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2acabc17fc7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2acabc17fc7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2acabc17fc7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2acabc17fc7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2acabc17fc7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2acabc17fc7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2acabc17fc7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2acabc17fc7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2acabc17fc7_0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2acabc17fc7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2acabc17fc7_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2acabc17fc7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2acabc17fc7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2acabc17fc7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2acabc17fc7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2acabc17fc7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2acabc17fc7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2acabc17fc7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2acabc17fc7_0_8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2acabc17fc7_0_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2acabc17fc7_0_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2acabc17fc7_0_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2acabc17fc7_0_10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2acabc17fc7_0_1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jpg"/><Relationship Id="rId4" Type="http://schemas.openxmlformats.org/officeDocument/2006/relationships/image" Target="../media/image15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jpg"/><Relationship Id="rId4" Type="http://schemas.openxmlformats.org/officeDocument/2006/relationships/image" Target="../media/image10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6.jpg"/><Relationship Id="rId4" Type="http://schemas.openxmlformats.org/officeDocument/2006/relationships/image" Target="../media/image14.png"/><Relationship Id="rId5" Type="http://schemas.openxmlformats.org/officeDocument/2006/relationships/image" Target="../media/image18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jpg"/><Relationship Id="rId4" Type="http://schemas.openxmlformats.org/officeDocument/2006/relationships/image" Target="../media/image8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jpg"/><Relationship Id="rId4" Type="http://schemas.openxmlformats.org/officeDocument/2006/relationships/image" Target="../media/image11.jpg"/><Relationship Id="rId5" Type="http://schemas.openxmlformats.org/officeDocument/2006/relationships/image" Target="../media/image6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123125"/>
            <a:ext cx="8520600" cy="2257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4900">
                <a:latin typeface="Times New Roman"/>
                <a:ea typeface="Times New Roman"/>
                <a:cs typeface="Times New Roman"/>
                <a:sym typeface="Times New Roman"/>
              </a:rPr>
              <a:t>Конвенція про біорізноманітність. Генетична, видова та екосистемна різноманітність.</a:t>
            </a:r>
            <a:endParaRPr sz="49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1488150" y="4582500"/>
            <a:ext cx="1439400" cy="56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chemeClr val="dk1"/>
                </a:solidFill>
              </a:rPr>
              <a:t>9 клас 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229625" y="2808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375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lang="ru" sz="3234">
                <a:latin typeface="Georgia"/>
                <a:ea typeface="Georgia"/>
                <a:cs typeface="Georgia"/>
                <a:sym typeface="Georgia"/>
              </a:rPr>
              <a:t>Конвенція про біологічне різноманіття</a:t>
            </a:r>
            <a:endParaRPr sz="3234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2320"/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863550"/>
            <a:ext cx="8210700" cy="329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48713"/>
              <a:buFont typeface="Arial"/>
              <a:buNone/>
            </a:pPr>
            <a:r>
              <a:rPr b="1" lang="ru" sz="2258">
                <a:solidFill>
                  <a:srgbClr val="2021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Конвенція про біологічне різноманіття — міжнародна угода, прийнята в Ріо-де-Жанейро 5 червня 1992 року.</a:t>
            </a:r>
            <a:endParaRPr b="1" sz="2258">
              <a:solidFill>
                <a:srgbClr val="2021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48713"/>
              <a:buFont typeface="Arial"/>
              <a:buNone/>
            </a:pPr>
            <a:r>
              <a:rPr b="1" lang="ru" sz="2258">
                <a:solidFill>
                  <a:srgbClr val="2021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Цілями Конвенції є збереження біологічної різноманітності, стійке використання його компонентів і спільне отримання на справедливій і рівній основі вигод, пов'язаних з використанням генетичних ресурсів, у тому числі шляхом надання необхідного доступу до генетичних ресурсів і шляхом належної передачі відповідних технологій з урахуванням усіх прав на такі ресурси і технології, а також шляхом належного фінансування.</a:t>
            </a:r>
            <a:endParaRPr b="1" sz="2258">
              <a:solidFill>
                <a:srgbClr val="2021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48713"/>
              <a:buFont typeface="Arial"/>
              <a:buNone/>
            </a:pPr>
            <a:r>
              <a:rPr b="1" lang="ru" sz="2258">
                <a:solidFill>
                  <a:srgbClr val="2021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Конвенцію було відкрито для підписання Сторонами 5 червня 1992 року. Вона набрала чинності 29 грудня 1993 року.</a:t>
            </a:r>
            <a:endParaRPr b="1" sz="2258">
              <a:solidFill>
                <a:srgbClr val="2021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5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48813" y="3631550"/>
            <a:ext cx="3381375" cy="140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ru" sz="2920">
                <a:latin typeface="Times New Roman"/>
                <a:ea typeface="Times New Roman"/>
                <a:cs typeface="Times New Roman"/>
                <a:sym typeface="Times New Roman"/>
              </a:rPr>
              <a:t>Історія створення Конвенції про біорізноманіття</a:t>
            </a:r>
            <a:endParaRPr b="1" sz="29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8" name="Google Shape;68;p15"/>
          <p:cNvSpPr txBox="1"/>
          <p:nvPr>
            <p:ph idx="1" type="body"/>
          </p:nvPr>
        </p:nvSpPr>
        <p:spPr>
          <a:xfrm>
            <a:off x="311700" y="1152475"/>
            <a:ext cx="8520600" cy="382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9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1988 рік- </a:t>
            </a:r>
            <a:r>
              <a:rPr b="1" lang="ru" sz="19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Програма</a:t>
            </a:r>
            <a:r>
              <a:rPr b="1" lang="ru" sz="19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ООН з довкілля (ЮНЕП) організувала Спеціальну групу експертів з біорізноманіття з метою створення міжнародної конвенції.</a:t>
            </a:r>
            <a:endParaRPr b="1" sz="19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ru" sz="19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1989 - ЮНЕП заснувала Спеціальну групу експертів з технічних та правових питань для підготовки міжнародного правового документу щодо збереження </a:t>
            </a:r>
            <a:r>
              <a:rPr b="1" lang="ru" sz="19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біорізноманіття.</a:t>
            </a:r>
            <a:r>
              <a:rPr b="1" lang="ru" sz="19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 sz="19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ru" sz="19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22 травня 1992 року в Найробі було проведено конференцію з прийняття узгодженого тексту Конвенції про біорізноманіття (КБР).</a:t>
            </a:r>
            <a:endParaRPr b="1" sz="19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ru" sz="19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1992 рік Саміт “Планета Земля” в Ріо-де-Жанейро</a:t>
            </a:r>
            <a:endParaRPr b="1" sz="19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ru" sz="19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 червня 1992 року Конвенція була відкрита для підписання.</a:t>
            </a:r>
            <a:endParaRPr b="1" sz="19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ru" sz="2820">
                <a:latin typeface="Times New Roman"/>
                <a:ea typeface="Times New Roman"/>
                <a:cs typeface="Times New Roman"/>
                <a:sym typeface="Times New Roman"/>
              </a:rPr>
              <a:t>Україна і Конвенція про біорізноманітність.</a:t>
            </a:r>
            <a:endParaRPr b="1" sz="28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311700" y="1111450"/>
            <a:ext cx="8520600" cy="167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11 червня 1992 року Україна підписала КБР</a:t>
            </a:r>
            <a:endParaRPr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29 листопада 1994 Україна прийняла Закон України про ратифікацію Конвенції</a:t>
            </a:r>
            <a:endParaRPr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ru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 лютого 1995 року Україна стала Стороною Конвенції.</a:t>
            </a:r>
            <a:endParaRPr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5" name="Google Shape;7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9750" y="2669350"/>
            <a:ext cx="4276725" cy="1447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78200" y="2571750"/>
            <a:ext cx="3981877" cy="24193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7"/>
          <p:cNvSpPr txBox="1"/>
          <p:nvPr>
            <p:ph idx="1" type="body"/>
          </p:nvPr>
        </p:nvSpPr>
        <p:spPr>
          <a:xfrm>
            <a:off x="396700" y="249600"/>
            <a:ext cx="8520600" cy="281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Біорізноманіття </a:t>
            </a:r>
            <a:r>
              <a:rPr b="1" lang="ru" sz="24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належить до одного з найважливіших надбань кожної держави, адже живі організми виконують життєво важливі функції, є індикаторами якості навколишнього середовища. Зміни біорізноманіття – це одні з найнебезпечніших змін, тому що вони мають незворотний характер.</a:t>
            </a:r>
            <a:endParaRPr b="1"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2" name="Google Shape;8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7025" y="2915650"/>
            <a:ext cx="3349551" cy="1913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64725" y="2915650"/>
            <a:ext cx="4101950" cy="1913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ru" sz="3220">
                <a:latin typeface="Times New Roman"/>
                <a:ea typeface="Times New Roman"/>
                <a:cs typeface="Times New Roman"/>
                <a:sym typeface="Times New Roman"/>
              </a:rPr>
              <a:t>Види біорізноманіття </a:t>
            </a:r>
            <a:endParaRPr b="1" sz="32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9" name="Google Shape;89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Виділяють три види біорізноманіття:</a:t>
            </a:r>
            <a:endParaRPr sz="36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36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• Генетичне</a:t>
            </a:r>
            <a:endParaRPr sz="36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36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• Видове </a:t>
            </a:r>
            <a:endParaRPr sz="36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36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• Екосистемне </a:t>
            </a: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0" name="Google Shape;9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55003" y="1860863"/>
            <a:ext cx="2134751" cy="1421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69675" y="1860875"/>
            <a:ext cx="2134750" cy="155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18775" y="3501975"/>
            <a:ext cx="2908349" cy="1641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9"/>
          <p:cNvSpPr/>
          <p:nvPr/>
        </p:nvSpPr>
        <p:spPr>
          <a:xfrm>
            <a:off x="342000" y="191525"/>
            <a:ext cx="2311800" cy="7935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Екологічне</a:t>
            </a:r>
            <a:endParaRPr b="1"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8" name="Google Shape;98;p19"/>
          <p:cNvSpPr/>
          <p:nvPr/>
        </p:nvSpPr>
        <p:spPr>
          <a:xfrm>
            <a:off x="424075" y="1340600"/>
            <a:ext cx="2202300" cy="24486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800"/>
              <a:buFont typeface="Times New Roman"/>
              <a:buChar char="★"/>
            </a:pPr>
            <a:r>
              <a:rPr lang="ru" sz="18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Біоми </a:t>
            </a:r>
            <a:endParaRPr sz="18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800"/>
              <a:buFont typeface="Times New Roman"/>
              <a:buChar char="★"/>
            </a:pPr>
            <a:r>
              <a:rPr lang="ru" sz="18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Біорегіони</a:t>
            </a:r>
            <a:endParaRPr sz="18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800"/>
              <a:buFont typeface="Times New Roman"/>
              <a:buChar char="★"/>
            </a:pPr>
            <a:r>
              <a:rPr lang="ru" sz="18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Ландшафти</a:t>
            </a:r>
            <a:endParaRPr sz="18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800"/>
              <a:buFont typeface="Times New Roman"/>
              <a:buChar char="★"/>
            </a:pPr>
            <a:r>
              <a:rPr lang="ru" sz="18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Екосистеми</a:t>
            </a:r>
            <a:endParaRPr sz="18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800"/>
              <a:buFont typeface="Times New Roman"/>
              <a:buChar char="★"/>
            </a:pPr>
            <a:r>
              <a:rPr lang="ru" sz="18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Середовища існування 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9"/>
          <p:cNvSpPr/>
          <p:nvPr/>
        </p:nvSpPr>
        <p:spPr>
          <a:xfrm>
            <a:off x="3378875" y="191575"/>
            <a:ext cx="2133900" cy="7935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100">
                <a:solidFill>
                  <a:schemeClr val="dk1"/>
                </a:solidFill>
              </a:rPr>
              <a:t>Генетичне</a:t>
            </a:r>
            <a:endParaRPr b="1" sz="2100">
              <a:solidFill>
                <a:schemeClr val="dk1"/>
              </a:solidFill>
            </a:endParaRPr>
          </a:p>
        </p:txBody>
      </p:sp>
      <p:sp>
        <p:nvSpPr>
          <p:cNvPr id="100" name="Google Shape;100;p19"/>
          <p:cNvSpPr/>
          <p:nvPr/>
        </p:nvSpPr>
        <p:spPr>
          <a:xfrm>
            <a:off x="6224125" y="191575"/>
            <a:ext cx="2311800" cy="7935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Різноманіття</a:t>
            </a:r>
            <a:r>
              <a:rPr b="1" lang="ru" sz="21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організмів</a:t>
            </a:r>
            <a:endParaRPr b="1" sz="21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1" name="Google Shape;101;p19"/>
          <p:cNvSpPr/>
          <p:nvPr/>
        </p:nvSpPr>
        <p:spPr>
          <a:xfrm>
            <a:off x="3447250" y="1354275"/>
            <a:ext cx="2311800" cy="24486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800"/>
              <a:buFont typeface="Times New Roman"/>
              <a:buChar char="★"/>
            </a:pPr>
            <a:r>
              <a:rPr lang="ru" sz="18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Популяції </a:t>
            </a:r>
            <a:endParaRPr sz="18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800"/>
              <a:buFont typeface="Times New Roman"/>
              <a:buChar char="★"/>
            </a:pPr>
            <a:r>
              <a:rPr lang="ru" sz="18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Особини(індивідууми)</a:t>
            </a:r>
            <a:endParaRPr sz="18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800"/>
              <a:buFont typeface="Times New Roman"/>
              <a:buChar char="★"/>
            </a:pPr>
            <a:r>
              <a:rPr lang="ru" sz="18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Хромосоми </a:t>
            </a:r>
            <a:endParaRPr sz="18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800"/>
              <a:buFont typeface="Times New Roman"/>
              <a:buChar char="★"/>
            </a:pPr>
            <a:r>
              <a:rPr lang="ru" sz="18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Гени </a:t>
            </a:r>
            <a:endParaRPr sz="18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800"/>
              <a:buFont typeface="Times New Roman"/>
              <a:buChar char="★"/>
            </a:pPr>
            <a:r>
              <a:rPr lang="ru" sz="18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Нуклеотиди 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2" name="Google Shape;102;p19"/>
          <p:cNvSpPr/>
          <p:nvPr/>
        </p:nvSpPr>
        <p:spPr>
          <a:xfrm>
            <a:off x="6402025" y="1422675"/>
            <a:ext cx="2133900" cy="23664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800"/>
              <a:buFont typeface="Times New Roman"/>
              <a:buChar char="★"/>
            </a:pPr>
            <a:r>
              <a:rPr lang="ru" sz="18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Царства </a:t>
            </a:r>
            <a:endParaRPr sz="18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800"/>
              <a:buFont typeface="Times New Roman"/>
              <a:buChar char="★"/>
            </a:pPr>
            <a:r>
              <a:rPr lang="ru" sz="18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Типи </a:t>
            </a:r>
            <a:endParaRPr sz="18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800"/>
              <a:buFont typeface="Times New Roman"/>
              <a:buChar char="★"/>
            </a:pPr>
            <a:r>
              <a:rPr lang="ru" sz="18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Сімейства </a:t>
            </a:r>
            <a:endParaRPr sz="18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800"/>
              <a:buFont typeface="Times New Roman"/>
              <a:buChar char="★"/>
            </a:pPr>
            <a:r>
              <a:rPr lang="ru" sz="18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Роди </a:t>
            </a:r>
            <a:endParaRPr sz="18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800"/>
              <a:buFont typeface="Times New Roman"/>
              <a:buChar char="★"/>
            </a:pPr>
            <a:r>
              <a:rPr lang="ru" sz="18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Популяції </a:t>
            </a:r>
            <a:endParaRPr sz="18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1800"/>
              <a:buFont typeface="Times New Roman"/>
              <a:buChar char="★"/>
            </a:pPr>
            <a:r>
              <a:rPr lang="ru" sz="18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Особини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103" name="Google Shape;103;p19"/>
          <p:cNvCxnSpPr>
            <a:stCxn id="97" idx="2"/>
            <a:endCxn id="98" idx="0"/>
          </p:cNvCxnSpPr>
          <p:nvPr/>
        </p:nvCxnSpPr>
        <p:spPr>
          <a:xfrm>
            <a:off x="1497900" y="985025"/>
            <a:ext cx="27300" cy="3555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04" name="Google Shape;104;p19"/>
          <p:cNvCxnSpPr>
            <a:stCxn id="99" idx="2"/>
            <a:endCxn id="101" idx="0"/>
          </p:cNvCxnSpPr>
          <p:nvPr/>
        </p:nvCxnSpPr>
        <p:spPr>
          <a:xfrm>
            <a:off x="4445825" y="985075"/>
            <a:ext cx="157200" cy="3693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105" name="Google Shape;105;p19"/>
          <p:cNvCxnSpPr>
            <a:stCxn id="100" idx="2"/>
            <a:endCxn id="102" idx="0"/>
          </p:cNvCxnSpPr>
          <p:nvPr/>
        </p:nvCxnSpPr>
        <p:spPr>
          <a:xfrm>
            <a:off x="7380025" y="985075"/>
            <a:ext cx="89100" cy="437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06" name="Google Shape;106;p19"/>
          <p:cNvSpPr txBox="1"/>
          <p:nvPr/>
        </p:nvSpPr>
        <p:spPr>
          <a:xfrm>
            <a:off x="396700" y="4336400"/>
            <a:ext cx="8043600" cy="50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Культурне різноманіття: людські взаємодії на всіх рівнях.</a:t>
            </a:r>
            <a:endParaRPr sz="20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0"/>
          <p:cNvSpPr txBox="1"/>
          <p:nvPr>
            <p:ph type="title"/>
          </p:nvPr>
        </p:nvSpPr>
        <p:spPr>
          <a:xfrm>
            <a:off x="311700" y="1440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0555"/>
              <a:buFont typeface="Arial"/>
              <a:buNone/>
            </a:pPr>
            <a:r>
              <a:rPr lang="ru" sz="36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Генетичне різноманіття</a:t>
            </a:r>
            <a:endParaRPr sz="36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20"/>
          <p:cNvSpPr txBox="1"/>
          <p:nvPr>
            <p:ph idx="1" type="body"/>
          </p:nvPr>
        </p:nvSpPr>
        <p:spPr>
          <a:xfrm>
            <a:off x="311700" y="1152475"/>
            <a:ext cx="8520600" cy="181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2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Генетичне різноманіття </a:t>
            </a:r>
            <a:r>
              <a:rPr lang="ru" sz="22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 характеристика біорізноманіття, що описує загальне число генетичних характеристик, які трапляються у популяції або виді. Генетичне біорізноманіття – це сукупність генофондів різних популяцій одного виду.</a:t>
            </a:r>
            <a:endParaRPr sz="22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3" name="Google Shape;11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2968375"/>
            <a:ext cx="3740653" cy="1870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41550" y="2968375"/>
            <a:ext cx="3291628" cy="18703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1"/>
          <p:cNvSpPr txBox="1"/>
          <p:nvPr>
            <p:ph type="title"/>
          </p:nvPr>
        </p:nvSpPr>
        <p:spPr>
          <a:xfrm>
            <a:off x="311700" y="1988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Видове різноманіття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0" name="Google Shape;120;p21"/>
          <p:cNvSpPr txBox="1"/>
          <p:nvPr>
            <p:ph idx="1" type="body"/>
          </p:nvPr>
        </p:nvSpPr>
        <p:spPr>
          <a:xfrm>
            <a:off x="311700" y="933600"/>
            <a:ext cx="8520600" cy="2335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Вид </a:t>
            </a:r>
            <a:r>
              <a:rPr lang="ru" sz="21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— це сукупність популяцій подібних особин, які мають однакову будову й функції, можуть схрещуватися між собою і народжувати життєздатних нащадків.</a:t>
            </a:r>
            <a:endParaRPr sz="21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21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21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Видова різноманітність</a:t>
            </a:r>
            <a:r>
              <a:rPr lang="ru" sz="21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– це сукупність видів, що населяють спільну територію. </a:t>
            </a:r>
            <a:endParaRPr sz="21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1" name="Google Shape;121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25425" y="2778875"/>
            <a:ext cx="3745500" cy="227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Екосистемне різноманіття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7" name="Google Shape;127;p22"/>
          <p:cNvSpPr txBox="1"/>
          <p:nvPr>
            <p:ph idx="1" type="body"/>
          </p:nvPr>
        </p:nvSpPr>
        <p:spPr>
          <a:xfrm>
            <a:off x="164150" y="1152475"/>
            <a:ext cx="8850600" cy="87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19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2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Екосистема</a:t>
            </a:r>
            <a:r>
              <a:rPr lang="ru" sz="20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— сукупність живих організмів, які пристосувалися до спільного проживання в певному середовищі існування, утворюючи з ним єдине ціле.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2"/>
          <p:cNvSpPr txBox="1"/>
          <p:nvPr/>
        </p:nvSpPr>
        <p:spPr>
          <a:xfrm>
            <a:off x="355675" y="1969850"/>
            <a:ext cx="3132600" cy="307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9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Приклади екосистем:</a:t>
            </a:r>
            <a:endParaRPr b="1" sz="19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Тундра </a:t>
            </a:r>
            <a:endParaRPr sz="19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Озеро </a:t>
            </a:r>
            <a:endParaRPr sz="19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Болото </a:t>
            </a:r>
            <a:endParaRPr sz="19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Степ </a:t>
            </a:r>
            <a:endParaRPr sz="19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Пустеля </a:t>
            </a:r>
            <a:endParaRPr sz="19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Водно-болотні угіддя </a:t>
            </a:r>
            <a:endParaRPr sz="19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Бореальні хвойні ліси </a:t>
            </a:r>
            <a:endParaRPr sz="19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Листопадні ліси </a:t>
            </a:r>
            <a:endParaRPr sz="19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Тропічні ліси</a:t>
            </a:r>
            <a:endParaRPr sz="19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9" name="Google Shape;12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58360" y="2024575"/>
            <a:ext cx="5495365" cy="2966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3"/>
          <p:cNvSpPr txBox="1"/>
          <p:nvPr>
            <p:ph idx="1" type="body"/>
          </p:nvPr>
        </p:nvSpPr>
        <p:spPr>
          <a:xfrm>
            <a:off x="421150" y="3245450"/>
            <a:ext cx="8520600" cy="141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400">
                <a:solidFill>
                  <a:srgbClr val="2021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Екосукупність унікальних і типових лісних, степових, морських системне </a:t>
            </a:r>
            <a:r>
              <a:rPr lang="ru" sz="2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(ландшафтне) біорізноманіття </a:t>
            </a:r>
            <a:r>
              <a:rPr lang="ru" sz="2400">
                <a:solidFill>
                  <a:srgbClr val="2021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– це та інших угрупувань.</a:t>
            </a:r>
            <a:endParaRPr sz="2400">
              <a:solidFill>
                <a:srgbClr val="2021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5" name="Google Shape;135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2005543" cy="3009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10343" y="152400"/>
            <a:ext cx="2005543" cy="3009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68287" y="152400"/>
            <a:ext cx="3917996" cy="2940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4"/>
          <p:cNvSpPr txBox="1"/>
          <p:nvPr>
            <p:ph type="title"/>
          </p:nvPr>
        </p:nvSpPr>
        <p:spPr>
          <a:xfrm>
            <a:off x="311700" y="445025"/>
            <a:ext cx="8415900" cy="145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Збереження біорізноманіття є складною, комплексною проблемою. </a:t>
            </a:r>
            <a:endParaRPr b="1" sz="3000">
              <a:solidFill>
                <a:srgbClr val="33333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33333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Сюди входять:</a:t>
            </a:r>
            <a:endParaRPr b="1" sz="3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3" name="Google Shape;143;p24"/>
          <p:cNvSpPr txBox="1"/>
          <p:nvPr>
            <p:ph idx="1" type="body"/>
          </p:nvPr>
        </p:nvSpPr>
        <p:spPr>
          <a:xfrm>
            <a:off x="311700" y="2024575"/>
            <a:ext cx="8520600" cy="254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>
                <a:solidFill>
                  <a:srgbClr val="2021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Збалансоване використання земельних ресурсів; </a:t>
            </a:r>
            <a:endParaRPr sz="2000">
              <a:solidFill>
                <a:srgbClr val="2021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000">
                <a:solidFill>
                  <a:srgbClr val="2021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Невиснажливе використання природних екосистем ; </a:t>
            </a:r>
            <a:endParaRPr sz="2000">
              <a:solidFill>
                <a:srgbClr val="2021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000">
                <a:solidFill>
                  <a:srgbClr val="2021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Зниження рівня техногенних забруднень природних компонентів; </a:t>
            </a:r>
            <a:endParaRPr sz="2000">
              <a:solidFill>
                <a:srgbClr val="2021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2000">
                <a:solidFill>
                  <a:srgbClr val="20212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Збільшення площ під лісами й іншою природною рослинністю.</a:t>
            </a:r>
            <a:endParaRPr sz="2000">
              <a:solidFill>
                <a:srgbClr val="20212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5"/>
          <p:cNvSpPr txBox="1"/>
          <p:nvPr>
            <p:ph idx="1" type="body"/>
          </p:nvPr>
        </p:nvSpPr>
        <p:spPr>
          <a:xfrm>
            <a:off x="311700" y="1152475"/>
            <a:ext cx="8520600" cy="117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6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Дякую за увагу!</a:t>
            </a:r>
            <a:endParaRPr sz="6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9" name="Google Shape;149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06225" y="2325475"/>
            <a:ext cx="3710802" cy="2513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