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1" r:id="rId10"/>
    <p:sldId id="265" r:id="rId11"/>
    <p:sldId id="266" r:id="rId12"/>
    <p:sldId id="272" r:id="rId13"/>
    <p:sldId id="268" r:id="rId14"/>
    <p:sldId id="273" r:id="rId1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Софія Остапенко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AB702A8-010B-44CA-8C28-5F0A49DE7667}">
  <a:tblStyle styleId="{CAB702A8-010B-44CA-8C28-5F0A49DE766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81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eb39bd069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1eb39bd069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957ec2909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957ec2909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957ec29090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957ec29090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957ec29090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957ec29090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9815aa4ea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9815aa4ea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2957ec29090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2957ec29090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95dacb774c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95dacb774c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2957ec29090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2957ec29090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1eb241683b5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1eb241683b5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295dacb774c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Google Shape;251;g295dacb774c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2509275" y="489375"/>
            <a:ext cx="4213200" cy="4029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900" b="1" i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Білки, нуклеїнові кислоти, вуглеводи, </a:t>
            </a:r>
            <a:endParaRPr sz="3900" b="1" i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900" b="1" i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ліпіди: огляд будови й біологічної ролі.</a:t>
            </a:r>
            <a:endParaRPr sz="7700" b="1" i="1">
              <a:solidFill>
                <a:srgbClr val="FF0000"/>
              </a:solidFill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925" y="489375"/>
            <a:ext cx="2506413" cy="1672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97525" y="489375"/>
            <a:ext cx="2354725" cy="1738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6366" y="3113738"/>
            <a:ext cx="2481533" cy="159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97530" y="3074168"/>
            <a:ext cx="2354719" cy="167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>
            <a:spLocks noGrp="1"/>
          </p:cNvSpPr>
          <p:nvPr>
            <p:ph type="ctrTitle"/>
          </p:nvPr>
        </p:nvSpPr>
        <p:spPr>
          <a:xfrm>
            <a:off x="103575" y="166600"/>
            <a:ext cx="8936700" cy="728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Біоорганічні речовини </a:t>
            </a:r>
            <a:r>
              <a:rPr lang="uk" sz="25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" sz="1966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речовини, що входять до складу живої природи та беруть участь у перетвореннях речовин, енергії та інформації</a:t>
            </a:r>
            <a:r>
              <a:rPr lang="uk" sz="1966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sz="1966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4" name="Google Shape;64;p14"/>
          <p:cNvGraphicFramePr/>
          <p:nvPr>
            <p:extLst>
              <p:ext uri="{D42A27DB-BD31-4B8C-83A1-F6EECF244321}">
                <p14:modId xmlns:p14="http://schemas.microsoft.com/office/powerpoint/2010/main" val="1867780282"/>
              </p:ext>
            </p:extLst>
          </p:nvPr>
        </p:nvGraphicFramePr>
        <p:xfrm>
          <a:off x="207364" y="895300"/>
          <a:ext cx="8750206" cy="3809790"/>
        </p:xfrm>
        <a:graphic>
          <a:graphicData uri="http://schemas.openxmlformats.org/drawingml/2006/table">
            <a:tbl>
              <a:tblPr>
                <a:noFill/>
                <a:tableStyleId>{CAB702A8-010B-44CA-8C28-5F0A49DE7667}</a:tableStyleId>
              </a:tblPr>
              <a:tblGrid>
                <a:gridCol w="1527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23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6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Функція</a:t>
                      </a:r>
                      <a:endParaRPr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6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Характеристика</a:t>
                      </a:r>
                      <a:endParaRPr sz="1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Структурна</a:t>
                      </a:r>
                      <a:endParaRPr sz="1500" b="1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участь у реакціях синтезу з утворенням різних нових молекул</a:t>
                      </a: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Енергетична</a:t>
                      </a:r>
                      <a:endParaRPr sz="1500" b="1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участь у реакціях розкладу та забезпеченні енергетичних потреб живого (глюкоза, фруктоза, АТФ)</a:t>
                      </a: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Регуляторна</a:t>
                      </a:r>
                      <a:endParaRPr sz="1500" b="1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участь у регуляції біохімічних процесів та функцій (ферменти, вітаміни, гормони)</a:t>
                      </a: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Резервна</a:t>
                      </a:r>
                      <a:endParaRPr sz="1500" b="1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хімічна інертність та нерозчинність у воді зумовлюють відкладання певних біомолекул про запас (крохмаль, глікоген, жири, олії)</a:t>
                      </a: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Захисна</a:t>
                      </a:r>
                      <a:endParaRPr sz="1500" b="1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біомолекули знешкоджують внутрішні й зовнішні шкідливі речовини, захищають від ультрафіолетового випромінювання, хвороботворних вірусів, бактерій (лізоцим)</a:t>
                      </a: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Інформаційна</a:t>
                      </a:r>
                      <a:endParaRPr sz="1500" b="1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участь у процесах сприймання, збереження й реалізації інформації (рецепторні білки, РНК, ДНК)</a:t>
                      </a: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311700" y="1609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Білки</a:t>
            </a:r>
            <a:r>
              <a:rPr lang="uk" dirty="0"/>
              <a:t> - </a:t>
            </a:r>
            <a:endParaRPr sz="2133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>
            <a:off x="2637025" y="1111575"/>
            <a:ext cx="6195300" cy="16953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605"/>
              <a:buNone/>
            </a:pPr>
            <a:r>
              <a:rPr lang="uk" sz="19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Амінокислота</a:t>
            </a:r>
            <a:r>
              <a:rPr lang="uk" sz="1690" dirty="0">
                <a:latin typeface="Times New Roman"/>
                <a:ea typeface="Times New Roman"/>
                <a:cs typeface="Times New Roman"/>
                <a:sym typeface="Times New Roman"/>
              </a:rPr>
              <a:t> - </a:t>
            </a:r>
            <a:endParaRPr sz="169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uk" sz="1690" dirty="0"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     </a:t>
            </a:r>
            <a:endParaRPr sz="169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SzPts val="605"/>
              <a:buNone/>
            </a:pPr>
            <a:endParaRPr sz="169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1" name="Google Shape;71;p15"/>
          <p:cNvSpPr/>
          <p:nvPr/>
        </p:nvSpPr>
        <p:spPr>
          <a:xfrm>
            <a:off x="822550" y="2947025"/>
            <a:ext cx="6996600" cy="5133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900" dirty="0">
                <a:latin typeface="Times New Roman"/>
                <a:ea typeface="Times New Roman"/>
                <a:cs typeface="Times New Roman"/>
                <a:sym typeface="Times New Roman"/>
              </a:rPr>
              <a:t>Білки</a:t>
            </a:r>
            <a:r>
              <a:rPr lang="uk" sz="1500" dirty="0">
                <a:latin typeface="Times New Roman"/>
                <a:ea typeface="Times New Roman"/>
                <a:cs typeface="Times New Roman"/>
                <a:sym typeface="Times New Roman"/>
              </a:rPr>
              <a:t> (за хімічним складом)</a:t>
            </a:r>
            <a:endParaRPr sz="15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2" name="Google Shape;72;p15"/>
          <p:cNvSpPr/>
          <p:nvPr/>
        </p:nvSpPr>
        <p:spPr>
          <a:xfrm>
            <a:off x="311700" y="3737875"/>
            <a:ext cx="2446800" cy="5133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" name="Google Shape;73;p15"/>
          <p:cNvSpPr/>
          <p:nvPr/>
        </p:nvSpPr>
        <p:spPr>
          <a:xfrm>
            <a:off x="3508800" y="3737875"/>
            <a:ext cx="4883100" cy="5133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4" name="Google Shape;74;p15"/>
          <p:cNvSpPr/>
          <p:nvPr/>
        </p:nvSpPr>
        <p:spPr>
          <a:xfrm>
            <a:off x="2717575" y="4477075"/>
            <a:ext cx="1656600" cy="4926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" name="Google Shape;75;p15"/>
          <p:cNvSpPr/>
          <p:nvPr/>
        </p:nvSpPr>
        <p:spPr>
          <a:xfrm>
            <a:off x="4457463" y="4466725"/>
            <a:ext cx="1344300" cy="5133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6" name="Google Shape;76;p15"/>
          <p:cNvSpPr/>
          <p:nvPr/>
        </p:nvSpPr>
        <p:spPr>
          <a:xfrm>
            <a:off x="5885075" y="4477075"/>
            <a:ext cx="1426500" cy="4926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7" name="Google Shape;77;p15"/>
          <p:cNvSpPr/>
          <p:nvPr/>
        </p:nvSpPr>
        <p:spPr>
          <a:xfrm>
            <a:off x="7488000" y="4466725"/>
            <a:ext cx="1344300" cy="4926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8" name="Google Shape;7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374" y="1003875"/>
            <a:ext cx="2473649" cy="19431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9" name="Google Shape;79;p15"/>
          <p:cNvCxnSpPr>
            <a:stCxn id="72" idx="0"/>
            <a:endCxn id="71" idx="2"/>
          </p:cNvCxnSpPr>
          <p:nvPr/>
        </p:nvCxnSpPr>
        <p:spPr>
          <a:xfrm rot="10800000" flipH="1">
            <a:off x="1535100" y="3460375"/>
            <a:ext cx="2785800" cy="277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0" name="Google Shape;80;p15"/>
          <p:cNvCxnSpPr>
            <a:stCxn id="71" idx="2"/>
            <a:endCxn id="73" idx="0"/>
          </p:cNvCxnSpPr>
          <p:nvPr/>
        </p:nvCxnSpPr>
        <p:spPr>
          <a:xfrm>
            <a:off x="4320850" y="3460325"/>
            <a:ext cx="1629600" cy="277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1" name="Google Shape;81;p15"/>
          <p:cNvCxnSpPr>
            <a:stCxn id="73" idx="2"/>
            <a:endCxn id="74" idx="0"/>
          </p:cNvCxnSpPr>
          <p:nvPr/>
        </p:nvCxnSpPr>
        <p:spPr>
          <a:xfrm flipH="1">
            <a:off x="3545850" y="4251175"/>
            <a:ext cx="2404500" cy="225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2" name="Google Shape;82;p15"/>
          <p:cNvCxnSpPr>
            <a:cxnSpLocks/>
            <a:stCxn id="73" idx="2"/>
            <a:endCxn id="75" idx="0"/>
          </p:cNvCxnSpPr>
          <p:nvPr/>
        </p:nvCxnSpPr>
        <p:spPr>
          <a:xfrm flipH="1">
            <a:off x="5129550" y="4251175"/>
            <a:ext cx="820800" cy="2157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3" name="Google Shape;83;p15"/>
          <p:cNvCxnSpPr>
            <a:stCxn id="76" idx="0"/>
            <a:endCxn id="73" idx="2"/>
          </p:cNvCxnSpPr>
          <p:nvPr/>
        </p:nvCxnSpPr>
        <p:spPr>
          <a:xfrm rot="10800000">
            <a:off x="5950325" y="4251175"/>
            <a:ext cx="648000" cy="225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4" name="Google Shape;84;p15"/>
          <p:cNvCxnSpPr>
            <a:stCxn id="77" idx="0"/>
            <a:endCxn id="73" idx="2"/>
          </p:cNvCxnSpPr>
          <p:nvPr/>
        </p:nvCxnSpPr>
        <p:spPr>
          <a:xfrm flipH="1" flipV="1">
            <a:off x="5950350" y="4251175"/>
            <a:ext cx="2209800" cy="21555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6"/>
          <p:cNvSpPr txBox="1">
            <a:spLocks noGrp="1"/>
          </p:cNvSpPr>
          <p:nvPr>
            <p:ph type="title"/>
          </p:nvPr>
        </p:nvSpPr>
        <p:spPr>
          <a:xfrm>
            <a:off x="311700" y="2576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262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Утворення пептидного зв’язку</a:t>
            </a:r>
            <a:endParaRPr sz="2620" dirty="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0" name="Google Shape;9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3925" y="948550"/>
            <a:ext cx="4661669" cy="382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7"/>
          <p:cNvSpPr txBox="1">
            <a:spLocks noGrp="1"/>
          </p:cNvSpPr>
          <p:nvPr>
            <p:ph type="title"/>
          </p:nvPr>
        </p:nvSpPr>
        <p:spPr>
          <a:xfrm>
            <a:off x="226850" y="0"/>
            <a:ext cx="8579100" cy="5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262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Просторова структура білків</a:t>
            </a:r>
            <a:endParaRPr sz="2620" dirty="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97" name="Google Shape;97;p17"/>
          <p:cNvGraphicFramePr/>
          <p:nvPr>
            <p:extLst>
              <p:ext uri="{D42A27DB-BD31-4B8C-83A1-F6EECF244321}">
                <p14:modId xmlns:p14="http://schemas.microsoft.com/office/powerpoint/2010/main" val="702500616"/>
              </p:ext>
            </p:extLst>
          </p:nvPr>
        </p:nvGraphicFramePr>
        <p:xfrm>
          <a:off x="226850" y="554600"/>
          <a:ext cx="8857100" cy="4425600"/>
        </p:xfrm>
        <a:graphic>
          <a:graphicData uri="http://schemas.openxmlformats.org/drawingml/2006/table">
            <a:tbl>
              <a:tblPr>
                <a:noFill/>
                <a:tableStyleId>{CAB702A8-010B-44CA-8C28-5F0A49DE7667}</a:tableStyleId>
              </a:tblPr>
              <a:tblGrid>
                <a:gridCol w="345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2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4188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endParaRPr sz="15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 i="1" dirty="0"/>
                        <a:t> </a:t>
                      </a:r>
                      <a:r>
                        <a:rPr lang="uk" sz="15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Характеристика</a:t>
                      </a:r>
                      <a:endParaRPr sz="15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56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57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56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72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98" name="Google Shape;9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29075" y="1087703"/>
            <a:ext cx="1845450" cy="693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51800" y="1980921"/>
            <a:ext cx="788133" cy="111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04277" y="3205211"/>
            <a:ext cx="1235656" cy="793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56255" y="4118302"/>
            <a:ext cx="883678" cy="793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8"/>
          <p:cNvSpPr txBox="1">
            <a:spLocks noGrp="1"/>
          </p:cNvSpPr>
          <p:nvPr>
            <p:ph type="title"/>
          </p:nvPr>
        </p:nvSpPr>
        <p:spPr>
          <a:xfrm>
            <a:off x="311700" y="151750"/>
            <a:ext cx="8520600" cy="16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620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Денатурація</a:t>
            </a:r>
            <a:r>
              <a:rPr lang="uk" sz="2620" dirty="0"/>
              <a:t> – </a:t>
            </a:r>
            <a:br>
              <a:rPr lang="uk" sz="2620" dirty="0"/>
            </a:br>
            <a:r>
              <a:rPr lang="uk" sz="2620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Ренатурація</a:t>
            </a:r>
            <a:r>
              <a:rPr lang="uk" sz="2620" dirty="0">
                <a:latin typeface="Times New Roman"/>
                <a:ea typeface="Times New Roman"/>
                <a:cs typeface="Times New Roman"/>
                <a:sym typeface="Times New Roman"/>
              </a:rPr>
              <a:t> -</a:t>
            </a:r>
            <a:endParaRPr sz="262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620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Деструкція</a:t>
            </a:r>
            <a:r>
              <a:rPr lang="uk" sz="262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" sz="2311" dirty="0"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endParaRPr dirty="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7" name="Google Shape;107;p18"/>
          <p:cNvSpPr/>
          <p:nvPr/>
        </p:nvSpPr>
        <p:spPr>
          <a:xfrm>
            <a:off x="3379552" y="2423250"/>
            <a:ext cx="2100173" cy="16164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900" dirty="0">
                <a:latin typeface="Times New Roman"/>
                <a:ea typeface="Times New Roman"/>
                <a:cs typeface="Times New Roman"/>
                <a:sym typeface="Times New Roman"/>
              </a:rPr>
              <a:t>Денатурація білка</a:t>
            </a:r>
            <a:endParaRPr sz="19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8" name="Google Shape;108;p18"/>
          <p:cNvSpPr/>
          <p:nvPr/>
        </p:nvSpPr>
        <p:spPr>
          <a:xfrm>
            <a:off x="919125" y="1894950"/>
            <a:ext cx="2280300" cy="6768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6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9" name="Google Shape;109;p18"/>
          <p:cNvSpPr/>
          <p:nvPr/>
        </p:nvSpPr>
        <p:spPr>
          <a:xfrm>
            <a:off x="5764450" y="1894950"/>
            <a:ext cx="2280300" cy="6768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6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0" name="Google Shape;110;p18"/>
          <p:cNvSpPr/>
          <p:nvPr/>
        </p:nvSpPr>
        <p:spPr>
          <a:xfrm>
            <a:off x="919125" y="3230550"/>
            <a:ext cx="2280300" cy="6768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6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1" name="Google Shape;111;p18"/>
          <p:cNvSpPr/>
          <p:nvPr/>
        </p:nvSpPr>
        <p:spPr>
          <a:xfrm>
            <a:off x="5764450" y="3163750"/>
            <a:ext cx="2280300" cy="6768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6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2" name="Google Shape;112;p18"/>
          <p:cNvSpPr/>
          <p:nvPr/>
        </p:nvSpPr>
        <p:spPr>
          <a:xfrm>
            <a:off x="3290125" y="4378800"/>
            <a:ext cx="2280300" cy="6768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6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13" name="Google Shape;113;p18"/>
          <p:cNvCxnSpPr>
            <a:cxnSpLocks/>
            <a:stCxn id="107" idx="1"/>
            <a:endCxn id="107" idx="1"/>
          </p:cNvCxnSpPr>
          <p:nvPr/>
        </p:nvCxnSpPr>
        <p:spPr>
          <a:xfrm>
            <a:off x="3687115" y="2659966"/>
            <a:ext cx="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4" name="Google Shape;114;p18"/>
          <p:cNvCxnSpPr>
            <a:stCxn id="108" idx="3"/>
          </p:cNvCxnSpPr>
          <p:nvPr/>
        </p:nvCxnSpPr>
        <p:spPr>
          <a:xfrm>
            <a:off x="3199425" y="2233350"/>
            <a:ext cx="705000" cy="255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5" name="Google Shape;115;p18"/>
          <p:cNvCxnSpPr>
            <a:cxnSpLocks/>
          </p:cNvCxnSpPr>
          <p:nvPr/>
        </p:nvCxnSpPr>
        <p:spPr>
          <a:xfrm flipH="1">
            <a:off x="4969042" y="2306250"/>
            <a:ext cx="795408" cy="182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6" name="Google Shape;116;p18"/>
          <p:cNvCxnSpPr>
            <a:cxnSpLocks/>
            <a:stCxn id="110" idx="3"/>
          </p:cNvCxnSpPr>
          <p:nvPr/>
        </p:nvCxnSpPr>
        <p:spPr>
          <a:xfrm flipV="1">
            <a:off x="3199425" y="3502151"/>
            <a:ext cx="257350" cy="66799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7" name="Google Shape;117;p18"/>
          <p:cNvCxnSpPr>
            <a:cxnSpLocks/>
            <a:stCxn id="111" idx="1"/>
          </p:cNvCxnSpPr>
          <p:nvPr/>
        </p:nvCxnSpPr>
        <p:spPr>
          <a:xfrm flipH="1" flipV="1">
            <a:off x="5479725" y="3435351"/>
            <a:ext cx="284725" cy="66799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8" name="Google Shape;118;p18"/>
          <p:cNvCxnSpPr>
            <a:cxnSpLocks/>
            <a:stCxn id="112" idx="0"/>
            <a:endCxn id="107" idx="4"/>
          </p:cNvCxnSpPr>
          <p:nvPr/>
        </p:nvCxnSpPr>
        <p:spPr>
          <a:xfrm flipH="1" flipV="1">
            <a:off x="4429639" y="4039650"/>
            <a:ext cx="636" cy="33915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 txBox="1">
            <a:spLocks noGrp="1"/>
          </p:cNvSpPr>
          <p:nvPr>
            <p:ph type="title"/>
          </p:nvPr>
        </p:nvSpPr>
        <p:spPr>
          <a:xfrm>
            <a:off x="311700" y="9500"/>
            <a:ext cx="8520600" cy="50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62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Функції білків:</a:t>
            </a:r>
            <a:endParaRPr sz="2620" dirty="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124" name="Google Shape;124;p19"/>
          <p:cNvGraphicFramePr/>
          <p:nvPr>
            <p:extLst>
              <p:ext uri="{D42A27DB-BD31-4B8C-83A1-F6EECF244321}">
                <p14:modId xmlns:p14="http://schemas.microsoft.com/office/powerpoint/2010/main" val="4055499329"/>
              </p:ext>
            </p:extLst>
          </p:nvPr>
        </p:nvGraphicFramePr>
        <p:xfrm>
          <a:off x="267725" y="496415"/>
          <a:ext cx="8520600" cy="4336025"/>
        </p:xfrm>
        <a:graphic>
          <a:graphicData uri="http://schemas.openxmlformats.org/drawingml/2006/table">
            <a:tbl>
              <a:tblPr>
                <a:noFill/>
                <a:tableStyleId>{CAB702A8-010B-44CA-8C28-5F0A49DE7667}</a:tableStyleId>
              </a:tblPr>
              <a:tblGrid>
                <a:gridCol w="3443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70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0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Функція</a:t>
                      </a:r>
                      <a:endParaRPr sz="15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Характеристика</a:t>
                      </a:r>
                      <a:endParaRPr sz="15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9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585316890"/>
                  </a:ext>
                </a:extLst>
              </a:tr>
              <a:tr h="5848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-UA" sz="13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3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6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3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3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6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3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</a:t>
                      </a:r>
                      <a:endParaRPr sz="13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8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3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3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6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3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3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8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300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3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25" name="Google Shape;12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9329" y="870926"/>
            <a:ext cx="796877" cy="50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13263" y="1373426"/>
            <a:ext cx="1287024" cy="50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92488" y="1907100"/>
            <a:ext cx="907799" cy="51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23340" y="2398767"/>
            <a:ext cx="670007" cy="50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779924" y="2964388"/>
            <a:ext cx="932917" cy="51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013975" y="3317758"/>
            <a:ext cx="721974" cy="541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646206" y="3902590"/>
            <a:ext cx="1054081" cy="461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119165" y="4396381"/>
            <a:ext cx="1054081" cy="3932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0"/>
          <p:cNvSpPr txBox="1">
            <a:spLocks noGrp="1"/>
          </p:cNvSpPr>
          <p:nvPr>
            <p:ph type="title"/>
          </p:nvPr>
        </p:nvSpPr>
        <p:spPr>
          <a:xfrm>
            <a:off x="271950" y="9882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68580" lvl="0" algn="l" rtl="0">
              <a:spcBef>
                <a:spcPts val="0"/>
              </a:spcBef>
              <a:spcAft>
                <a:spcPts val="0"/>
              </a:spcAft>
              <a:buSzPct val="131250"/>
            </a:pPr>
            <a:r>
              <a:rPr lang="uk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Нуклеїнові кислоти</a:t>
            </a:r>
            <a:r>
              <a:rPr lang="uk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sz="2133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38" name="Google Shape;13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950" y="1895502"/>
            <a:ext cx="3039750" cy="24636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39" name="Google Shape;139;p20"/>
          <p:cNvGraphicFramePr/>
          <p:nvPr>
            <p:extLst>
              <p:ext uri="{D42A27DB-BD31-4B8C-83A1-F6EECF244321}">
                <p14:modId xmlns:p14="http://schemas.microsoft.com/office/powerpoint/2010/main" val="2747101827"/>
              </p:ext>
            </p:extLst>
          </p:nvPr>
        </p:nvGraphicFramePr>
        <p:xfrm>
          <a:off x="3602325" y="1210001"/>
          <a:ext cx="5229975" cy="3834679"/>
        </p:xfrm>
        <a:graphic>
          <a:graphicData uri="http://schemas.openxmlformats.org/drawingml/2006/table">
            <a:tbl>
              <a:tblPr>
                <a:noFill/>
                <a:tableStyleId>{CAB702A8-010B-44CA-8C28-5F0A49DE7667}</a:tableStyleId>
              </a:tblPr>
              <a:tblGrid>
                <a:gridCol w="5229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8086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Молекула нуклеотиду складається з трьох частин:</a:t>
                      </a: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1.</a:t>
                      </a:r>
                      <a:r>
                        <a:rPr lang="uk-UA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2.</a:t>
                      </a:r>
                      <a:r>
                        <a:rPr lang="uk-UA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3.  </a:t>
                      </a: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387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Залежно від виду пентози в складі нуклеотиду розрізняють:</a:t>
                      </a: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1. </a:t>
                      </a: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2.</a:t>
                      </a:r>
                      <a:r>
                        <a:rPr lang="uk-UA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451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 молекулах ДНК і РНК є залишки азотистих основ:</a:t>
                      </a: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ДНК: </a:t>
                      </a:r>
                      <a:r>
                        <a:rPr lang="uk-UA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РНК: </a:t>
                      </a:r>
                      <a:r>
                        <a:rPr lang="uk-UA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0" name="Google Shape;140;p20"/>
          <p:cNvSpPr txBox="1"/>
          <p:nvPr/>
        </p:nvSpPr>
        <p:spPr>
          <a:xfrm>
            <a:off x="311700" y="1210001"/>
            <a:ext cx="3000000" cy="477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9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Будова нуклеотиду:</a:t>
            </a:r>
            <a:endParaRPr sz="19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CF9FFF-4BED-258F-E431-C4F85F8D0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630" y="169817"/>
            <a:ext cx="8520600" cy="572700"/>
          </a:xfrm>
        </p:spPr>
        <p:txBody>
          <a:bodyPr>
            <a:noAutofit/>
          </a:bodyPr>
          <a:lstStyle/>
          <a:p>
            <a:pPr algn="ctr"/>
            <a:r>
              <a:rPr lang="uk" sz="262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Порівняльна характеристика ДНК і РНК</a:t>
            </a:r>
            <a:endParaRPr lang="ru-RU" sz="2620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2E5091A0-5C6C-1444-8C64-68796447AC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699492"/>
              </p:ext>
            </p:extLst>
          </p:nvPr>
        </p:nvGraphicFramePr>
        <p:xfrm>
          <a:off x="680621" y="843673"/>
          <a:ext cx="8010618" cy="4130010"/>
        </p:xfrm>
        <a:graphic>
          <a:graphicData uri="http://schemas.openxmlformats.org/drawingml/2006/table">
            <a:tbl>
              <a:tblPr firstRow="1" bandRow="1">
                <a:tableStyleId>{CAB702A8-010B-44CA-8C28-5F0A49DE7667}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391695614"/>
                    </a:ext>
                  </a:extLst>
                </a:gridCol>
                <a:gridCol w="3040109">
                  <a:extLst>
                    <a:ext uri="{9D8B030D-6E8A-4147-A177-3AD203B41FA5}">
                      <a16:colId xmlns:a16="http://schemas.microsoft.com/office/drawing/2014/main" val="1006258500"/>
                    </a:ext>
                  </a:extLst>
                </a:gridCol>
                <a:gridCol w="2938509">
                  <a:extLst>
                    <a:ext uri="{9D8B030D-6E8A-4147-A177-3AD203B41FA5}">
                      <a16:colId xmlns:a16="http://schemas.microsoft.com/office/drawing/2014/main" val="29546891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9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Ознаки</a:t>
                      </a:r>
                      <a:endParaRPr sz="19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9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ДНК</a:t>
                      </a:r>
                      <a:endParaRPr sz="19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9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РНК</a:t>
                      </a:r>
                      <a:endParaRPr sz="19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9370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dirty="0" err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Мономери</a:t>
                      </a:r>
                      <a:endParaRPr lang="ru-RU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ru-RU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62984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Склад </a:t>
                      </a:r>
                      <a:r>
                        <a:rPr lang="ru-RU" dirty="0" err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нуклеотидів</a:t>
                      </a:r>
                      <a:endParaRPr lang="ru-RU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ru-RU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4009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Структура</a:t>
                      </a:r>
                    </a:p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6195881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dirty="0" err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Властивості</a:t>
                      </a:r>
                      <a:endParaRPr lang="ru-RU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1201171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dirty="0" err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Функції</a:t>
                      </a:r>
                      <a:endParaRPr lang="ru-RU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92259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5072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2"/>
          <p:cNvSpPr txBox="1">
            <a:spLocks noGrp="1"/>
          </p:cNvSpPr>
          <p:nvPr>
            <p:ph type="title"/>
          </p:nvPr>
        </p:nvSpPr>
        <p:spPr>
          <a:xfrm>
            <a:off x="311700" y="62647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Вуглеводи</a:t>
            </a:r>
            <a:r>
              <a:rPr lang="uk" dirty="0"/>
              <a:t> - </a:t>
            </a:r>
            <a:r>
              <a:rPr lang="uk" sz="2133" dirty="0"/>
              <a:t>це </a:t>
            </a:r>
            <a:endParaRPr sz="2133" dirty="0"/>
          </a:p>
        </p:txBody>
      </p:sp>
      <p:sp>
        <p:nvSpPr>
          <p:cNvPr id="152" name="Google Shape;152;p22"/>
          <p:cNvSpPr/>
          <p:nvPr/>
        </p:nvSpPr>
        <p:spPr>
          <a:xfrm>
            <a:off x="1754325" y="850702"/>
            <a:ext cx="5372700" cy="406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Вуглеводи </a:t>
            </a:r>
            <a:r>
              <a:rPr lang="uk" sz="19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</a:t>
            </a:r>
            <a:r>
              <a:rPr lang="uk" sz="1900" b="1" baseline="-250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n</a:t>
            </a:r>
            <a:r>
              <a:rPr lang="uk" sz="19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(Н</a:t>
            </a:r>
            <a:r>
              <a:rPr lang="uk" sz="1800" b="1" baseline="-250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</a:t>
            </a:r>
            <a:r>
              <a:rPr lang="uk" sz="19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О)</a:t>
            </a:r>
            <a:r>
              <a:rPr lang="uk" sz="1900" b="1" baseline="-250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</a:t>
            </a:r>
            <a:endParaRPr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" name="Google Shape;153;p22"/>
          <p:cNvSpPr/>
          <p:nvPr/>
        </p:nvSpPr>
        <p:spPr>
          <a:xfrm>
            <a:off x="463784" y="1453150"/>
            <a:ext cx="25092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</a:t>
            </a:r>
            <a:endParaRPr dirty="0"/>
          </a:p>
        </p:txBody>
      </p:sp>
      <p:sp>
        <p:nvSpPr>
          <p:cNvPr id="154" name="Google Shape;154;p22"/>
          <p:cNvSpPr/>
          <p:nvPr/>
        </p:nvSpPr>
        <p:spPr>
          <a:xfrm>
            <a:off x="3369395" y="1464381"/>
            <a:ext cx="25509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</a:t>
            </a:r>
            <a:endParaRPr dirty="0"/>
          </a:p>
        </p:txBody>
      </p:sp>
      <p:sp>
        <p:nvSpPr>
          <p:cNvPr id="155" name="Google Shape;155;p22"/>
          <p:cNvSpPr/>
          <p:nvPr/>
        </p:nvSpPr>
        <p:spPr>
          <a:xfrm>
            <a:off x="6341495" y="1453150"/>
            <a:ext cx="25509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22"/>
          <p:cNvSpPr/>
          <p:nvPr/>
        </p:nvSpPr>
        <p:spPr>
          <a:xfrm>
            <a:off x="541425" y="1985905"/>
            <a:ext cx="2425800" cy="5727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</a:t>
            </a:r>
            <a:r>
              <a:rPr lang="uk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мономерами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7" name="Google Shape;157;p22"/>
          <p:cNvSpPr/>
          <p:nvPr/>
        </p:nvSpPr>
        <p:spPr>
          <a:xfrm>
            <a:off x="3481398" y="2018184"/>
            <a:ext cx="2425800" cy="585181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Мають від 2 до 10 ланок моносахаридів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8" name="Google Shape;158;p22"/>
          <p:cNvSpPr/>
          <p:nvPr/>
        </p:nvSpPr>
        <p:spPr>
          <a:xfrm>
            <a:off x="6455675" y="2002620"/>
            <a:ext cx="2425800" cy="578294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Мають понад 10 ланок моносахаридів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Google Shape;159;p22"/>
          <p:cNvSpPr/>
          <p:nvPr/>
        </p:nvSpPr>
        <p:spPr>
          <a:xfrm>
            <a:off x="529262" y="2635725"/>
            <a:ext cx="2425800" cy="8340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endParaRPr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" sz="1300" dirty="0"/>
              <a:t>. </a:t>
            </a:r>
            <a:endParaRPr sz="1300" dirty="0"/>
          </a:p>
        </p:txBody>
      </p:sp>
      <p:sp>
        <p:nvSpPr>
          <p:cNvPr id="160" name="Google Shape;160;p22"/>
          <p:cNvSpPr/>
          <p:nvPr/>
        </p:nvSpPr>
        <p:spPr>
          <a:xfrm>
            <a:off x="3502343" y="2659866"/>
            <a:ext cx="2425800" cy="8340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endParaRPr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1" name="Google Shape;161;p22"/>
          <p:cNvSpPr/>
          <p:nvPr/>
        </p:nvSpPr>
        <p:spPr>
          <a:xfrm>
            <a:off x="6466025" y="2671086"/>
            <a:ext cx="2425800" cy="8340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endParaRPr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endParaRPr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/>
          </a:p>
        </p:txBody>
      </p:sp>
      <p:sp>
        <p:nvSpPr>
          <p:cNvPr id="162" name="Google Shape;162;p22"/>
          <p:cNvSpPr/>
          <p:nvPr/>
        </p:nvSpPr>
        <p:spPr>
          <a:xfrm>
            <a:off x="541425" y="3546845"/>
            <a:ext cx="2425800" cy="1430105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/>
              <a:t> </a:t>
            </a:r>
            <a:endParaRPr sz="1300" dirty="0"/>
          </a:p>
        </p:txBody>
      </p:sp>
      <p:sp>
        <p:nvSpPr>
          <p:cNvPr id="163" name="Google Shape;163;p22"/>
          <p:cNvSpPr/>
          <p:nvPr/>
        </p:nvSpPr>
        <p:spPr>
          <a:xfrm>
            <a:off x="3494495" y="3546845"/>
            <a:ext cx="2425800" cy="1430105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/>
              <a:t> </a:t>
            </a:r>
            <a:endParaRPr sz="1300" dirty="0"/>
          </a:p>
        </p:txBody>
      </p:sp>
      <p:sp>
        <p:nvSpPr>
          <p:cNvPr id="164" name="Google Shape;164;p22"/>
          <p:cNvSpPr/>
          <p:nvPr/>
        </p:nvSpPr>
        <p:spPr>
          <a:xfrm>
            <a:off x="6455675" y="3571050"/>
            <a:ext cx="2425800" cy="1430105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/>
          </a:p>
        </p:txBody>
      </p:sp>
      <p:cxnSp>
        <p:nvCxnSpPr>
          <p:cNvPr id="165" name="Google Shape;165;p22"/>
          <p:cNvCxnSpPr>
            <a:stCxn id="153" idx="1"/>
          </p:cNvCxnSpPr>
          <p:nvPr/>
        </p:nvCxnSpPr>
        <p:spPr>
          <a:xfrm rot="10800000">
            <a:off x="234584" y="1682200"/>
            <a:ext cx="229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6" name="Google Shape;166;p22"/>
          <p:cNvCxnSpPr>
            <a:cxnSpLocks/>
          </p:cNvCxnSpPr>
          <p:nvPr/>
        </p:nvCxnSpPr>
        <p:spPr>
          <a:xfrm flipH="1">
            <a:off x="222530" y="1682200"/>
            <a:ext cx="4695" cy="2750479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7" name="Google Shape;167;p22"/>
          <p:cNvSpPr/>
          <p:nvPr/>
        </p:nvSpPr>
        <p:spPr>
          <a:xfrm>
            <a:off x="229075" y="2213838"/>
            <a:ext cx="312300" cy="52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22"/>
          <p:cNvSpPr/>
          <p:nvPr/>
        </p:nvSpPr>
        <p:spPr>
          <a:xfrm>
            <a:off x="219586" y="2964413"/>
            <a:ext cx="312300" cy="52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22"/>
          <p:cNvSpPr/>
          <p:nvPr/>
        </p:nvSpPr>
        <p:spPr>
          <a:xfrm>
            <a:off x="229075" y="4404400"/>
            <a:ext cx="312300" cy="52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70" name="Google Shape;170;p22"/>
          <p:cNvCxnSpPr>
            <a:endCxn id="154" idx="1"/>
          </p:cNvCxnSpPr>
          <p:nvPr/>
        </p:nvCxnSpPr>
        <p:spPr>
          <a:xfrm>
            <a:off x="3150695" y="1693431"/>
            <a:ext cx="2187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1" name="Google Shape;171;p22"/>
          <p:cNvCxnSpPr>
            <a:cxnSpLocks/>
            <a:endCxn id="172" idx="1"/>
          </p:cNvCxnSpPr>
          <p:nvPr/>
        </p:nvCxnSpPr>
        <p:spPr>
          <a:xfrm>
            <a:off x="3150695" y="1690625"/>
            <a:ext cx="43171" cy="2739875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2" name="Google Shape;172;p22"/>
          <p:cNvSpPr/>
          <p:nvPr/>
        </p:nvSpPr>
        <p:spPr>
          <a:xfrm>
            <a:off x="3193866" y="4404400"/>
            <a:ext cx="312300" cy="52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22"/>
          <p:cNvSpPr/>
          <p:nvPr/>
        </p:nvSpPr>
        <p:spPr>
          <a:xfrm>
            <a:off x="3179591" y="2957492"/>
            <a:ext cx="312300" cy="52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22"/>
          <p:cNvSpPr/>
          <p:nvPr/>
        </p:nvSpPr>
        <p:spPr>
          <a:xfrm>
            <a:off x="3172535" y="2250440"/>
            <a:ext cx="312300" cy="52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75" name="Google Shape;175;p22"/>
          <p:cNvCxnSpPr>
            <a:stCxn id="155" idx="1"/>
          </p:cNvCxnSpPr>
          <p:nvPr/>
        </p:nvCxnSpPr>
        <p:spPr>
          <a:xfrm rot="10800000">
            <a:off x="6133295" y="1682200"/>
            <a:ext cx="208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6" name="Google Shape;176;p22"/>
          <p:cNvCxnSpPr>
            <a:cxnSpLocks/>
          </p:cNvCxnSpPr>
          <p:nvPr/>
        </p:nvCxnSpPr>
        <p:spPr>
          <a:xfrm>
            <a:off x="6132922" y="1690625"/>
            <a:ext cx="0" cy="2812828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0" name="Google Shape;180;p22"/>
          <p:cNvSpPr txBox="1"/>
          <p:nvPr/>
        </p:nvSpPr>
        <p:spPr>
          <a:xfrm>
            <a:off x="2587025" y="1486650"/>
            <a:ext cx="31689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208" name="Google Shape;208;p22"/>
          <p:cNvSpPr txBox="1"/>
          <p:nvPr/>
        </p:nvSpPr>
        <p:spPr>
          <a:xfrm flipH="1">
            <a:off x="10058250" y="1838350"/>
            <a:ext cx="208200" cy="12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                                                  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</a:t>
            </a:r>
            <a:endParaRPr/>
          </a:p>
        </p:txBody>
      </p:sp>
      <p:sp>
        <p:nvSpPr>
          <p:cNvPr id="2" name="Google Shape;172;p22">
            <a:extLst>
              <a:ext uri="{FF2B5EF4-FFF2-40B4-BE49-F238E27FC236}">
                <a16:creationId xmlns:a16="http://schemas.microsoft.com/office/drawing/2014/main" id="{4D6A0A87-38A8-D99F-79F8-5928707843EF}"/>
              </a:ext>
            </a:extLst>
          </p:cNvPr>
          <p:cNvSpPr/>
          <p:nvPr/>
        </p:nvSpPr>
        <p:spPr>
          <a:xfrm>
            <a:off x="6153725" y="4477353"/>
            <a:ext cx="312300" cy="52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Google Shape;172;p22">
            <a:extLst>
              <a:ext uri="{FF2B5EF4-FFF2-40B4-BE49-F238E27FC236}">
                <a16:creationId xmlns:a16="http://schemas.microsoft.com/office/drawing/2014/main" id="{FFB204B5-1D2D-88C1-3F57-3C007D78D57B}"/>
              </a:ext>
            </a:extLst>
          </p:cNvPr>
          <p:cNvSpPr/>
          <p:nvPr/>
        </p:nvSpPr>
        <p:spPr>
          <a:xfrm>
            <a:off x="6132922" y="2931392"/>
            <a:ext cx="312300" cy="52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172;p22">
            <a:extLst>
              <a:ext uri="{FF2B5EF4-FFF2-40B4-BE49-F238E27FC236}">
                <a16:creationId xmlns:a16="http://schemas.microsoft.com/office/drawing/2014/main" id="{8BA09BFC-6211-742A-BC42-4DA353E74EC9}"/>
              </a:ext>
            </a:extLst>
          </p:cNvPr>
          <p:cNvSpPr/>
          <p:nvPr/>
        </p:nvSpPr>
        <p:spPr>
          <a:xfrm>
            <a:off x="6143375" y="2225783"/>
            <a:ext cx="312300" cy="52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F845BD1E-25C8-15D6-1D72-F3CB28B1322F}"/>
              </a:ext>
            </a:extLst>
          </p:cNvPr>
          <p:cNvCxnSpPr>
            <a:cxnSpLocks/>
            <a:stCxn id="152" idx="2"/>
            <a:endCxn id="153" idx="0"/>
          </p:cNvCxnSpPr>
          <p:nvPr/>
        </p:nvCxnSpPr>
        <p:spPr>
          <a:xfrm flipH="1">
            <a:off x="1718384" y="1256902"/>
            <a:ext cx="2722291" cy="1962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4C9644C5-7A4B-1BAF-FEB5-4715BF0941CA}"/>
              </a:ext>
            </a:extLst>
          </p:cNvPr>
          <p:cNvCxnSpPr>
            <a:stCxn id="152" idx="2"/>
          </p:cNvCxnSpPr>
          <p:nvPr/>
        </p:nvCxnSpPr>
        <p:spPr>
          <a:xfrm>
            <a:off x="4440675" y="1256902"/>
            <a:ext cx="0" cy="1837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50903D30-A8D2-E4B0-1BDA-31B75F747F9A}"/>
              </a:ext>
            </a:extLst>
          </p:cNvPr>
          <p:cNvCxnSpPr>
            <a:stCxn id="152" idx="2"/>
            <a:endCxn id="155" idx="0"/>
          </p:cNvCxnSpPr>
          <p:nvPr/>
        </p:nvCxnSpPr>
        <p:spPr>
          <a:xfrm>
            <a:off x="4440675" y="1256902"/>
            <a:ext cx="3176270" cy="1962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3"/>
          <p:cNvSpPr/>
          <p:nvPr/>
        </p:nvSpPr>
        <p:spPr>
          <a:xfrm>
            <a:off x="1166150" y="406075"/>
            <a:ext cx="7007100" cy="4998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Полісахариди</a:t>
            </a:r>
            <a:endParaRPr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8" name="Google Shape;218;p23"/>
          <p:cNvSpPr/>
          <p:nvPr/>
        </p:nvSpPr>
        <p:spPr>
          <a:xfrm>
            <a:off x="312375" y="1171819"/>
            <a:ext cx="2031850" cy="20073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Крохмаль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p23"/>
          <p:cNvSpPr/>
          <p:nvPr/>
        </p:nvSpPr>
        <p:spPr>
          <a:xfrm>
            <a:off x="2540150" y="1171819"/>
            <a:ext cx="2031850" cy="2063924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Глікоген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0" name="Google Shape;220;p23"/>
          <p:cNvSpPr/>
          <p:nvPr/>
        </p:nvSpPr>
        <p:spPr>
          <a:xfrm>
            <a:off x="4896225" y="1171819"/>
            <a:ext cx="2009528" cy="2063924"/>
          </a:xfrm>
          <a:prstGeom prst="roundRect">
            <a:avLst>
              <a:gd name="adj" fmla="val 17311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Целюлоза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1" name="Google Shape;221;p23"/>
          <p:cNvSpPr/>
          <p:nvPr/>
        </p:nvSpPr>
        <p:spPr>
          <a:xfrm>
            <a:off x="7132278" y="1242236"/>
            <a:ext cx="1840780" cy="1993507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Хітин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2" name="Google Shape;22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375" y="3276075"/>
            <a:ext cx="3429300" cy="1737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6225" y="3327250"/>
            <a:ext cx="3277025" cy="160242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4" name="Google Shape;224;p23"/>
          <p:cNvCxnSpPr>
            <a:cxnSpLocks/>
            <a:stCxn id="217" idx="2"/>
            <a:endCxn id="218" idx="0"/>
          </p:cNvCxnSpPr>
          <p:nvPr/>
        </p:nvCxnSpPr>
        <p:spPr>
          <a:xfrm flipH="1">
            <a:off x="1328300" y="905875"/>
            <a:ext cx="3341400" cy="265944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5" name="Google Shape;225;p23"/>
          <p:cNvCxnSpPr>
            <a:cxnSpLocks/>
            <a:endCxn id="219" idx="0"/>
          </p:cNvCxnSpPr>
          <p:nvPr/>
        </p:nvCxnSpPr>
        <p:spPr>
          <a:xfrm flipH="1">
            <a:off x="3556075" y="962498"/>
            <a:ext cx="1110202" cy="209321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6" name="Google Shape;226;p23"/>
          <p:cNvCxnSpPr>
            <a:cxnSpLocks/>
            <a:stCxn id="217" idx="2"/>
            <a:endCxn id="220" idx="0"/>
          </p:cNvCxnSpPr>
          <p:nvPr/>
        </p:nvCxnSpPr>
        <p:spPr>
          <a:xfrm>
            <a:off x="4669700" y="905875"/>
            <a:ext cx="1231289" cy="265944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7" name="Google Shape;227;p23"/>
          <p:cNvCxnSpPr>
            <a:cxnSpLocks/>
            <a:stCxn id="217" idx="2"/>
            <a:endCxn id="221" idx="0"/>
          </p:cNvCxnSpPr>
          <p:nvPr/>
        </p:nvCxnSpPr>
        <p:spPr>
          <a:xfrm>
            <a:off x="4669700" y="905875"/>
            <a:ext cx="3382968" cy="336361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35" name="Google Shape;235;p23"/>
          <p:cNvSpPr txBox="1"/>
          <p:nvPr/>
        </p:nvSpPr>
        <p:spPr>
          <a:xfrm rot="10800000" flipH="1">
            <a:off x="-889733" y="5477019"/>
            <a:ext cx="29862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23"/>
          <p:cNvSpPr txBox="1"/>
          <p:nvPr/>
        </p:nvSpPr>
        <p:spPr>
          <a:xfrm rot="10800000" flipH="1">
            <a:off x="-7300725" y="3643298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23"/>
          <p:cNvSpPr txBox="1"/>
          <p:nvPr/>
        </p:nvSpPr>
        <p:spPr>
          <a:xfrm>
            <a:off x="-6996828" y="3946780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23"/>
          <p:cNvSpPr txBox="1"/>
          <p:nvPr/>
        </p:nvSpPr>
        <p:spPr>
          <a:xfrm>
            <a:off x="-7300725" y="3625918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FA7CA4-162A-9513-332F-0CD82E585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844" y="125429"/>
            <a:ext cx="8520600" cy="572700"/>
          </a:xfrm>
        </p:spPr>
        <p:txBody>
          <a:bodyPr>
            <a:noAutofit/>
          </a:bodyPr>
          <a:lstStyle/>
          <a:p>
            <a:r>
              <a:rPr lang="uk" sz="262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 вуглеводів:</a:t>
            </a:r>
            <a:endParaRPr lang="ru-RU" sz="26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17B4FD72-0CB3-F46D-3E31-3AA04AE197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361392"/>
              </p:ext>
            </p:extLst>
          </p:nvPr>
        </p:nvGraphicFramePr>
        <p:xfrm>
          <a:off x="437964" y="634230"/>
          <a:ext cx="8268072" cy="4373850"/>
        </p:xfrm>
        <a:graphic>
          <a:graphicData uri="http://schemas.openxmlformats.org/drawingml/2006/table">
            <a:tbl>
              <a:tblPr firstRow="1" bandRow="1">
                <a:tableStyleId>{CAB702A8-010B-44CA-8C28-5F0A49DE7667}</a:tableStyleId>
              </a:tblPr>
              <a:tblGrid>
                <a:gridCol w="2657384">
                  <a:extLst>
                    <a:ext uri="{9D8B030D-6E8A-4147-A177-3AD203B41FA5}">
                      <a16:colId xmlns:a16="http://schemas.microsoft.com/office/drawing/2014/main" val="165642597"/>
                    </a:ext>
                  </a:extLst>
                </a:gridCol>
                <a:gridCol w="5610688">
                  <a:extLst>
                    <a:ext uri="{9D8B030D-6E8A-4147-A177-3AD203B41FA5}">
                      <a16:colId xmlns:a16="http://schemas.microsoft.com/office/drawing/2014/main" val="368888898"/>
                    </a:ext>
                  </a:extLst>
                </a:gridCol>
              </a:tblGrid>
              <a:tr h="369052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Функція</a:t>
                      </a:r>
                      <a:endParaRPr sz="15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Характеристика</a:t>
                      </a:r>
                      <a:endParaRPr sz="15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6540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02238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0843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9737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  <a:p>
                      <a:endParaRPr lang="uk-UA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3437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4432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5634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9703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5"/>
          <p:cNvSpPr txBox="1">
            <a:spLocks noGrp="1"/>
          </p:cNvSpPr>
          <p:nvPr>
            <p:ph type="title"/>
          </p:nvPr>
        </p:nvSpPr>
        <p:spPr>
          <a:xfrm>
            <a:off x="267137" y="154362"/>
            <a:ext cx="8680325" cy="92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Ліпіди</a:t>
            </a:r>
            <a:r>
              <a:rPr lang="uk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uk-UA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</a:t>
            </a:r>
            <a:endParaRPr sz="2133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33" dirty="0"/>
          </a:p>
        </p:txBody>
      </p:sp>
      <p:sp>
        <p:nvSpPr>
          <p:cNvPr id="254" name="Google Shape;254;p25"/>
          <p:cNvSpPr/>
          <p:nvPr/>
        </p:nvSpPr>
        <p:spPr>
          <a:xfrm>
            <a:off x="3173025" y="1040757"/>
            <a:ext cx="3446400" cy="406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Ліпіди</a:t>
            </a:r>
            <a:endParaRPr dirty="0"/>
          </a:p>
        </p:txBody>
      </p:sp>
      <p:sp>
        <p:nvSpPr>
          <p:cNvPr id="255" name="Google Shape;255;p25"/>
          <p:cNvSpPr/>
          <p:nvPr/>
        </p:nvSpPr>
        <p:spPr>
          <a:xfrm>
            <a:off x="3826420" y="1711362"/>
            <a:ext cx="34464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</a:t>
            </a:r>
            <a:r>
              <a:rPr lang="uk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Google Shape;256;p25"/>
          <p:cNvSpPr/>
          <p:nvPr/>
        </p:nvSpPr>
        <p:spPr>
          <a:xfrm>
            <a:off x="269850" y="2424975"/>
            <a:ext cx="10005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 </a:t>
            </a:r>
            <a:endParaRPr dirty="0"/>
          </a:p>
        </p:txBody>
      </p:sp>
      <p:sp>
        <p:nvSpPr>
          <p:cNvPr id="257" name="Google Shape;257;p25"/>
          <p:cNvSpPr/>
          <p:nvPr/>
        </p:nvSpPr>
        <p:spPr>
          <a:xfrm>
            <a:off x="269850" y="3043900"/>
            <a:ext cx="1000500" cy="19644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dirty="0"/>
              <a:t> </a:t>
            </a: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</p:txBody>
      </p:sp>
      <p:sp>
        <p:nvSpPr>
          <p:cNvPr id="258" name="Google Shape;258;p25"/>
          <p:cNvSpPr/>
          <p:nvPr/>
        </p:nvSpPr>
        <p:spPr>
          <a:xfrm>
            <a:off x="1418000" y="3052475"/>
            <a:ext cx="1000500" cy="19644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-UA" sz="1000" dirty="0">
                <a:solidFill>
                  <a:schemeClr val="dk1"/>
                </a:solidFill>
              </a:rPr>
              <a:t> </a:t>
            </a:r>
            <a:endParaRPr sz="8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59" name="Google Shape;259;p25"/>
          <p:cNvSpPr/>
          <p:nvPr/>
        </p:nvSpPr>
        <p:spPr>
          <a:xfrm>
            <a:off x="2606873" y="3043900"/>
            <a:ext cx="1078500" cy="1964400"/>
          </a:xfrm>
          <a:prstGeom prst="roundRect">
            <a:avLst>
              <a:gd name="adj" fmla="val 1865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-UA" sz="1000" dirty="0">
                <a:solidFill>
                  <a:schemeClr val="dk1"/>
                </a:solidFill>
              </a:rPr>
              <a:t> </a:t>
            </a: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0" name="Google Shape;260;p25"/>
          <p:cNvSpPr/>
          <p:nvPr/>
        </p:nvSpPr>
        <p:spPr>
          <a:xfrm>
            <a:off x="3873713" y="3043900"/>
            <a:ext cx="1078500" cy="19644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dirty="0"/>
              <a:t> </a:t>
            </a:r>
            <a:endParaRPr sz="1000" dirty="0"/>
          </a:p>
        </p:txBody>
      </p:sp>
      <p:sp>
        <p:nvSpPr>
          <p:cNvPr id="261" name="Google Shape;261;p25"/>
          <p:cNvSpPr/>
          <p:nvPr/>
        </p:nvSpPr>
        <p:spPr>
          <a:xfrm>
            <a:off x="5100900" y="3043900"/>
            <a:ext cx="1078500" cy="19644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-UA" sz="1000" dirty="0">
                <a:solidFill>
                  <a:schemeClr val="dk1"/>
                </a:solidFill>
              </a:rPr>
              <a:t> </a:t>
            </a: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</p:txBody>
      </p:sp>
      <p:sp>
        <p:nvSpPr>
          <p:cNvPr id="262" name="Google Shape;262;p25"/>
          <p:cNvSpPr/>
          <p:nvPr/>
        </p:nvSpPr>
        <p:spPr>
          <a:xfrm>
            <a:off x="1471313" y="2450088"/>
            <a:ext cx="10005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</a:t>
            </a:r>
            <a:endParaRPr dirty="0"/>
          </a:p>
        </p:txBody>
      </p:sp>
      <p:sp>
        <p:nvSpPr>
          <p:cNvPr id="263" name="Google Shape;263;p25"/>
          <p:cNvSpPr/>
          <p:nvPr/>
        </p:nvSpPr>
        <p:spPr>
          <a:xfrm>
            <a:off x="2672775" y="2450088"/>
            <a:ext cx="10005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</a:t>
            </a:r>
            <a:endParaRPr dirty="0"/>
          </a:p>
        </p:txBody>
      </p:sp>
      <p:sp>
        <p:nvSpPr>
          <p:cNvPr id="264" name="Google Shape;264;p25"/>
          <p:cNvSpPr/>
          <p:nvPr/>
        </p:nvSpPr>
        <p:spPr>
          <a:xfrm>
            <a:off x="3873725" y="2445800"/>
            <a:ext cx="10785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</a:t>
            </a:r>
            <a:endParaRPr dirty="0"/>
          </a:p>
        </p:txBody>
      </p:sp>
      <p:sp>
        <p:nvSpPr>
          <p:cNvPr id="265" name="Google Shape;265;p25"/>
          <p:cNvSpPr/>
          <p:nvPr/>
        </p:nvSpPr>
        <p:spPr>
          <a:xfrm>
            <a:off x="5100900" y="2445800"/>
            <a:ext cx="10533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</a:t>
            </a:r>
            <a:endParaRPr dirty="0"/>
          </a:p>
        </p:txBody>
      </p:sp>
      <p:sp>
        <p:nvSpPr>
          <p:cNvPr id="266" name="Google Shape;266;p25"/>
          <p:cNvSpPr/>
          <p:nvPr/>
        </p:nvSpPr>
        <p:spPr>
          <a:xfrm>
            <a:off x="6277675" y="2450100"/>
            <a:ext cx="10005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 </a:t>
            </a:r>
            <a:endParaRPr dirty="0"/>
          </a:p>
        </p:txBody>
      </p:sp>
      <p:sp>
        <p:nvSpPr>
          <p:cNvPr id="267" name="Google Shape;267;p25"/>
          <p:cNvSpPr/>
          <p:nvPr/>
        </p:nvSpPr>
        <p:spPr>
          <a:xfrm>
            <a:off x="6328100" y="3052500"/>
            <a:ext cx="1000500" cy="19644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-UA" sz="1000" dirty="0">
                <a:solidFill>
                  <a:schemeClr val="dk1"/>
                </a:solidFill>
              </a:rPr>
              <a:t> 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8" name="Google Shape;268;p25"/>
          <p:cNvSpPr/>
          <p:nvPr/>
        </p:nvSpPr>
        <p:spPr>
          <a:xfrm>
            <a:off x="7502500" y="1703982"/>
            <a:ext cx="14934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dirty="0"/>
              <a:t> </a:t>
            </a:r>
            <a:r>
              <a:rPr lang="uk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Жироподібні сполуки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Google Shape;269;p25"/>
          <p:cNvSpPr/>
          <p:nvPr/>
        </p:nvSpPr>
        <p:spPr>
          <a:xfrm>
            <a:off x="7502500" y="2450100"/>
            <a:ext cx="1493400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000" dirty="0"/>
              <a:t> </a:t>
            </a:r>
            <a:endParaRPr sz="1000" dirty="0"/>
          </a:p>
        </p:txBody>
      </p:sp>
      <p:sp>
        <p:nvSpPr>
          <p:cNvPr id="270" name="Google Shape;270;p25"/>
          <p:cNvSpPr/>
          <p:nvPr/>
        </p:nvSpPr>
        <p:spPr>
          <a:xfrm>
            <a:off x="7502500" y="3043900"/>
            <a:ext cx="1493400" cy="19644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-UA" sz="1000" dirty="0">
                <a:solidFill>
                  <a:schemeClr val="dk1"/>
                </a:solidFill>
              </a:rPr>
              <a:t> </a:t>
            </a:r>
            <a:endParaRPr sz="1000"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cxnSp>
        <p:nvCxnSpPr>
          <p:cNvPr id="271" name="Google Shape;271;p25"/>
          <p:cNvCxnSpPr>
            <a:cxnSpLocks/>
            <a:stCxn id="254" idx="2"/>
          </p:cNvCxnSpPr>
          <p:nvPr/>
        </p:nvCxnSpPr>
        <p:spPr>
          <a:xfrm flipH="1">
            <a:off x="1970206" y="1446957"/>
            <a:ext cx="2926019" cy="223868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3" name="Google Shape;273;p25"/>
          <p:cNvCxnSpPr>
            <a:cxnSpLocks/>
            <a:endCxn id="255" idx="0"/>
          </p:cNvCxnSpPr>
          <p:nvPr/>
        </p:nvCxnSpPr>
        <p:spPr>
          <a:xfrm>
            <a:off x="4855928" y="1459160"/>
            <a:ext cx="693692" cy="252202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4" name="Google Shape;274;p25"/>
          <p:cNvCxnSpPr>
            <a:cxnSpLocks/>
            <a:endCxn id="268" idx="0"/>
          </p:cNvCxnSpPr>
          <p:nvPr/>
        </p:nvCxnSpPr>
        <p:spPr>
          <a:xfrm>
            <a:off x="4896225" y="1459160"/>
            <a:ext cx="3352975" cy="244822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5" name="Google Shape;275;p25"/>
          <p:cNvCxnSpPr>
            <a:cxnSpLocks/>
            <a:stCxn id="6" idx="2"/>
          </p:cNvCxnSpPr>
          <p:nvPr/>
        </p:nvCxnSpPr>
        <p:spPr>
          <a:xfrm flipH="1">
            <a:off x="768106" y="2175319"/>
            <a:ext cx="1202100" cy="223212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6" name="Google Shape;276;p25"/>
          <p:cNvCxnSpPr>
            <a:cxnSpLocks/>
            <a:stCxn id="6" idx="2"/>
          </p:cNvCxnSpPr>
          <p:nvPr/>
        </p:nvCxnSpPr>
        <p:spPr>
          <a:xfrm>
            <a:off x="1970206" y="2175319"/>
            <a:ext cx="12502" cy="264624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7" name="Google Shape;277;p25"/>
          <p:cNvCxnSpPr>
            <a:cxnSpLocks/>
            <a:stCxn id="6" idx="2"/>
          </p:cNvCxnSpPr>
          <p:nvPr/>
        </p:nvCxnSpPr>
        <p:spPr>
          <a:xfrm>
            <a:off x="1970206" y="2175319"/>
            <a:ext cx="1223824" cy="223212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78" name="Google Shape;278;p25"/>
          <p:cNvCxnSpPr>
            <a:cxnSpLocks/>
            <a:stCxn id="255" idx="2"/>
          </p:cNvCxnSpPr>
          <p:nvPr/>
        </p:nvCxnSpPr>
        <p:spPr>
          <a:xfrm flipH="1">
            <a:off x="4439021" y="2169462"/>
            <a:ext cx="1110599" cy="267311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" name="Google Shape;280;p25"/>
          <p:cNvCxnSpPr>
            <a:cxnSpLocks/>
          </p:cNvCxnSpPr>
          <p:nvPr/>
        </p:nvCxnSpPr>
        <p:spPr>
          <a:xfrm>
            <a:off x="5558675" y="2159396"/>
            <a:ext cx="1210860" cy="257025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1" name="Google Shape;281;p25"/>
          <p:cNvCxnSpPr>
            <a:stCxn id="269" idx="0"/>
            <a:endCxn id="269" idx="0"/>
          </p:cNvCxnSpPr>
          <p:nvPr/>
        </p:nvCxnSpPr>
        <p:spPr>
          <a:xfrm>
            <a:off x="8249200" y="2450100"/>
            <a:ext cx="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6" name="Google Shape;268;p25">
            <a:extLst>
              <a:ext uri="{FF2B5EF4-FFF2-40B4-BE49-F238E27FC236}">
                <a16:creationId xmlns:a16="http://schemas.microsoft.com/office/drawing/2014/main" id="{3B08C045-6FCD-F730-DB59-AE4178DF92A0}"/>
              </a:ext>
            </a:extLst>
          </p:cNvPr>
          <p:cNvSpPr/>
          <p:nvPr/>
        </p:nvSpPr>
        <p:spPr>
          <a:xfrm>
            <a:off x="267137" y="1717219"/>
            <a:ext cx="3406138" cy="45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 dirty="0"/>
              <a:t> </a:t>
            </a:r>
            <a:r>
              <a:rPr lang="uk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Прості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9A4EBD5B-3FB0-2F84-5E3E-9E7BF11AFF40}"/>
              </a:ext>
            </a:extLst>
          </p:cNvPr>
          <p:cNvCxnSpPr>
            <a:cxnSpLocks/>
            <a:endCxn id="265" idx="0"/>
          </p:cNvCxnSpPr>
          <p:nvPr/>
        </p:nvCxnSpPr>
        <p:spPr>
          <a:xfrm>
            <a:off x="5624835" y="2160435"/>
            <a:ext cx="2715" cy="2853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7" name="Прямая со стрелкой 226">
            <a:extLst>
              <a:ext uri="{FF2B5EF4-FFF2-40B4-BE49-F238E27FC236}">
                <a16:creationId xmlns:a16="http://schemas.microsoft.com/office/drawing/2014/main" id="{3DA9D111-DEF5-5B02-DE23-65F21EBB187B}"/>
              </a:ext>
            </a:extLst>
          </p:cNvPr>
          <p:cNvCxnSpPr>
            <a:stCxn id="268" idx="2"/>
            <a:endCxn id="269" idx="0"/>
          </p:cNvCxnSpPr>
          <p:nvPr/>
        </p:nvCxnSpPr>
        <p:spPr>
          <a:xfrm>
            <a:off x="8249200" y="2162082"/>
            <a:ext cx="0" cy="2880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091B03-F66B-D0E1-1E4A-4D4EA715A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125429"/>
            <a:ext cx="8520600" cy="572700"/>
          </a:xfrm>
        </p:spPr>
        <p:txBody>
          <a:bodyPr>
            <a:noAutofit/>
          </a:bodyPr>
          <a:lstStyle/>
          <a:p>
            <a:r>
              <a:rPr lang="uk" sz="262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 ліпідів:</a:t>
            </a:r>
            <a:endParaRPr lang="ru-RU" sz="26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47187D60-0447-2EBF-58AA-125DABDF77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790904"/>
              </p:ext>
            </p:extLst>
          </p:nvPr>
        </p:nvGraphicFramePr>
        <p:xfrm>
          <a:off x="425916" y="618230"/>
          <a:ext cx="8406384" cy="4275018"/>
        </p:xfrm>
        <a:graphic>
          <a:graphicData uri="http://schemas.openxmlformats.org/drawingml/2006/table">
            <a:tbl>
              <a:tblPr firstRow="1" bandRow="1">
                <a:tableStyleId>{CAB702A8-010B-44CA-8C28-5F0A49DE7667}</a:tableStyleId>
              </a:tblPr>
              <a:tblGrid>
                <a:gridCol w="2033016">
                  <a:extLst>
                    <a:ext uri="{9D8B030D-6E8A-4147-A177-3AD203B41FA5}">
                      <a16:colId xmlns:a16="http://schemas.microsoft.com/office/drawing/2014/main" val="3328284255"/>
                    </a:ext>
                  </a:extLst>
                </a:gridCol>
                <a:gridCol w="6373368">
                  <a:extLst>
                    <a:ext uri="{9D8B030D-6E8A-4147-A177-3AD203B41FA5}">
                      <a16:colId xmlns:a16="http://schemas.microsoft.com/office/drawing/2014/main" val="518590116"/>
                    </a:ext>
                  </a:extLst>
                </a:gridCol>
              </a:tblGrid>
              <a:tr h="373973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Функція</a:t>
                      </a:r>
                      <a:endParaRPr sz="15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15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Характеристика</a:t>
                      </a:r>
                      <a:endParaRPr sz="15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3988442"/>
                  </a:ext>
                </a:extLst>
              </a:tr>
              <a:tr h="45637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987912"/>
                  </a:ext>
                </a:extLst>
              </a:tr>
              <a:tr h="45637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5241717"/>
                  </a:ext>
                </a:extLst>
              </a:tr>
              <a:tr h="45637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1602545"/>
                  </a:ext>
                </a:extLst>
              </a:tr>
              <a:tr h="45637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7351826"/>
                  </a:ext>
                </a:extLst>
              </a:tr>
              <a:tr h="45637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182165"/>
                  </a:ext>
                </a:extLst>
              </a:tr>
              <a:tr h="45637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7819225"/>
                  </a:ext>
                </a:extLst>
              </a:tr>
              <a:tr h="37510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065062"/>
                  </a:ext>
                </a:extLst>
              </a:tr>
              <a:tr h="37510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9318748"/>
                  </a:ext>
                </a:extLst>
              </a:tr>
              <a:tr h="37510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535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6466297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338</Words>
  <Application>Microsoft Office PowerPoint</Application>
  <PresentationFormat>Экран (16:9)</PresentationFormat>
  <Paragraphs>201</Paragraphs>
  <Slides>14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Times New Roman</vt:lpstr>
      <vt:lpstr>Simple Light</vt:lpstr>
      <vt:lpstr>Білки, нуклеїнові кислоти, вуглеводи,  ліпіди: огляд будови й біологічної ролі.</vt:lpstr>
      <vt:lpstr>Біоорганічні речовини – речовини, що входять до складу живої природи та беруть участь у перетвореннях речовин, енергії та інформації. </vt:lpstr>
      <vt:lpstr>Білки - </vt:lpstr>
      <vt:lpstr>Утворення пептидного зв’язку</vt:lpstr>
      <vt:lpstr>Просторова структура білків</vt:lpstr>
      <vt:lpstr>Денатурація –  Ренатурація - Деструкція - </vt:lpstr>
      <vt:lpstr>Функції білків:</vt:lpstr>
      <vt:lpstr>Нуклеїнові кислоти -</vt:lpstr>
      <vt:lpstr>Порівняльна характеристика ДНК і РНК</vt:lpstr>
      <vt:lpstr>Вуглеводи - це </vt:lpstr>
      <vt:lpstr>Презентация PowerPoint</vt:lpstr>
      <vt:lpstr>Функції вуглеводів:</vt:lpstr>
      <vt:lpstr>Ліпіди -     </vt:lpstr>
      <vt:lpstr>Функції ліпідів: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Білки, нуклеїнові кислоти, вуглеводи,  ліпіди: огляд будови й біологічної ролі.</dc:title>
  <dc:creator>Пользователь</dc:creator>
  <cp:lastModifiedBy>Артем'єва Валерія Вікторівна</cp:lastModifiedBy>
  <cp:revision>4</cp:revision>
  <dcterms:modified xsi:type="dcterms:W3CDTF">2023-12-11T14:54:37Z</dcterms:modified>
</cp:coreProperties>
</file>