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4" autoAdjust="0"/>
    <p:restoredTop sz="92612" autoAdjust="0"/>
  </p:normalViewPr>
  <p:slideViewPr>
    <p:cSldViewPr>
      <p:cViewPr varScale="1">
        <p:scale>
          <a:sx n="64" d="100"/>
          <a:sy n="64" d="100"/>
        </p:scale>
        <p:origin x="-1332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99F5DAA-A844-45FA-98B4-708B4A57149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1447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61448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1449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0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1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2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3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4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5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6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7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8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59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60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461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1462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51D1F2D-3F12-4059-813A-953649DB3EB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218FAC1-ABEA-431E-9366-5FFB66030D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DB1A8AA-D7FE-4827-86A7-08F1A73CC70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A2C37DE-FE2D-41AD-9F9E-2CDB265275A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8E2816F-032A-4459-A58A-43E4214057B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DF3CCF-9C82-408E-BC18-622BA35E506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8EFD22B-048D-4274-B1DA-6ABAAF10A1A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D3CDD4F-7AD2-465E-8FB9-53ACBF8125E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32FB5D-B99E-41FA-BBB4-E8DF4D47029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B9E4992-E129-4242-868E-9215488B952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8F55B08-1659-4171-A107-9008204D201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0423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60424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60425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26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27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28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29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0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1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2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3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4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5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6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437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0438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9492"/>
            <a:ext cx="8712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+mn-lt"/>
              </a:rPr>
              <a:t>Практична робота </a:t>
            </a:r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>№ 1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>Довести </a:t>
            </a:r>
            <a:r>
              <a:rPr lang="ru-RU" sz="2000" b="1" dirty="0" err="1">
                <a:solidFill>
                  <a:srgbClr val="FF0000"/>
                </a:solidFill>
                <a:latin typeface="+mn-lt"/>
              </a:rPr>
              <a:t>наявність</a:t>
            </a:r>
            <a:r>
              <a:rPr lang="ru-RU" sz="2000" b="1" dirty="0">
                <a:solidFill>
                  <a:srgbClr val="FF0000"/>
                </a:solidFill>
                <a:latin typeface="+mn-lt"/>
              </a:rPr>
              <a:t>/</a:t>
            </a:r>
            <a:r>
              <a:rPr lang="ru-RU" sz="2000" b="1" dirty="0" err="1">
                <a:solidFill>
                  <a:srgbClr val="FF0000"/>
                </a:solidFill>
                <a:latin typeface="+mn-lt"/>
              </a:rPr>
              <a:t>відсутність</a:t>
            </a:r>
            <a:r>
              <a:rPr lang="ru-RU" sz="20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+mn-lt"/>
              </a:rPr>
              <a:t>критеріїв</a:t>
            </a:r>
            <a:r>
              <a:rPr lang="ru-RU" sz="20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+mn-lt"/>
              </a:rPr>
              <a:t>життя</a:t>
            </a:r>
            <a:r>
              <a:rPr lang="ru-RU" sz="2000" b="1" dirty="0">
                <a:solidFill>
                  <a:srgbClr val="FF0000"/>
                </a:solidFill>
                <a:latin typeface="+mn-lt"/>
              </a:rPr>
              <a:t> для </a:t>
            </a:r>
            <a:r>
              <a:rPr lang="ru-RU" sz="2000" b="1" dirty="0" err="1">
                <a:solidFill>
                  <a:srgbClr val="FF0000"/>
                </a:solidFill>
                <a:latin typeface="+mn-lt"/>
              </a:rPr>
              <a:t>запропонованих</a:t>
            </a:r>
            <a:r>
              <a:rPr lang="ru-RU" sz="20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+mn-lt"/>
              </a:rPr>
              <a:t>об'єктів</a:t>
            </a:r>
            <a:endParaRPr lang="uk-UA" sz="2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40152" y="5400791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+mn-lt"/>
              </a:rPr>
              <a:t>Вчитель біології</a:t>
            </a:r>
          </a:p>
          <a:p>
            <a:r>
              <a:rPr lang="uk-UA" sz="2000" b="1" dirty="0" err="1" smtClean="0">
                <a:solidFill>
                  <a:srgbClr val="FF0000"/>
                </a:solidFill>
                <a:latin typeface="+mn-lt"/>
              </a:rPr>
              <a:t>Николайчук</a:t>
            </a:r>
            <a:r>
              <a:rPr lang="uk-UA" sz="2000" b="1" dirty="0" smtClean="0">
                <a:solidFill>
                  <a:srgbClr val="FF0000"/>
                </a:solidFill>
                <a:latin typeface="+mn-lt"/>
              </a:rPr>
              <a:t> С.В.</a:t>
            </a:r>
            <a:endParaRPr lang="uk-UA" sz="2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28865"/>
            <a:ext cx="5962650" cy="3971925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2109"/>
            <a:ext cx="436016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+mn-lt"/>
              </a:rPr>
              <a:t>Мета, </a:t>
            </a:r>
          </a:p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+mn-lt"/>
              </a:rPr>
              <a:t> обладнання та матеріали</a:t>
            </a:r>
            <a:endParaRPr lang="uk-UA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76871" y="1196752"/>
            <a:ext cx="626469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400" dirty="0" smtClean="0">
                <a:solidFill>
                  <a:schemeClr val="bg1"/>
                </a:solidFill>
                <a:latin typeface="+mn-lt"/>
              </a:rPr>
              <a:t>Мета</a:t>
            </a:r>
            <a:r>
              <a:rPr lang="uk-UA" sz="3600" dirty="0" smtClean="0">
                <a:solidFill>
                  <a:schemeClr val="bg1"/>
                </a:solidFill>
                <a:latin typeface="+mn-lt"/>
              </a:rPr>
              <a:t> </a:t>
            </a:r>
          </a:p>
          <a:p>
            <a:pPr algn="just"/>
            <a:r>
              <a:rPr lang="uk-UA" sz="3600" dirty="0" smtClean="0">
                <a:solidFill>
                  <a:schemeClr val="bg1"/>
                </a:solidFill>
                <a:latin typeface="+mn-lt"/>
              </a:rPr>
              <a:t>– </a:t>
            </a:r>
            <a:r>
              <a:rPr lang="uk-UA" sz="2400" i="1" dirty="0" smtClean="0">
                <a:solidFill>
                  <a:schemeClr val="bg1"/>
                </a:solidFill>
                <a:latin typeface="+mn-lt"/>
              </a:rPr>
              <a:t>удосконалення вміння встановлювати основні властивості живого в різних об’єктів</a:t>
            </a:r>
          </a:p>
          <a:p>
            <a:pPr algn="just"/>
            <a:r>
              <a:rPr lang="uk-UA" sz="4400" dirty="0" smtClean="0">
                <a:solidFill>
                  <a:schemeClr val="bg1"/>
                </a:solidFill>
                <a:latin typeface="+mn-lt"/>
              </a:rPr>
              <a:t>Обладнання та матеріали</a:t>
            </a:r>
          </a:p>
          <a:p>
            <a:pPr algn="just"/>
            <a:r>
              <a:rPr lang="uk-UA" sz="2400" i="1" dirty="0" smtClean="0">
                <a:solidFill>
                  <a:schemeClr val="bg1"/>
                </a:solidFill>
                <a:latin typeface="+mn-lt"/>
              </a:rPr>
              <a:t>об’єкти живої і неживої природи</a:t>
            </a:r>
            <a:endParaRPr lang="uk-UA" sz="2400" i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1" y="3935963"/>
            <a:ext cx="7620000" cy="28054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027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285950"/>
            <a:ext cx="1927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+mn-lt"/>
              </a:rPr>
              <a:t>Хід роботи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76871" y="1196752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Визначте</a:t>
            </a: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основні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властивості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різних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об’єктів</a:t>
            </a: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живої</a:t>
            </a: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й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неживої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природи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(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наприклад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струмка,бурульки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вулкана,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їжака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соняшника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підберезника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). </a:t>
            </a:r>
            <a:endParaRPr lang="ru-RU" sz="2000" dirty="0" smtClean="0">
              <a:solidFill>
                <a:schemeClr val="bg1"/>
              </a:solidFill>
              <a:latin typeface="+mn-lt"/>
            </a:endParaRPr>
          </a:p>
          <a:p>
            <a:pPr marL="514350" indent="-514350" algn="just">
              <a:buAutoNum type="arabicPeriod"/>
            </a:pPr>
            <a:r>
              <a:rPr lang="ru-RU" sz="2000" dirty="0" err="1">
                <a:solidFill>
                  <a:schemeClr val="bg1"/>
                </a:solidFill>
                <a:latin typeface="+mn-lt"/>
              </a:rPr>
              <a:t>В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кажіть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які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об’єкти</a:t>
            </a: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вашого</a:t>
            </a:r>
            <a:r>
              <a:rPr lang="ru-RU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дослідження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є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живими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й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чому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861048"/>
            <a:ext cx="1512167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3861048"/>
            <a:ext cx="1296144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6" y="3861048"/>
            <a:ext cx="1395676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238" y="3861047"/>
            <a:ext cx="1690930" cy="2324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61046"/>
            <a:ext cx="1718320" cy="232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488" y="3838330"/>
            <a:ext cx="1139079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1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285950"/>
            <a:ext cx="1927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+mn-lt"/>
              </a:rPr>
              <a:t>Хід роботи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76871" y="1196752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chemeClr val="bg1"/>
                </a:solidFill>
                <a:latin typeface="+mn-lt"/>
              </a:rPr>
              <a:t>3. 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За результатами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дослідження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складіть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таблицю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в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якій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укажіть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які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з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критеріїв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життя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n-lt"/>
              </a:rPr>
              <a:t>характерні</a:t>
            </a:r>
            <a:r>
              <a:rPr lang="ru-RU" sz="2000" dirty="0">
                <a:solidFill>
                  <a:schemeClr val="bg1"/>
                </a:solidFill>
                <a:latin typeface="+mn-lt"/>
              </a:rPr>
              <a:t> для кожного з </a:t>
            </a:r>
            <a:r>
              <a:rPr lang="ru-RU" sz="2000" dirty="0" err="1" smtClean="0">
                <a:solidFill>
                  <a:schemeClr val="bg1"/>
                </a:solidFill>
                <a:latin typeface="+mn-lt"/>
              </a:rPr>
              <a:t>об’єктів</a:t>
            </a:r>
            <a:endParaRPr lang="ru-RU" sz="2000" dirty="0" smtClean="0">
              <a:solidFill>
                <a:schemeClr val="bg1"/>
              </a:solidFill>
              <a:latin typeface="+mn-lt"/>
            </a:endParaRPr>
          </a:p>
          <a:p>
            <a:pPr algn="just"/>
            <a:r>
              <a:rPr lang="uk-UA" sz="2000" i="1" dirty="0" smtClean="0">
                <a:solidFill>
                  <a:schemeClr val="bg1"/>
                </a:solidFill>
                <a:latin typeface="+mn-lt"/>
              </a:rPr>
              <a:t>Позначте в </a:t>
            </a:r>
            <a:r>
              <a:rPr lang="uk-UA" sz="2000" i="1" dirty="0" err="1" smtClean="0">
                <a:solidFill>
                  <a:schemeClr val="bg1"/>
                </a:solidFill>
                <a:latin typeface="+mn-lt"/>
              </a:rPr>
              <a:t>таблиці,відповідно</a:t>
            </a:r>
            <a:r>
              <a:rPr lang="uk-UA" sz="2000" i="1" dirty="0" smtClean="0">
                <a:solidFill>
                  <a:schemeClr val="bg1"/>
                </a:solidFill>
                <a:latin typeface="+mn-lt"/>
              </a:rPr>
              <a:t>, «+» або «-».</a:t>
            </a:r>
            <a:endParaRPr lang="uk-UA" sz="2000" i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8" b="25343"/>
          <a:stretch/>
        </p:blipFill>
        <p:spPr bwMode="auto">
          <a:xfrm>
            <a:off x="2676871" y="2520191"/>
            <a:ext cx="6264696" cy="360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053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5730" y="285950"/>
            <a:ext cx="4315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  <a:latin typeface="+mn-lt"/>
              </a:rPr>
              <a:t>Сформулюйте висновок.:</a:t>
            </a:r>
            <a:endParaRPr lang="uk-UA" sz="2800" b="1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76871" y="1196752"/>
            <a:ext cx="62646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i="1" dirty="0" smtClean="0">
                <a:solidFill>
                  <a:schemeClr val="bg1"/>
                </a:solidFill>
                <a:latin typeface="+mn-lt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uk-UA" sz="2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9105" y="5373216"/>
            <a:ext cx="86900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Живе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від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неживого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відрізняється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не за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однією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якоюсь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характеристикою, а за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сукупністю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цілої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низки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властивостей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.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Якщо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розглядати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кожну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з характеристик живого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окремо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1400" i="1" dirty="0" smtClean="0">
                <a:solidFill>
                  <a:schemeClr val="bg1"/>
                </a:solidFill>
                <a:latin typeface="+mn-lt"/>
              </a:rPr>
              <a:t>то </a:t>
            </a:r>
            <a:r>
              <a:rPr lang="ru-RU" sz="1400" i="1" dirty="0" err="1" smtClean="0">
                <a:solidFill>
                  <a:schemeClr val="bg1"/>
                </a:solidFill>
                <a:latin typeface="+mn-lt"/>
              </a:rPr>
              <a:t>її</a:t>
            </a:r>
            <a:r>
              <a:rPr lang="ru-RU" sz="1400" i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можна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знайти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і в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деяких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неживих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 smtClean="0">
                <a:solidFill>
                  <a:schemeClr val="bg1"/>
                </a:solidFill>
                <a:latin typeface="+mn-lt"/>
              </a:rPr>
              <a:t>об’єктів.Так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,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кристали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мінералів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у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певних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 smtClean="0">
                <a:solidFill>
                  <a:schemeClr val="bg1"/>
                </a:solidFill>
                <a:latin typeface="+mn-lt"/>
              </a:rPr>
              <a:t>умовахздатні</a:t>
            </a:r>
            <a:r>
              <a:rPr lang="ru-RU" sz="1400" i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рости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й </a:t>
            </a:r>
            <a:r>
              <a:rPr lang="ru-RU" sz="1400" i="1" dirty="0" err="1">
                <a:solidFill>
                  <a:schemeClr val="bg1"/>
                </a:solidFill>
                <a:latin typeface="+mn-lt"/>
              </a:rPr>
              <a:t>відтворювати</a:t>
            </a:r>
            <a:r>
              <a:rPr lang="ru-RU" sz="1400" i="1" dirty="0">
                <a:solidFill>
                  <a:schemeClr val="bg1"/>
                </a:solidFill>
                <a:latin typeface="+mn-lt"/>
              </a:rPr>
              <a:t> свою структуру.</a:t>
            </a:r>
            <a:endParaRPr lang="uk-UA" sz="1400" i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510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скад">
  <a:themeElements>
    <a:clrScheme name="Каскад 5">
      <a:dk1>
        <a:srgbClr val="00FFFF"/>
      </a:dk1>
      <a:lt1>
        <a:srgbClr val="FFFFFF"/>
      </a:lt1>
      <a:dk2>
        <a:srgbClr val="4E009C"/>
      </a:dk2>
      <a:lt2>
        <a:srgbClr val="FFFFFF"/>
      </a:lt2>
      <a:accent1>
        <a:srgbClr val="00A8A4"/>
      </a:accent1>
      <a:accent2>
        <a:srgbClr val="3399FF"/>
      </a:accent2>
      <a:accent3>
        <a:srgbClr val="B2AACB"/>
      </a:accent3>
      <a:accent4>
        <a:srgbClr val="DADADA"/>
      </a:accent4>
      <a:accent5>
        <a:srgbClr val="AAD1CF"/>
      </a:accent5>
      <a:accent6>
        <a:srgbClr val="2D8AE7"/>
      </a:accent6>
      <a:hlink>
        <a:srgbClr val="FFFFCC"/>
      </a:hlink>
      <a:folHlink>
        <a:srgbClr val="FFCC0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скад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скад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скад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Cascade</Template>
  <TotalTime>582</TotalTime>
  <Words>156</Words>
  <Application>Microsoft Office PowerPoint</Application>
  <PresentationFormat>Экран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Каскад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Сергій</cp:lastModifiedBy>
  <cp:revision>18</cp:revision>
  <dcterms:created xsi:type="dcterms:W3CDTF">2013-11-12T15:04:23Z</dcterms:created>
  <dcterms:modified xsi:type="dcterms:W3CDTF">2021-07-19T20:57:09Z</dcterms:modified>
</cp:coreProperties>
</file>