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3" r:id="rId10"/>
    <p:sldId id="264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10/20/2020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516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10/20/2020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7473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10/20/2020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4094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10/20/2020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39961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10/20/2020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0961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10/20/2020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2713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10/20/2020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27016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10/20/2020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99642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10/20/2020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20182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10/20/2020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29486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10/20/2020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6190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5000">
              <a:srgbClr val="92D05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10/20/2020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2648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73864" y="392595"/>
            <a:ext cx="9947413" cy="1123122"/>
          </a:xfrm>
          <a:ln>
            <a:noFill/>
          </a:ln>
        </p:spPr>
        <p:txBody>
          <a:bodyPr>
            <a:noAutofit/>
          </a:bodyPr>
          <a:lstStyle/>
          <a:p>
            <a:r>
              <a:rPr lang="ru-RU" sz="9600" b="1" dirty="0" err="1" smtClean="0">
                <a:solidFill>
                  <a:schemeClr val="accent6">
                    <a:lumMod val="50000"/>
                  </a:schemeClr>
                </a:solidFill>
                <a:latin typeface="Gabriola" panose="04040605051002020D02" pitchFamily="82" charset="0"/>
              </a:rPr>
              <a:t>Безхребетн</a:t>
            </a:r>
            <a:r>
              <a:rPr lang="uk-UA" sz="9600" b="1" dirty="0" smtClean="0">
                <a:solidFill>
                  <a:schemeClr val="accent6">
                    <a:lumMod val="50000"/>
                  </a:schemeClr>
                </a:solidFill>
                <a:latin typeface="Gabriola" panose="04040605051002020D02" pitchFamily="82" charset="0"/>
              </a:rPr>
              <a:t>і тварини</a:t>
            </a:r>
            <a:endParaRPr lang="ru-RU" sz="9600" b="1" dirty="0">
              <a:solidFill>
                <a:schemeClr val="accent6">
                  <a:lumMod val="50000"/>
                </a:schemeClr>
              </a:solidFill>
              <a:latin typeface="Gabriola" panose="04040605051002020D02" pitchFamily="82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5973417"/>
            <a:ext cx="12192000" cy="815009"/>
          </a:xfrm>
        </p:spPr>
        <p:txBody>
          <a:bodyPr>
            <a:normAutofit lnSpcReduction="10000"/>
          </a:bodyPr>
          <a:lstStyle/>
          <a:p>
            <a:r>
              <a:rPr lang="uk-UA" dirty="0" err="1" smtClean="0">
                <a:solidFill>
                  <a:schemeClr val="accent2">
                    <a:lumMod val="50000"/>
                  </a:schemeClr>
                </a:solidFill>
              </a:rPr>
              <a:t>Шеіна</a:t>
            </a:r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 Т.В., учитель хімії, біології, природознавства</a:t>
            </a:r>
          </a:p>
          <a:p>
            <a:r>
              <a:rPr lang="uk-UA" dirty="0" err="1" smtClean="0">
                <a:solidFill>
                  <a:schemeClr val="accent2">
                    <a:lumMod val="50000"/>
                  </a:schemeClr>
                </a:solidFill>
              </a:rPr>
              <a:t>Парутинського</a:t>
            </a:r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 ЗЗСО </a:t>
            </a:r>
            <a:r>
              <a:rPr lang="uk-UA" dirty="0" err="1" smtClean="0">
                <a:solidFill>
                  <a:schemeClr val="accent2">
                    <a:lumMod val="50000"/>
                  </a:schemeClr>
                </a:solidFill>
              </a:rPr>
              <a:t>Куцурубської</a:t>
            </a:r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 ОТГ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4420" t="23623" r="4276" b="8841"/>
          <a:stretch/>
        </p:blipFill>
        <p:spPr>
          <a:xfrm>
            <a:off x="1635816" y="1843708"/>
            <a:ext cx="8935278" cy="391601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3665752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6984" y="178905"/>
            <a:ext cx="8557592" cy="1461051"/>
          </a:xfrm>
          <a:ln>
            <a:solidFill>
              <a:schemeClr val="accent6">
                <a:lumMod val="50000"/>
              </a:schemeClr>
            </a:solidFill>
          </a:ln>
        </p:spPr>
        <p:txBody>
          <a:bodyPr>
            <a:noAutofit/>
          </a:bodyPr>
          <a:lstStyle/>
          <a:p>
            <a:pPr algn="ctr"/>
            <a:r>
              <a:rPr lang="uk-UA" sz="4800" b="1" dirty="0" smtClean="0">
                <a:solidFill>
                  <a:schemeClr val="accent6">
                    <a:lumMod val="50000"/>
                  </a:schemeClr>
                </a:solidFill>
                <a:latin typeface="Gabriola" panose="04040605051002020D02" pitchFamily="82" charset="0"/>
              </a:rPr>
              <a:t>Тварини – </a:t>
            </a:r>
            <a:br>
              <a:rPr lang="uk-UA" sz="4800" b="1" dirty="0" smtClean="0">
                <a:solidFill>
                  <a:schemeClr val="accent6">
                    <a:lumMod val="50000"/>
                  </a:schemeClr>
                </a:solidFill>
                <a:latin typeface="Gabriola" panose="04040605051002020D02" pitchFamily="82" charset="0"/>
              </a:rPr>
            </a:br>
            <a:r>
              <a:rPr lang="uk-UA" sz="4800" b="1" dirty="0" smtClean="0">
                <a:solidFill>
                  <a:schemeClr val="accent6">
                    <a:lumMod val="50000"/>
                  </a:schemeClr>
                </a:solidFill>
                <a:latin typeface="Gabriola" panose="04040605051002020D02" pitchFamily="82" charset="0"/>
              </a:rPr>
              <a:t>це рухливі багатоклітинні гетеротрофи</a:t>
            </a:r>
            <a:endParaRPr lang="ru-RU" sz="4800" b="1" dirty="0">
              <a:solidFill>
                <a:schemeClr val="accent6">
                  <a:lumMod val="50000"/>
                </a:schemeClr>
              </a:solidFill>
              <a:latin typeface="Gabriola" panose="04040605051002020D02" pitchFamily="8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27652" y="2093981"/>
            <a:ext cx="10136257" cy="4351338"/>
          </a:xfrm>
          <a:noFill/>
        </p:spPr>
        <p:txBody>
          <a:bodyPr>
            <a:normAutofit/>
          </a:bodyPr>
          <a:lstStyle/>
          <a:p>
            <a:r>
              <a:rPr lang="uk-UA" sz="3600" i="1" dirty="0" smtClean="0">
                <a:solidFill>
                  <a:schemeClr val="accent2">
                    <a:lumMod val="50000"/>
                  </a:schemeClr>
                </a:solidFill>
              </a:rPr>
              <a:t>Тварини – еукаріоти, Царство Тварини</a:t>
            </a:r>
          </a:p>
          <a:p>
            <a:r>
              <a:rPr lang="uk-UA" sz="3600" i="1" dirty="0" smtClean="0">
                <a:solidFill>
                  <a:schemeClr val="accent2">
                    <a:lumMod val="50000"/>
                  </a:schemeClr>
                </a:solidFill>
              </a:rPr>
              <a:t>Населяють будь-які середовища існування</a:t>
            </a:r>
          </a:p>
          <a:p>
            <a:r>
              <a:rPr lang="uk-UA" sz="3600" i="1" dirty="0" smtClean="0">
                <a:solidFill>
                  <a:schemeClr val="accent2">
                    <a:lumMod val="50000"/>
                  </a:schemeClr>
                </a:solidFill>
              </a:rPr>
              <a:t>Багатоклітинні гетеротрофи</a:t>
            </a:r>
          </a:p>
          <a:p>
            <a:r>
              <a:rPr lang="uk-UA" sz="3600" i="1" dirty="0" smtClean="0">
                <a:solidFill>
                  <a:schemeClr val="accent2">
                    <a:lumMod val="50000"/>
                  </a:schemeClr>
                </a:solidFill>
              </a:rPr>
              <a:t>Активний рух</a:t>
            </a:r>
          </a:p>
          <a:p>
            <a:r>
              <a:rPr lang="uk-UA" sz="3600" i="1" dirty="0" smtClean="0">
                <a:solidFill>
                  <a:schemeClr val="accent2">
                    <a:lumMod val="50000"/>
                  </a:schemeClr>
                </a:solidFill>
              </a:rPr>
              <a:t>Різноманітність типів клітин, тканин та міжклітинного простору</a:t>
            </a:r>
          </a:p>
          <a:p>
            <a:r>
              <a:rPr lang="uk-UA" sz="3600" i="1" dirty="0" smtClean="0">
                <a:solidFill>
                  <a:schemeClr val="accent2">
                    <a:lumMod val="50000"/>
                  </a:schemeClr>
                </a:solidFill>
              </a:rPr>
              <a:t>30 000 типів тварин у складі царства</a:t>
            </a:r>
            <a:endParaRPr lang="ru-RU" sz="3600" i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42663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" y="166341"/>
            <a:ext cx="8464826" cy="1325563"/>
          </a:xfrm>
          <a:ln>
            <a:solidFill>
              <a:schemeClr val="accent6">
                <a:lumMod val="50000"/>
              </a:schemeClr>
            </a:solidFill>
          </a:ln>
        </p:spPr>
        <p:txBody>
          <a:bodyPr>
            <a:noAutofit/>
          </a:bodyPr>
          <a:lstStyle/>
          <a:p>
            <a:pPr algn="ctr"/>
            <a:r>
              <a:rPr lang="uk-UA" sz="4800" b="1" dirty="0" smtClean="0">
                <a:solidFill>
                  <a:schemeClr val="accent6">
                    <a:lumMod val="50000"/>
                  </a:schemeClr>
                </a:solidFill>
                <a:latin typeface="Gabriola" panose="04040605051002020D02" pitchFamily="82" charset="0"/>
              </a:rPr>
              <a:t>Губки – </a:t>
            </a:r>
            <a:br>
              <a:rPr lang="uk-UA" sz="4800" b="1" dirty="0" smtClean="0">
                <a:solidFill>
                  <a:schemeClr val="accent6">
                    <a:lumMod val="50000"/>
                  </a:schemeClr>
                </a:solidFill>
                <a:latin typeface="Gabriola" panose="04040605051002020D02" pitchFamily="82" charset="0"/>
              </a:rPr>
            </a:br>
            <a:r>
              <a:rPr lang="uk-UA" sz="4800" b="1" dirty="0" smtClean="0">
                <a:solidFill>
                  <a:schemeClr val="accent6">
                    <a:lumMod val="50000"/>
                  </a:schemeClr>
                </a:solidFill>
                <a:latin typeface="Gabriola" panose="04040605051002020D02" pitchFamily="82" charset="0"/>
              </a:rPr>
              <a:t>найпростіші за будовою тварини</a:t>
            </a:r>
            <a:endParaRPr lang="ru-RU" sz="4800" b="1" dirty="0">
              <a:solidFill>
                <a:schemeClr val="accent6">
                  <a:lumMod val="50000"/>
                </a:schemeClr>
              </a:solidFill>
              <a:latin typeface="Gabriola" panose="04040605051002020D02" pitchFamily="8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1730" y="2024407"/>
            <a:ext cx="6270166" cy="4674567"/>
          </a:xfrm>
          <a:noFill/>
        </p:spPr>
        <p:txBody>
          <a:bodyPr>
            <a:normAutofit/>
          </a:bodyPr>
          <a:lstStyle/>
          <a:p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Морське середовище існування</a:t>
            </a:r>
          </a:p>
          <a:p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Прикріплений спосіб життя</a:t>
            </a:r>
          </a:p>
          <a:p>
            <a:r>
              <a:rPr lang="uk-UA" dirty="0" err="1" smtClean="0">
                <a:solidFill>
                  <a:schemeClr val="accent2">
                    <a:lumMod val="50000"/>
                  </a:schemeClr>
                </a:solidFill>
              </a:rPr>
              <a:t>Фільтратори</a:t>
            </a:r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, фільтрують за годину понад 100 л. води</a:t>
            </a:r>
          </a:p>
          <a:p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Тіло – мережа каналів і камер</a:t>
            </a:r>
          </a:p>
          <a:p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Потік води через отвори і захоплення часточок їжі клітинами з джгутиками</a:t>
            </a:r>
          </a:p>
          <a:p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Шорсткі на дотик, мають внутрішній скелет із голок і волокон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6739" y="166341"/>
            <a:ext cx="3399182" cy="653263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1409" y="4610477"/>
            <a:ext cx="2085330" cy="2088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1958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1244" y="156403"/>
            <a:ext cx="11509512" cy="1325563"/>
          </a:xfrm>
          <a:ln>
            <a:solidFill>
              <a:schemeClr val="accent6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solidFill>
                  <a:schemeClr val="accent6">
                    <a:lumMod val="50000"/>
                  </a:schemeClr>
                </a:solidFill>
                <a:latin typeface="Gabriola" panose="04040605051002020D02" pitchFamily="82" charset="0"/>
              </a:rPr>
              <a:t>Кишковопорожнинні мають єдину порожнину тіла, жалкі клітини й переважно радіальну симетрію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Gabriola" panose="04040605051002020D02" pitchFamily="8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03434" y="1577145"/>
            <a:ext cx="4247322" cy="5082071"/>
          </a:xfrm>
        </p:spPr>
        <p:txBody>
          <a:bodyPr>
            <a:normAutofit fontScale="85000" lnSpcReduction="20000"/>
          </a:bodyPr>
          <a:lstStyle/>
          <a:p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Двошаровий мішок – ектодерма, ентодерма</a:t>
            </a:r>
          </a:p>
          <a:p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Мезоглея – желеподібна міжклітинна речовина</a:t>
            </a:r>
          </a:p>
          <a:p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Кишкова порожнина </a:t>
            </a:r>
          </a:p>
          <a:p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Ротовий отвір – поглинання речовин і видалення решток</a:t>
            </a:r>
          </a:p>
          <a:p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Нервові та шкірно-м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*</a:t>
            </a:r>
            <a:r>
              <a:rPr lang="uk-UA" dirty="0" err="1" smtClean="0">
                <a:solidFill>
                  <a:schemeClr val="accent2">
                    <a:lumMod val="50000"/>
                  </a:schemeClr>
                </a:solidFill>
              </a:rPr>
              <a:t>язові</a:t>
            </a:r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 клітини – збудження та рухова активність</a:t>
            </a:r>
          </a:p>
          <a:p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Жалкі клітини – мають отруйні жала</a:t>
            </a:r>
          </a:p>
          <a:p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Радіальна симетрія медуз</a:t>
            </a:r>
          </a:p>
          <a:p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Коралові рифи – це скелети живих і відмерлих коралів</a:t>
            </a:r>
          </a:p>
          <a:p>
            <a:endParaRPr lang="uk-UA" dirty="0" smtClean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226" y="1680491"/>
            <a:ext cx="6629400" cy="49787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0361388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9661" y="265733"/>
            <a:ext cx="6983896" cy="1559892"/>
          </a:xfrm>
          <a:ln>
            <a:solidFill>
              <a:schemeClr val="accent6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solidFill>
                  <a:schemeClr val="accent6">
                    <a:lumMod val="50000"/>
                  </a:schemeClr>
                </a:solidFill>
                <a:latin typeface="Gabriola" panose="04040605051002020D02" pitchFamily="82" charset="0"/>
              </a:rPr>
              <a:t>Плоскі черви мають унікальну здатність до регенерації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Gabriola" panose="04040605051002020D02" pitchFamily="8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0756" y="2282825"/>
            <a:ext cx="7689573" cy="4068280"/>
          </a:xfrm>
        </p:spPr>
        <p:txBody>
          <a:bodyPr>
            <a:normAutofit/>
          </a:bodyPr>
          <a:lstStyle/>
          <a:p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Спрощена будова тіла</a:t>
            </a:r>
          </a:p>
          <a:p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Здатність до регенерації </a:t>
            </a:r>
            <a:r>
              <a:rPr lang="uk-UA" dirty="0" err="1" smtClean="0">
                <a:solidFill>
                  <a:schemeClr val="accent2">
                    <a:lumMod val="50000"/>
                  </a:schemeClr>
                </a:solidFill>
              </a:rPr>
              <a:t>Планарії</a:t>
            </a:r>
            <a:endParaRPr lang="uk-UA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Паразити – сисуни та стьожкові черви (редуковані травна і нервова системи)</a:t>
            </a:r>
          </a:p>
          <a:p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Паразити мають складний життєвий цикл зі зміною хазяїна</a:t>
            </a:r>
          </a:p>
          <a:p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Надзвичайно добре розвинена статева система (сотні тисяч </a:t>
            </a:r>
            <a:r>
              <a:rPr lang="uk-UA" dirty="0" err="1" smtClean="0">
                <a:solidFill>
                  <a:schemeClr val="accent2">
                    <a:lumMod val="50000"/>
                  </a:schemeClr>
                </a:solidFill>
              </a:rPr>
              <a:t>яець</a:t>
            </a:r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 щодня)</a:t>
            </a:r>
          </a:p>
          <a:p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0692" y="79513"/>
            <a:ext cx="2939308" cy="66294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5912173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86489" y="132314"/>
            <a:ext cx="6419022" cy="1325563"/>
          </a:xfrm>
          <a:ln>
            <a:solidFill>
              <a:schemeClr val="accent6">
                <a:lumMod val="50000"/>
              </a:schemeClr>
            </a:solidFill>
          </a:ln>
        </p:spPr>
        <p:txBody>
          <a:bodyPr/>
          <a:lstStyle/>
          <a:p>
            <a:pPr algn="ctr"/>
            <a:r>
              <a:rPr lang="uk-UA" b="1" dirty="0" smtClean="0">
                <a:solidFill>
                  <a:schemeClr val="accent6">
                    <a:lumMod val="50000"/>
                  </a:schemeClr>
                </a:solidFill>
                <a:latin typeface="Gabriola" panose="04040605051002020D02" pitchFamily="82" charset="0"/>
              </a:rPr>
              <a:t>Нематоди є усюдисущими багатоклітинними тваринами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Gabriola" panose="04040605051002020D02" pitchFamily="8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57877"/>
            <a:ext cx="10515600" cy="2448201"/>
          </a:xfrm>
        </p:spPr>
        <p:txBody>
          <a:bodyPr/>
          <a:lstStyle/>
          <a:p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Цільність тварин у морському та ґрунтовому середовищах 1-1,5 млн. особин на 1м.куб.</a:t>
            </a:r>
          </a:p>
          <a:p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Тіло вкрите щільним хітиновим покривом, періодично линяють</a:t>
            </a:r>
          </a:p>
          <a:p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Паразитичні тварини – Аскарида і Гострик</a:t>
            </a:r>
          </a:p>
          <a:p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Кореневі нематоди викликають захворювання рослин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0991" y="3906078"/>
            <a:ext cx="8825948" cy="277301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6932488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2939" y="135613"/>
            <a:ext cx="9674088" cy="874643"/>
          </a:xfrm>
          <a:ln>
            <a:solidFill>
              <a:schemeClr val="accent6">
                <a:lumMod val="50000"/>
              </a:schemeClr>
            </a:solidFill>
          </a:ln>
        </p:spPr>
        <p:txBody>
          <a:bodyPr/>
          <a:lstStyle/>
          <a:p>
            <a:pPr algn="ctr"/>
            <a:r>
              <a:rPr lang="uk-UA" b="1" dirty="0" smtClean="0">
                <a:solidFill>
                  <a:schemeClr val="accent6">
                    <a:lumMod val="50000"/>
                  </a:schemeClr>
                </a:solidFill>
                <a:latin typeface="Gabriola" panose="04040605051002020D02" pitchFamily="82" charset="0"/>
              </a:rPr>
              <a:t>Кільчасті черви мають сегментоване тіло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Gabriola" panose="04040605051002020D02" pitchFamily="8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74225" y="1321904"/>
            <a:ext cx="4717775" cy="5317435"/>
          </a:xfrm>
        </p:spPr>
        <p:txBody>
          <a:bodyPr>
            <a:normAutofit fontScale="92500" lnSpcReduction="10000"/>
          </a:bodyPr>
          <a:lstStyle/>
          <a:p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Сегментоване тіло</a:t>
            </a:r>
          </a:p>
          <a:p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Нервова система, розвинена кровоносна система, наскрізний кишечник</a:t>
            </a:r>
          </a:p>
          <a:p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Дощові черв'яки – ґрунтоутворювачі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Чимало морських мешканців, які мають голову, щелепи, очі та інші органи чуття, парні придатки, що нагадують кінцівки і зябра</a:t>
            </a:r>
          </a:p>
          <a:p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П'явки, ектопаразити, хижаки, також належать до кільчастих </a:t>
            </a:r>
            <a:r>
              <a:rPr lang="uk-UA" dirty="0" err="1" smtClean="0">
                <a:solidFill>
                  <a:schemeClr val="accent2">
                    <a:lumMod val="50000"/>
                  </a:schemeClr>
                </a:solidFill>
              </a:rPr>
              <a:t>червів</a:t>
            </a:r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9" y="1573251"/>
            <a:ext cx="7245626" cy="442998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9269089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1999" y="325369"/>
            <a:ext cx="7308573" cy="1682335"/>
          </a:xfrm>
          <a:ln>
            <a:solidFill>
              <a:schemeClr val="accent6">
                <a:lumMod val="50000"/>
              </a:schemeClr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Молюски розвинули особливий </a:t>
            </a:r>
            <a:br>
              <a:rPr lang="uk-UA" b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</a:br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орган – мантію, що здатен утворювати зовнішню черепашку</a:t>
            </a:r>
            <a:endParaRPr lang="ru-RU" b="1" dirty="0">
              <a:solidFill>
                <a:schemeClr val="accent6">
                  <a:lumMod val="75000"/>
                </a:schemeClr>
              </a:solidFill>
              <a:latin typeface="Gabriola" panose="04040605051002020D02" pitchFamily="8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27713" y="2375451"/>
            <a:ext cx="7464287" cy="4214191"/>
          </a:xfrm>
        </p:spPr>
        <p:txBody>
          <a:bodyPr>
            <a:normAutofit/>
          </a:bodyPr>
          <a:lstStyle/>
          <a:p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Мантія – особлива складка покривів, що утворює черепашку</a:t>
            </a:r>
          </a:p>
          <a:p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Відділи тіла – голова, тулуб, нога (у Двостулкових голова редукована, а в Головоногих нога перетворилась на щупальця)</a:t>
            </a:r>
          </a:p>
          <a:p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Класи: Черевоногі, Головоногі, Двостулкові</a:t>
            </a:r>
          </a:p>
          <a:p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Середовище життя – наземно-повітряне і водне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62" y="89452"/>
            <a:ext cx="2693624" cy="664927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6486" y="4808126"/>
            <a:ext cx="1442815" cy="1930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8660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30826" y="169759"/>
            <a:ext cx="6639338" cy="1325563"/>
          </a:xfrm>
          <a:ln>
            <a:solidFill>
              <a:schemeClr val="accent6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solidFill>
                  <a:schemeClr val="accent6">
                    <a:lumMod val="50000"/>
                  </a:schemeClr>
                </a:solidFill>
                <a:latin typeface="Gabriola" panose="04040605051002020D02" pitchFamily="82" charset="0"/>
              </a:rPr>
              <a:t>Членистоногі – найчисленніша і найрізноманітніша група тварин</a:t>
            </a:r>
            <a:r>
              <a:rPr lang="uk-UA" b="1" dirty="0" smtClean="0">
                <a:solidFill>
                  <a:schemeClr val="accent6">
                    <a:lumMod val="50000"/>
                  </a:schemeClr>
                </a:solidFill>
                <a:latin typeface="Gabriola" panose="04040605051002020D02" pitchFamily="82" charset="0"/>
              </a:rPr>
              <a:t> 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Gabriola" panose="04040605051002020D02" pitchFamily="8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8174" y="1570383"/>
            <a:ext cx="5426765" cy="5039139"/>
          </a:xfrm>
        </p:spPr>
        <p:txBody>
          <a:bodyPr>
            <a:normAutofit fontScale="85000" lnSpcReduction="20000"/>
          </a:bodyPr>
          <a:lstStyle/>
          <a:p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Тіло поділене на сегменти, вкрите щільною хітиновою оболонкою</a:t>
            </a:r>
          </a:p>
          <a:p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Линяють, щоб рости</a:t>
            </a:r>
          </a:p>
          <a:p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Парні кінцівки  прикріплені до </a:t>
            </a:r>
            <a:r>
              <a:rPr lang="uk-UA" dirty="0" err="1" smtClean="0">
                <a:solidFill>
                  <a:schemeClr val="accent2">
                    <a:lumMod val="50000"/>
                  </a:schemeClr>
                </a:solidFill>
              </a:rPr>
              <a:t>головогрудей</a:t>
            </a:r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 або грудей</a:t>
            </a:r>
          </a:p>
          <a:p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Ракоподібні: переважно водні мешканці, зяброве дихання, </a:t>
            </a:r>
            <a:r>
              <a:rPr lang="uk-UA" dirty="0" err="1" smtClean="0">
                <a:solidFill>
                  <a:schemeClr val="accent2">
                    <a:lumMod val="50000"/>
                  </a:schemeClr>
                </a:solidFill>
              </a:rPr>
              <a:t>пять</a:t>
            </a:r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 пар кінцівок, короткі та довгі антени</a:t>
            </a:r>
          </a:p>
          <a:p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Комахи: більше 1 млн. видів, три пари кінцівок, здатні до польоту, органи дихання трахеї, одна пара антен на голові</a:t>
            </a:r>
          </a:p>
          <a:p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Павукоподібні: ротові кінцівки – </a:t>
            </a:r>
            <a:r>
              <a:rPr lang="uk-UA" dirty="0" err="1" smtClean="0">
                <a:solidFill>
                  <a:schemeClr val="accent2">
                    <a:lumMod val="50000"/>
                  </a:schemeClr>
                </a:solidFill>
              </a:rPr>
              <a:t>педипальпи</a:t>
            </a:r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 і </a:t>
            </a:r>
            <a:r>
              <a:rPr lang="uk-UA" dirty="0" err="1" smtClean="0">
                <a:solidFill>
                  <a:schemeClr val="accent2">
                    <a:lumMod val="50000"/>
                  </a:schemeClr>
                </a:solidFill>
              </a:rPr>
              <a:t>хеліцери</a:t>
            </a:r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, чотири пари ходильних ніг, органи дихання – легені, трахеї, плетуть павутину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0555" y="1690688"/>
            <a:ext cx="5994952" cy="459187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2450333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6166" y="365125"/>
            <a:ext cx="1789044" cy="1325563"/>
          </a:xfrm>
          <a:ln>
            <a:solidFill>
              <a:schemeClr val="accent6">
                <a:lumMod val="50000"/>
              </a:schemeClr>
            </a:solidFill>
          </a:ln>
        </p:spPr>
        <p:txBody>
          <a:bodyPr/>
          <a:lstStyle/>
          <a:p>
            <a:pPr algn="ctr"/>
            <a:r>
              <a:rPr lang="uk-UA" b="1" dirty="0" smtClean="0">
                <a:solidFill>
                  <a:schemeClr val="accent6">
                    <a:lumMod val="50000"/>
                  </a:schemeClr>
                </a:solidFill>
                <a:latin typeface="Gabriola" panose="04040605051002020D02" pitchFamily="82" charset="0"/>
              </a:rPr>
              <a:t>Тести</a:t>
            </a:r>
            <a:r>
              <a:rPr lang="uk-UA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3352" y="149087"/>
            <a:ext cx="7024441" cy="658964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8884172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5156" y="663300"/>
            <a:ext cx="1577009" cy="1325563"/>
          </a:xfrm>
          <a:ln>
            <a:solidFill>
              <a:schemeClr val="accent6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uk-UA" sz="6600" b="1" dirty="0" smtClean="0">
                <a:solidFill>
                  <a:schemeClr val="accent6">
                    <a:lumMod val="50000"/>
                  </a:schemeClr>
                </a:solidFill>
                <a:latin typeface="Gabriola" panose="04040605051002020D02" pitchFamily="82" charset="0"/>
              </a:rPr>
              <a:t>Д/з</a:t>
            </a:r>
            <a:endParaRPr lang="ru-RU" sz="6600" b="1" dirty="0">
              <a:solidFill>
                <a:schemeClr val="accent6">
                  <a:lumMod val="50000"/>
                </a:schemeClr>
              </a:solidFill>
              <a:latin typeface="Gabriola" panose="04040605051002020D02" pitchFamily="8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9341" y="2590937"/>
            <a:ext cx="4162841" cy="3332785"/>
          </a:xfrm>
          <a:noFill/>
        </p:spPr>
        <p:txBody>
          <a:bodyPr>
            <a:normAutofit/>
          </a:bodyPr>
          <a:lstStyle/>
          <a:p>
            <a:r>
              <a:rPr lang="uk-UA" sz="4000" dirty="0" smtClean="0">
                <a:solidFill>
                  <a:schemeClr val="accent2">
                    <a:lumMod val="50000"/>
                  </a:schemeClr>
                </a:solidFill>
              </a:rPr>
              <a:t>Опрацювати </a:t>
            </a:r>
          </a:p>
          <a:p>
            <a:pPr marL="0" indent="0">
              <a:buNone/>
            </a:pPr>
            <a:r>
              <a:rPr lang="en-US" sz="4000" dirty="0" smtClean="0">
                <a:solidFill>
                  <a:schemeClr val="accent2">
                    <a:lumMod val="50000"/>
                  </a:schemeClr>
                </a:solidFill>
              </a:rPr>
              <a:t>&amp; 10 </a:t>
            </a:r>
            <a:r>
              <a:rPr lang="uk-UA" sz="4000" dirty="0" smtClean="0">
                <a:solidFill>
                  <a:schemeClr val="accent2">
                    <a:lumMod val="50000"/>
                  </a:schemeClr>
                </a:solidFill>
              </a:rPr>
              <a:t>підручника</a:t>
            </a:r>
          </a:p>
          <a:p>
            <a:r>
              <a:rPr lang="uk-UA" sz="4000" dirty="0" smtClean="0">
                <a:solidFill>
                  <a:schemeClr val="accent2">
                    <a:lumMod val="50000"/>
                  </a:schemeClr>
                </a:solidFill>
              </a:rPr>
              <a:t>Ст. 74, вправи </a:t>
            </a:r>
          </a:p>
          <a:p>
            <a:pPr marL="0" indent="0">
              <a:buNone/>
            </a:pPr>
            <a:r>
              <a:rPr lang="uk-UA" sz="4000" dirty="0" smtClean="0">
                <a:solidFill>
                  <a:schemeClr val="accent2">
                    <a:lumMod val="50000"/>
                  </a:schemeClr>
                </a:solidFill>
              </a:rPr>
              <a:t>6-11 усно</a:t>
            </a:r>
            <a:endParaRPr lang="ru-RU" sz="40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9223" y="1172195"/>
            <a:ext cx="6467891" cy="4850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86733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122</TotalTime>
  <Words>446</Words>
  <Application>Microsoft Office PowerPoint</Application>
  <PresentationFormat>Широкоэкранный</PresentationFormat>
  <Paragraphs>61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Gabriola</vt:lpstr>
      <vt:lpstr>Тема Office</vt:lpstr>
      <vt:lpstr>Безхребетні тварини</vt:lpstr>
      <vt:lpstr>Тварини –  це рухливі багатоклітинні гетеротрофи</vt:lpstr>
      <vt:lpstr>Губки –  найпростіші за будовою тварини</vt:lpstr>
      <vt:lpstr>Кишковопорожнинні мають єдину порожнину тіла, жалкі клітини й переважно радіальну симетрію</vt:lpstr>
      <vt:lpstr>Плоскі черви мають унікальну здатність до регенерації</vt:lpstr>
      <vt:lpstr>Нематоди є усюдисущими багатоклітинними тваринами</vt:lpstr>
      <vt:lpstr>Кільчасті черви мають сегментоване тіло</vt:lpstr>
      <vt:lpstr>Молюски розвинули особливий  орган – мантію, що здатен утворювати зовнішню черепашку</vt:lpstr>
      <vt:lpstr>Членистоногі – найчисленніша і найрізноманітніша група тварин </vt:lpstr>
      <vt:lpstr>Тести </vt:lpstr>
      <vt:lpstr>Д/з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Безхребетні тварини</dc:title>
  <dc:creator>Пользователь Windows</dc:creator>
  <cp:lastModifiedBy>Пользователь Windows</cp:lastModifiedBy>
  <cp:revision>12</cp:revision>
  <dcterms:created xsi:type="dcterms:W3CDTF">2020-10-20T16:17:39Z</dcterms:created>
  <dcterms:modified xsi:type="dcterms:W3CDTF">2020-10-20T18:19:58Z</dcterms:modified>
</cp:coreProperties>
</file>