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4" r:id="rId2"/>
    <p:sldId id="260" r:id="rId3"/>
    <p:sldId id="261" r:id="rId4"/>
    <p:sldId id="325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79" r:id="rId24"/>
    <p:sldId id="281" r:id="rId25"/>
    <p:sldId id="282" r:id="rId26"/>
    <p:sldId id="283" r:id="rId27"/>
    <p:sldId id="284" r:id="rId28"/>
    <p:sldId id="285" r:id="rId29"/>
    <p:sldId id="288" r:id="rId30"/>
    <p:sldId id="287" r:id="rId31"/>
    <p:sldId id="289" r:id="rId32"/>
    <p:sldId id="290" r:id="rId33"/>
    <p:sldId id="291" r:id="rId34"/>
    <p:sldId id="292" r:id="rId35"/>
    <p:sldId id="326" r:id="rId36"/>
    <p:sldId id="327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6" r:id="rId48"/>
    <p:sldId id="305" r:id="rId49"/>
    <p:sldId id="303" r:id="rId50"/>
    <p:sldId id="304" r:id="rId51"/>
    <p:sldId id="317" r:id="rId52"/>
    <p:sldId id="318" r:id="rId53"/>
    <p:sldId id="307" r:id="rId54"/>
    <p:sldId id="308" r:id="rId55"/>
    <p:sldId id="314" r:id="rId56"/>
    <p:sldId id="315" r:id="rId57"/>
    <p:sldId id="309" r:id="rId58"/>
    <p:sldId id="316" r:id="rId59"/>
    <p:sldId id="319" r:id="rId60"/>
    <p:sldId id="320" r:id="rId61"/>
    <p:sldId id="311" r:id="rId62"/>
    <p:sldId id="312" r:id="rId63"/>
    <p:sldId id="323" r:id="rId6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48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211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21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85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430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530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073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589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46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766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604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451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51059-4F83-4CD1-A6C8-9D87A2CE365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91365-7804-4F62-BC7F-0D9616CC1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288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870" y="2935689"/>
            <a:ext cx="4383243" cy="246713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3373" y="165917"/>
            <a:ext cx="9144000" cy="1053366"/>
          </a:xfrm>
        </p:spPr>
        <p:txBody>
          <a:bodyPr/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5917"/>
            <a:ext cx="11996381" cy="2918002"/>
          </a:xfrm>
        </p:spPr>
        <p:txBody>
          <a:bodyPr>
            <a:normAutofit lnSpcReduction="10000"/>
          </a:bodyPr>
          <a:lstStyle/>
          <a:p>
            <a:r>
              <a:rPr lang="uk-UA" sz="7200" dirty="0" smtClean="0"/>
              <a:t>   </a:t>
            </a:r>
            <a:r>
              <a:rPr lang="uk-UA" sz="7000" dirty="0" smtClean="0"/>
              <a:t>Білки, їх структурна організація і функції. Ферменти</a:t>
            </a:r>
            <a:endParaRPr lang="ru-RU" sz="7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85564" y="5657671"/>
            <a:ext cx="77064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b="1" dirty="0"/>
              <a:t>Вчитель біології</a:t>
            </a:r>
          </a:p>
          <a:p>
            <a:pPr algn="r"/>
            <a:r>
              <a:rPr lang="uk-UA" b="1" dirty="0"/>
              <a:t>Чернівецького багатопрофільного </a:t>
            </a:r>
          </a:p>
          <a:p>
            <a:pPr algn="r"/>
            <a:r>
              <a:rPr lang="uk-UA" b="1" dirty="0"/>
              <a:t>ліцею №4</a:t>
            </a:r>
          </a:p>
          <a:p>
            <a:pPr algn="r"/>
            <a:r>
              <a:rPr lang="uk-UA" b="1" dirty="0" err="1"/>
              <a:t>Засимович</a:t>
            </a:r>
            <a:r>
              <a:rPr lang="uk-UA" b="1" dirty="0"/>
              <a:t> Надія Станіславівна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2983" y="2935689"/>
            <a:ext cx="3582650" cy="248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40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56549" y="57069"/>
            <a:ext cx="5278902" cy="133778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solidFill>
                  <a:schemeClr val="tx1"/>
                </a:solidFill>
              </a:rPr>
              <a:t>Хімічні сполуки</a:t>
            </a:r>
          </a:p>
          <a:p>
            <a:pPr algn="ctr"/>
            <a:r>
              <a:rPr lang="uk-UA" sz="4800" b="1" dirty="0">
                <a:solidFill>
                  <a:schemeClr val="tx1"/>
                </a:solidFill>
              </a:rPr>
              <a:t>ж</a:t>
            </a:r>
            <a:r>
              <a:rPr lang="uk-UA" sz="4800" b="1" dirty="0" smtClean="0">
                <a:solidFill>
                  <a:schemeClr val="tx1"/>
                </a:solidFill>
              </a:rPr>
              <a:t>ивих організмів</a:t>
            </a:r>
            <a:endParaRPr lang="ru-RU" sz="4800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243084" y="2128042"/>
            <a:ext cx="4852916" cy="968991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solidFill>
                  <a:schemeClr val="tx1"/>
                </a:solidFill>
              </a:rPr>
              <a:t>Неорганічні </a:t>
            </a:r>
            <a:endParaRPr lang="ru-RU" sz="48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006824" y="2175805"/>
            <a:ext cx="4852916" cy="968991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solidFill>
                  <a:schemeClr val="tx1"/>
                </a:solidFill>
              </a:rPr>
              <a:t>Органічні </a:t>
            </a:r>
            <a:endParaRPr lang="ru-RU" sz="4800" b="1" dirty="0">
              <a:solidFill>
                <a:schemeClr val="tx1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 rot="2805406">
            <a:off x="3987447" y="1552319"/>
            <a:ext cx="218397" cy="5475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9488419">
            <a:off x="8028830" y="1557788"/>
            <a:ext cx="194741" cy="5475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10498" y="4032346"/>
            <a:ext cx="2426458" cy="92099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Вода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805406">
            <a:off x="1975405" y="3379042"/>
            <a:ext cx="230243" cy="5475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41940" y="4032346"/>
            <a:ext cx="2625324" cy="92099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Мінеральні солі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20" name="Стрелка вниз 19"/>
          <p:cNvSpPr/>
          <p:nvPr/>
        </p:nvSpPr>
        <p:spPr>
          <a:xfrm rot="19488419">
            <a:off x="4168908" y="3410008"/>
            <a:ext cx="239109" cy="5475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9217243" y="5307092"/>
            <a:ext cx="2580016" cy="100539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Нуклеїнові кислоти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700612" y="3956457"/>
            <a:ext cx="2351597" cy="92099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Вуглеводи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775555" y="5307092"/>
            <a:ext cx="2184782" cy="101549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Ліпіди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896964" y="4018261"/>
            <a:ext cx="2219720" cy="92099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Білки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 rot="2805406">
            <a:off x="7406802" y="3384852"/>
            <a:ext cx="234186" cy="6229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 rot="19488419">
            <a:off x="10581623" y="3347335"/>
            <a:ext cx="223129" cy="5475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 rot="909815">
            <a:off x="8481564" y="3577880"/>
            <a:ext cx="144937" cy="16639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 rot="20461318">
            <a:off x="9368673" y="3568969"/>
            <a:ext cx="161740" cy="16639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21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474" y="304019"/>
            <a:ext cx="10515600" cy="2852737"/>
          </a:xfrm>
        </p:spPr>
        <p:txBody>
          <a:bodyPr>
            <a:normAutofit fontScale="90000"/>
          </a:bodyPr>
          <a:lstStyle/>
          <a:p>
            <a:pPr algn="just"/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Органічні </a:t>
            </a:r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речовини </a:t>
            </a:r>
            <a:r>
              <a:rPr lang="uk-UA" b="1" dirty="0"/>
              <a:t>– це сполуки, в основі яких лежить ланцюг утворений </a:t>
            </a:r>
            <a:r>
              <a:rPr lang="uk-UA" b="1" dirty="0" err="1"/>
              <a:t>ковалентно</a:t>
            </a:r>
            <a:r>
              <a:rPr lang="uk-UA" b="1" dirty="0"/>
              <a:t> зв’язаними атомами Карбону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1672" y="4589463"/>
            <a:ext cx="2570328" cy="1500187"/>
          </a:xfrm>
        </p:spPr>
        <p:txBody>
          <a:bodyPr>
            <a:normAutofit/>
          </a:bodyPr>
          <a:lstStyle/>
          <a:p>
            <a:r>
              <a:rPr lang="uk-UA" sz="4400" dirty="0" smtClean="0">
                <a:solidFill>
                  <a:srgbClr val="002060"/>
                </a:solidFill>
              </a:rPr>
              <a:t>Глюкоза</a:t>
            </a:r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2054" name="Picture 6" descr="Картинки по запросу карбоновый скелет глюко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359"/>
            <a:ext cx="9621672" cy="355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902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7547450" y="3314380"/>
            <a:ext cx="3070746" cy="14498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Органічні речовини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479"/>
            <a:ext cx="10515600" cy="155421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uk-UA" b="1" dirty="0" smtClean="0"/>
              <a:t>Органічні речовини часто мають великий розмір та масу, тому їх називають 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макромолекули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dirty="0" smtClean="0"/>
              <a:t>Наприклад, молекулярна маса води – 18 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Молекулярна маса білка міозину – 500 000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008029" y="6176963"/>
            <a:ext cx="2271940" cy="7226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2000" b="1" dirty="0" smtClean="0"/>
              <a:t>Входить до складу білків, нуклеїнових кислот</a:t>
            </a:r>
            <a:endParaRPr lang="ru-RU" sz="2000" b="1" dirty="0"/>
          </a:p>
        </p:txBody>
      </p:sp>
      <p:pic>
        <p:nvPicPr>
          <p:cNvPr id="1026" name="Picture 2" descr="Картинки по запросу молекула вод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499" y="2318377"/>
            <a:ext cx="1695489" cy="172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білок міози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90" y="5136037"/>
            <a:ext cx="3740387" cy="1665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8454788" y="2000443"/>
            <a:ext cx="887104" cy="56408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solidFill>
                  <a:schemeClr val="tx1"/>
                </a:solidFill>
              </a:rPr>
              <a:t>С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2" name="Стрелка вверх 11"/>
          <p:cNvSpPr/>
          <p:nvPr/>
        </p:nvSpPr>
        <p:spPr>
          <a:xfrm>
            <a:off x="8816691" y="2689476"/>
            <a:ext cx="218364" cy="51861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верх 14"/>
          <p:cNvSpPr/>
          <p:nvPr/>
        </p:nvSpPr>
        <p:spPr>
          <a:xfrm rot="1564743">
            <a:off x="10480472" y="2733700"/>
            <a:ext cx="275446" cy="51861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591383" y="5549825"/>
            <a:ext cx="887104" cy="56408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N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8925872" y="4995081"/>
            <a:ext cx="218127" cy="5189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380499" y="1998035"/>
            <a:ext cx="887104" cy="56408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</a:rPr>
              <a:t>H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308109" y="2056285"/>
            <a:ext cx="887104" cy="56408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</a:rPr>
              <a:t>O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20" name="Стрелка вверх 19"/>
          <p:cNvSpPr/>
          <p:nvPr/>
        </p:nvSpPr>
        <p:spPr>
          <a:xfrm rot="19583777">
            <a:off x="7066764" y="2771380"/>
            <a:ext cx="297171" cy="518615"/>
          </a:xfrm>
          <a:prstGeom prst="upArrow">
            <a:avLst>
              <a:gd name="adj1" fmla="val 50000"/>
              <a:gd name="adj2" fmla="val 500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 rot="1934538">
            <a:off x="7119798" y="4728526"/>
            <a:ext cx="250199" cy="71604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393976" y="5514070"/>
            <a:ext cx="887104" cy="56408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</a:rPr>
              <a:t>P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19749440">
            <a:off x="10669062" y="4836772"/>
            <a:ext cx="247414" cy="6605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0517221" y="5554012"/>
            <a:ext cx="887104" cy="56408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</a:rPr>
              <a:t>S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27" name="Объект 3"/>
          <p:cNvSpPr txBox="1">
            <a:spLocks/>
          </p:cNvSpPr>
          <p:nvPr/>
        </p:nvSpPr>
        <p:spPr>
          <a:xfrm>
            <a:off x="5336704" y="6192783"/>
            <a:ext cx="3118084" cy="6088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uk-UA" sz="2000" b="1" dirty="0" smtClean="0"/>
              <a:t>Входить до складу нуклеїнових кислот</a:t>
            </a:r>
            <a:endParaRPr lang="ru-RU" sz="2000" b="1" dirty="0"/>
          </a:p>
        </p:txBody>
      </p:sp>
      <p:sp>
        <p:nvSpPr>
          <p:cNvPr id="28" name="Объект 3"/>
          <p:cNvSpPr txBox="1">
            <a:spLocks/>
          </p:cNvSpPr>
          <p:nvPr/>
        </p:nvSpPr>
        <p:spPr>
          <a:xfrm>
            <a:off x="10392114" y="6176963"/>
            <a:ext cx="1750977" cy="6088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uk-UA" sz="2000" b="1" dirty="0" smtClean="0"/>
              <a:t>Входить до складу білків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52341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7421" y="365125"/>
            <a:ext cx="11176379" cy="222795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Біополімери</a:t>
            </a:r>
            <a:r>
              <a:rPr lang="uk-UA" dirty="0"/>
              <a:t> </a:t>
            </a:r>
            <a:r>
              <a:rPr lang="uk-UA" b="1" dirty="0"/>
              <a:t>– високомолекулярні органічні сполуки, що складаються з великої кількості </a:t>
            </a:r>
            <a:r>
              <a:rPr lang="uk-UA" b="1" dirty="0" smtClean="0"/>
              <a:t>однакових ланок</a:t>
            </a:r>
            <a:r>
              <a:rPr lang="uk-UA" b="1" dirty="0"/>
              <a:t>, що повторюються (</a:t>
            </a:r>
            <a:r>
              <a:rPr lang="uk-UA" b="1" dirty="0" smtClean="0"/>
              <a:t>мономерів)</a:t>
            </a:r>
            <a:endParaRPr lang="ru-RU" b="1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980226" y="4271749"/>
            <a:ext cx="3211773" cy="190521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Картинки по запросу первичная структура белка приме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27" y="2684760"/>
            <a:ext cx="8535450" cy="392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41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534" y="204716"/>
            <a:ext cx="12205647" cy="1267411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Найбільш відомими біополімерами є </a:t>
            </a: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білки, вуглеводи, нуклеїнові кислоти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870098"/>
            <a:ext cx="12192000" cy="4987902"/>
          </a:xfrm>
        </p:spPr>
        <p:txBody>
          <a:bodyPr numCol="3">
            <a:normAutofit/>
          </a:bodyPr>
          <a:lstStyle/>
          <a:p>
            <a:pPr algn="ctr"/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2050" name="Picture 2" descr="Картинки по запросу первичная вторичная третичная четвертичная структура бел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69" y="2588071"/>
            <a:ext cx="2347417" cy="179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Выгнутая вправо стрелка 8"/>
          <p:cNvSpPr/>
          <p:nvPr/>
        </p:nvSpPr>
        <p:spPr>
          <a:xfrm>
            <a:off x="3238361" y="2395113"/>
            <a:ext cx="731520" cy="2294221"/>
          </a:xfrm>
          <a:prstGeom prst="curvedLef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0334" y="4583639"/>
            <a:ext cx="3071116" cy="96787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Мономери:</a:t>
            </a:r>
          </a:p>
          <a:p>
            <a:pPr algn="ctr"/>
            <a:r>
              <a:rPr lang="uk-UA" sz="3200" b="1" dirty="0">
                <a:solidFill>
                  <a:schemeClr val="tx1"/>
                </a:solidFill>
              </a:rPr>
              <a:t>а</a:t>
            </a:r>
            <a:r>
              <a:rPr lang="uk-UA" sz="3200" b="1" dirty="0" smtClean="0">
                <a:solidFill>
                  <a:schemeClr val="tx1"/>
                </a:solidFill>
              </a:rPr>
              <a:t>мінокислоти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92027" y="1496443"/>
            <a:ext cx="3111835" cy="69365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Білки</a:t>
            </a:r>
            <a:endParaRPr lang="ru-RU" sz="4000" b="1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2056" name="Picture 8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77" y="5469733"/>
            <a:ext cx="2060813" cy="147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3926030" y="1496443"/>
            <a:ext cx="3510311" cy="69365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Полісахариди </a:t>
            </a:r>
            <a:endParaRPr lang="ru-RU" sz="4000" b="1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884" y="2411108"/>
            <a:ext cx="2780114" cy="1832347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/>
          <p:nvPr/>
        </p:nvSpPr>
        <p:spPr>
          <a:xfrm>
            <a:off x="4132642" y="4510945"/>
            <a:ext cx="3202892" cy="102621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Мономери:</a:t>
            </a:r>
          </a:p>
          <a:p>
            <a:pPr algn="ctr"/>
            <a:r>
              <a:rPr lang="uk-UA" sz="3200" b="1" dirty="0">
                <a:solidFill>
                  <a:schemeClr val="tx1"/>
                </a:solidFill>
              </a:rPr>
              <a:t>м</a:t>
            </a:r>
            <a:r>
              <a:rPr lang="uk-UA" sz="3200" b="1" dirty="0" smtClean="0">
                <a:solidFill>
                  <a:schemeClr val="tx1"/>
                </a:solidFill>
              </a:rPr>
              <a:t>оносахариди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2" name="Выгнутая вправо стрелка 21"/>
          <p:cNvSpPr/>
          <p:nvPr/>
        </p:nvSpPr>
        <p:spPr>
          <a:xfrm>
            <a:off x="11263381" y="2322897"/>
            <a:ext cx="803364" cy="2294221"/>
          </a:xfrm>
          <a:prstGeom prst="curvedLef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713844" y="1472126"/>
            <a:ext cx="4118765" cy="71797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tx1"/>
                </a:solidFill>
              </a:rPr>
              <a:t>Н</a:t>
            </a:r>
            <a:r>
              <a:rPr lang="uk-UA" sz="3600" b="1" dirty="0" smtClean="0">
                <a:solidFill>
                  <a:schemeClr val="tx1"/>
                </a:solidFill>
              </a:rPr>
              <a:t>уклеїнові кислоти </a:t>
            </a:r>
            <a:endParaRPr lang="ru-RU" sz="3600" b="1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24" name="Выгнутая вправо стрелка 23"/>
          <p:cNvSpPr/>
          <p:nvPr/>
        </p:nvSpPr>
        <p:spPr>
          <a:xfrm>
            <a:off x="7303998" y="2289418"/>
            <a:ext cx="731520" cy="2294221"/>
          </a:xfrm>
          <a:prstGeom prst="curvedLef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235974" y="4547354"/>
            <a:ext cx="3039421" cy="9791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Мономери: нуклеотиди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26" name="Picture 6" descr="Картинки по запросу карбоновый скелет глюкоз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351" y="5562783"/>
            <a:ext cx="3425588" cy="1265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1" descr="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6076" y="2339142"/>
            <a:ext cx="1717854" cy="2075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62" name="Picture 14" descr="Картинки по запросу нуклеотид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7103" y="5551513"/>
            <a:ext cx="1659732" cy="133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58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771" y="0"/>
            <a:ext cx="11658458" cy="169068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Білки</a:t>
            </a:r>
            <a:r>
              <a:rPr lang="uk-UA" b="1" dirty="0">
                <a:solidFill>
                  <a:srgbClr val="002060"/>
                </a:solidFill>
              </a:rPr>
              <a:t> </a:t>
            </a:r>
            <a:r>
              <a:rPr lang="uk-UA" dirty="0"/>
              <a:t>– </a:t>
            </a:r>
            <a:r>
              <a:rPr lang="uk-UA" b="1" dirty="0"/>
              <a:t>це </a:t>
            </a:r>
            <a:r>
              <a:rPr lang="uk-UA" b="1" dirty="0" smtClean="0"/>
              <a:t>високомолекулярні органічні </a:t>
            </a:r>
            <a:r>
              <a:rPr lang="uk-UA" b="1" dirty="0"/>
              <a:t>сполуки, біополімери, мономерами яких є амінокислоти.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6771" y="1690688"/>
            <a:ext cx="11217322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Амінокислоти</a:t>
            </a:r>
            <a:r>
              <a:rPr lang="uk-UA" sz="4000" dirty="0"/>
              <a:t> – органічні сполуки, до складу яких </a:t>
            </a:r>
            <a:r>
              <a:rPr lang="uk-UA" sz="4000" dirty="0" smtClean="0"/>
              <a:t> </a:t>
            </a:r>
            <a:r>
              <a:rPr lang="uk-UA" sz="4000" dirty="0"/>
              <a:t>входить аміногрупа і </a:t>
            </a:r>
            <a:r>
              <a:rPr lang="uk-UA" sz="4000" dirty="0" err="1"/>
              <a:t>карбоксильна</a:t>
            </a:r>
            <a:r>
              <a:rPr lang="uk-UA" sz="4000" dirty="0"/>
              <a:t> </a:t>
            </a:r>
            <a:r>
              <a:rPr lang="uk-UA" sz="4000" dirty="0" smtClean="0"/>
              <a:t>група.</a:t>
            </a:r>
            <a:endParaRPr lang="en-US" sz="4000" dirty="0"/>
          </a:p>
          <a:p>
            <a:pPr marL="0" indent="0">
              <a:buNone/>
            </a:pPr>
            <a:endParaRPr lang="en-US" sz="4000" dirty="0" smtClean="0"/>
          </a:p>
          <a:p>
            <a:pPr marL="0" indent="0">
              <a:buNone/>
            </a:pPr>
            <a:r>
              <a:rPr lang="en-US" sz="4000" b="1" dirty="0" smtClean="0"/>
              <a:t>NH</a:t>
            </a:r>
            <a:r>
              <a:rPr lang="en-US" sz="2000" b="1" dirty="0" smtClean="0"/>
              <a:t>2</a:t>
            </a:r>
            <a:r>
              <a:rPr lang="uk-UA" sz="2000" b="1" dirty="0" smtClean="0"/>
              <a:t>  </a:t>
            </a:r>
            <a:r>
              <a:rPr lang="uk-UA" sz="4000" dirty="0"/>
              <a:t>–</a:t>
            </a:r>
            <a:r>
              <a:rPr lang="uk-UA" sz="4000" dirty="0" smtClean="0"/>
              <a:t> аміногрупа</a:t>
            </a:r>
          </a:p>
          <a:p>
            <a:pPr marL="0" indent="0">
              <a:buNone/>
            </a:pPr>
            <a:r>
              <a:rPr lang="uk-UA" sz="4000" b="1" dirty="0" smtClean="0"/>
              <a:t>СООН</a:t>
            </a:r>
            <a:r>
              <a:rPr lang="uk-UA" sz="4000" dirty="0" smtClean="0"/>
              <a:t> – </a:t>
            </a:r>
            <a:r>
              <a:rPr lang="uk-UA" sz="4000" dirty="0" err="1" smtClean="0"/>
              <a:t>карбок</a:t>
            </a:r>
            <a:r>
              <a:rPr lang="uk-UA" sz="4000" dirty="0" smtClean="0"/>
              <a:t>-</a:t>
            </a:r>
          </a:p>
          <a:p>
            <a:pPr marL="0" indent="0">
              <a:buNone/>
            </a:pPr>
            <a:r>
              <a:rPr lang="uk-UA" sz="4000" dirty="0" smtClean="0"/>
              <a:t>сильна група</a:t>
            </a:r>
          </a:p>
          <a:p>
            <a:pPr marL="0" indent="0">
              <a:buNone/>
            </a:pPr>
            <a:r>
              <a:rPr lang="en-US" sz="4000" b="1" dirty="0" smtClean="0"/>
              <a:t>R</a:t>
            </a:r>
            <a:r>
              <a:rPr lang="en-US" sz="4000" dirty="0" smtClean="0"/>
              <a:t> - </a:t>
            </a:r>
            <a:r>
              <a:rPr lang="uk-UA" sz="4000" dirty="0" smtClean="0"/>
              <a:t>радикал</a:t>
            </a:r>
          </a:p>
          <a:p>
            <a:pPr marL="0" indent="0">
              <a:buNone/>
            </a:pPr>
            <a:endParaRPr lang="uk-UA" sz="4000" dirty="0"/>
          </a:p>
          <a:p>
            <a:pPr marL="0" indent="0">
              <a:buNone/>
            </a:pPr>
            <a:endParaRPr lang="ru-RU" sz="4000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571" y="2797272"/>
            <a:ext cx="5791683" cy="406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12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534" y="0"/>
            <a:ext cx="4367284" cy="5158854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r>
              <a:rPr lang="uk-UA" sz="5400" b="1" dirty="0"/>
              <a:t>У процесі біосинтезу </a:t>
            </a:r>
            <a:r>
              <a:rPr lang="uk-UA" sz="5400" b="1" dirty="0" smtClean="0"/>
              <a:t>білка, </a:t>
            </a:r>
            <a:r>
              <a:rPr lang="uk-UA" sz="5400" b="1" dirty="0"/>
              <a:t>до його складу включаються </a:t>
            </a:r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r>
              <a:rPr lang="uk-UA" sz="5400" b="1" dirty="0" smtClean="0">
                <a:solidFill>
                  <a:srgbClr val="C00000"/>
                </a:solidFill>
              </a:rPr>
              <a:t> </a:t>
            </a:r>
            <a:r>
              <a:rPr lang="uk-UA" sz="5400" b="1" dirty="0" smtClean="0"/>
              <a:t>різних</a:t>
            </a:r>
            <a:r>
              <a:rPr lang="uk-UA" sz="5400" b="1" dirty="0" smtClean="0">
                <a:solidFill>
                  <a:srgbClr val="C00000"/>
                </a:solidFill>
              </a:rPr>
              <a:t> </a:t>
            </a:r>
            <a:r>
              <a:rPr lang="uk-UA" sz="5400" b="1" dirty="0" smtClean="0"/>
              <a:t>амінокислот</a:t>
            </a:r>
            <a:endParaRPr lang="ru-RU" sz="5400" b="1" dirty="0"/>
          </a:p>
        </p:txBody>
      </p:sp>
      <p:pic>
        <p:nvPicPr>
          <p:cNvPr id="4" name="Picture 8" descr="Копия aminokisloti-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158" y="1"/>
            <a:ext cx="7974842" cy="676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95534" y="5377218"/>
            <a:ext cx="4121624" cy="1480782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Аланін (</a:t>
            </a:r>
            <a:r>
              <a:rPr lang="uk-UA" sz="2800" b="1" dirty="0" err="1" smtClean="0">
                <a:solidFill>
                  <a:schemeClr val="tx1"/>
                </a:solidFill>
              </a:rPr>
              <a:t>ала</a:t>
            </a:r>
            <a:r>
              <a:rPr lang="uk-UA" sz="2800" b="1" dirty="0" smtClean="0">
                <a:solidFill>
                  <a:schemeClr val="tx1"/>
                </a:solidFill>
              </a:rPr>
              <a:t>), гліцин (</a:t>
            </a:r>
            <a:r>
              <a:rPr lang="uk-UA" sz="2800" b="1" dirty="0" err="1" smtClean="0">
                <a:solidFill>
                  <a:schemeClr val="tx1"/>
                </a:solidFill>
              </a:rPr>
              <a:t>глі</a:t>
            </a:r>
            <a:r>
              <a:rPr lang="uk-UA" sz="2800" b="1" dirty="0" smtClean="0">
                <a:solidFill>
                  <a:schemeClr val="tx1"/>
                </a:solidFill>
              </a:rPr>
              <a:t>), валін (вал), лейцин (лей), </a:t>
            </a:r>
            <a:r>
              <a:rPr lang="uk-UA" sz="2800" b="1" dirty="0" err="1" smtClean="0">
                <a:solidFill>
                  <a:schemeClr val="tx1"/>
                </a:solidFill>
              </a:rPr>
              <a:t>гістидин</a:t>
            </a:r>
            <a:r>
              <a:rPr lang="uk-UA" sz="2800" b="1" dirty="0" smtClean="0">
                <a:solidFill>
                  <a:schemeClr val="tx1"/>
                </a:solidFill>
              </a:rPr>
              <a:t> (</a:t>
            </a:r>
            <a:r>
              <a:rPr lang="uk-UA" sz="2800" b="1" dirty="0" err="1" smtClean="0">
                <a:solidFill>
                  <a:schemeClr val="tx1"/>
                </a:solidFill>
              </a:rPr>
              <a:t>гіс</a:t>
            </a:r>
            <a:r>
              <a:rPr lang="uk-UA" sz="2800" b="1" dirty="0" smtClean="0">
                <a:solidFill>
                  <a:schemeClr val="tx1"/>
                </a:solidFill>
              </a:rPr>
              <a:t>), … 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41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22830" y="2378226"/>
            <a:ext cx="2060812" cy="242930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2954"/>
            <a:ext cx="12191999" cy="5759356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/>
              <a:t>Амінокислоти </a:t>
            </a:r>
            <a:r>
              <a:rPr lang="uk-UA" sz="4000" b="1" dirty="0"/>
              <a:t>з’єднуються між собою </a:t>
            </a:r>
            <a:r>
              <a:rPr lang="uk-UA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пептидними</a:t>
            </a:r>
            <a:r>
              <a:rPr lang="uk-UA" sz="4000" b="1" dirty="0"/>
              <a:t> зв’язками, що виникають між аміногрупою однієї амінокислоти та </a:t>
            </a:r>
            <a:r>
              <a:rPr lang="uk-UA" sz="4000" b="1" dirty="0" err="1"/>
              <a:t>карбоксильною</a:t>
            </a:r>
            <a:r>
              <a:rPr lang="uk-UA" sz="4000" b="1" dirty="0"/>
              <a:t> групою іншої. 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en-US" sz="1300" b="1" dirty="0" smtClean="0"/>
              <a:t>   </a:t>
            </a:r>
            <a:r>
              <a:rPr lang="uk-UA" sz="1300" b="1" dirty="0" smtClean="0"/>
              <a:t/>
            </a:r>
            <a:br>
              <a:rPr lang="uk-UA" sz="1300" b="1" dirty="0" smtClean="0"/>
            </a:br>
            <a:r>
              <a:rPr lang="uk-UA" sz="1300" b="1" dirty="0"/>
              <a:t> </a:t>
            </a:r>
            <a:r>
              <a:rPr lang="uk-UA" sz="1300" b="1" dirty="0" smtClean="0"/>
              <a:t>  </a:t>
            </a:r>
            <a:br>
              <a:rPr lang="uk-UA" sz="1300" b="1" dirty="0" smtClean="0"/>
            </a:br>
            <a:r>
              <a:rPr lang="uk-UA" sz="1300" b="1" dirty="0"/>
              <a:t> </a:t>
            </a:r>
            <a:r>
              <a:rPr lang="uk-UA" sz="1300" b="1" dirty="0" smtClean="0"/>
              <a:t>   </a:t>
            </a:r>
            <a:r>
              <a:rPr lang="en-US" sz="1300" b="1" dirty="0" smtClean="0"/>
              <a:t>     </a:t>
            </a:r>
            <a:r>
              <a:rPr lang="uk-UA" sz="1300" b="1" dirty="0" smtClean="0"/>
              <a:t> </a:t>
            </a:r>
            <a:r>
              <a:rPr lang="en-US" sz="4000" b="1" dirty="0" smtClean="0"/>
              <a:t>O</a:t>
            </a:r>
            <a:r>
              <a:rPr lang="uk-UA" sz="4000" b="1" dirty="0"/>
              <a:t/>
            </a:r>
            <a:br>
              <a:rPr lang="uk-UA" sz="4000" b="1" dirty="0"/>
            </a:br>
            <a:r>
              <a:rPr lang="en-US" sz="1300" b="1" dirty="0" smtClean="0"/>
              <a:t>          </a:t>
            </a:r>
            <a:r>
              <a:rPr lang="uk-UA" sz="1300" b="1" dirty="0" smtClean="0"/>
              <a:t> </a:t>
            </a:r>
            <a:r>
              <a:rPr lang="en-US" sz="4000" b="1" dirty="0" smtClean="0"/>
              <a:t>II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1200" b="1" dirty="0" smtClean="0"/>
              <a:t> </a:t>
            </a:r>
            <a:r>
              <a:rPr lang="uk-UA" sz="4000" b="1" dirty="0" smtClean="0"/>
              <a:t>– </a:t>
            </a:r>
            <a:r>
              <a:rPr lang="uk-UA" sz="4000" b="1" dirty="0"/>
              <a:t>С </a:t>
            </a:r>
            <a:r>
              <a:rPr lang="uk-UA" sz="4000" b="1" dirty="0" smtClean="0"/>
              <a:t>–</a:t>
            </a:r>
            <a:r>
              <a:rPr lang="en-US" sz="4000" b="1" dirty="0" smtClean="0"/>
              <a:t> N – </a:t>
            </a:r>
            <a:r>
              <a:rPr lang="uk-UA" sz="4000" b="1" dirty="0"/>
              <a:t/>
            </a:r>
            <a:br>
              <a:rPr lang="uk-UA" sz="4000" b="1" dirty="0"/>
            </a:br>
            <a:r>
              <a:rPr lang="en-US" sz="4000" b="1" dirty="0" smtClean="0"/>
              <a:t>          I</a:t>
            </a:r>
            <a:br>
              <a:rPr lang="en-US" sz="4000" b="1" dirty="0" smtClean="0"/>
            </a:br>
            <a:r>
              <a:rPr lang="en-US" sz="4000" b="1" dirty="0" smtClean="0"/>
              <a:t>          H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4000" b="1" dirty="0" smtClean="0"/>
              <a:t>Пептидний</a:t>
            </a:r>
            <a:br>
              <a:rPr lang="uk-UA" sz="4000" b="1" dirty="0" smtClean="0"/>
            </a:br>
            <a:r>
              <a:rPr lang="uk-UA" sz="4000" b="1" dirty="0" smtClean="0"/>
              <a:t>зв’язок</a:t>
            </a:r>
            <a:r>
              <a:rPr lang="uk-UA" sz="4000" b="1" dirty="0"/>
              <a:t/>
            </a:r>
            <a:br>
              <a:rPr lang="uk-UA" sz="4000" b="1" dirty="0"/>
            </a:br>
            <a:endParaRPr lang="ru-RU" sz="4000" b="1" dirty="0"/>
          </a:p>
        </p:txBody>
      </p:sp>
      <p:pic>
        <p:nvPicPr>
          <p:cNvPr id="3074" name="Picture 2" descr="Peptidformationball uk.sv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54" y="1450176"/>
            <a:ext cx="6811272" cy="558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19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0878" y="1"/>
            <a:ext cx="10226722" cy="914400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uk-UA" sz="6000" b="1" dirty="0" smtClean="0"/>
              <a:t>Незамінні амінокислоти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914402"/>
            <a:ext cx="12192000" cy="11932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4400" dirty="0" smtClean="0"/>
              <a:t>Амінокислоти, які не можуть синтезуватися в організмах тварин, називають </a:t>
            </a:r>
            <a:r>
              <a:rPr lang="uk-UA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незамінними</a:t>
            </a:r>
            <a:endParaRPr lang="ru-RU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8851025" y="2100025"/>
            <a:ext cx="3340975" cy="47579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sz="4000" dirty="0" smtClean="0"/>
              <a:t>Незамінні амінокислоти повинні надходити в організм з їжею</a:t>
            </a:r>
            <a:endParaRPr lang="ru-RU" sz="4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9308" y="2100025"/>
            <a:ext cx="3016155" cy="47579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3000" b="1" dirty="0" smtClean="0">
                <a:solidFill>
                  <a:srgbClr val="C00000"/>
                </a:solidFill>
              </a:rPr>
              <a:t>Валін</a:t>
            </a:r>
          </a:p>
          <a:p>
            <a:r>
              <a:rPr lang="uk-UA" sz="3000" b="1" dirty="0" smtClean="0">
                <a:solidFill>
                  <a:srgbClr val="C00000"/>
                </a:solidFill>
              </a:rPr>
              <a:t>Лізин</a:t>
            </a:r>
          </a:p>
          <a:p>
            <a:r>
              <a:rPr lang="uk-UA" sz="3000" b="1" dirty="0" smtClean="0">
                <a:solidFill>
                  <a:srgbClr val="C00000"/>
                </a:solidFill>
              </a:rPr>
              <a:t>Лейцин</a:t>
            </a:r>
          </a:p>
          <a:p>
            <a:r>
              <a:rPr lang="uk-UA" sz="3000" b="1" dirty="0" smtClean="0">
                <a:solidFill>
                  <a:srgbClr val="C00000"/>
                </a:solidFill>
              </a:rPr>
              <a:t>Ізолейцин</a:t>
            </a:r>
          </a:p>
          <a:p>
            <a:r>
              <a:rPr lang="uk-UA" sz="3000" b="1" dirty="0" smtClean="0">
                <a:solidFill>
                  <a:srgbClr val="C00000"/>
                </a:solidFill>
              </a:rPr>
              <a:t>Метіонін</a:t>
            </a:r>
          </a:p>
          <a:p>
            <a:r>
              <a:rPr lang="uk-UA" sz="3000" b="1" dirty="0" err="1" smtClean="0">
                <a:solidFill>
                  <a:srgbClr val="C00000"/>
                </a:solidFill>
              </a:rPr>
              <a:t>Треонін</a:t>
            </a:r>
            <a:endParaRPr lang="uk-UA" sz="3000" b="1" dirty="0" smtClean="0">
              <a:solidFill>
                <a:srgbClr val="C00000"/>
              </a:solidFill>
            </a:endParaRPr>
          </a:p>
          <a:p>
            <a:r>
              <a:rPr lang="uk-UA" sz="3000" b="1" dirty="0" smtClean="0">
                <a:solidFill>
                  <a:srgbClr val="C00000"/>
                </a:solidFill>
              </a:rPr>
              <a:t>Триптофан</a:t>
            </a:r>
          </a:p>
          <a:p>
            <a:r>
              <a:rPr lang="uk-UA" sz="3000" b="1" dirty="0" smtClean="0">
                <a:solidFill>
                  <a:srgbClr val="C00000"/>
                </a:solidFill>
              </a:rPr>
              <a:t>Фенілаланін</a:t>
            </a:r>
          </a:p>
          <a:p>
            <a:r>
              <a:rPr lang="uk-UA" sz="3000" b="1" dirty="0" smtClean="0">
                <a:solidFill>
                  <a:srgbClr val="C00000"/>
                </a:solidFill>
              </a:rPr>
              <a:t>Аргінін</a:t>
            </a:r>
          </a:p>
          <a:p>
            <a:r>
              <a:rPr lang="uk-UA" sz="3000" b="1" dirty="0" err="1" smtClean="0">
                <a:solidFill>
                  <a:srgbClr val="C00000"/>
                </a:solidFill>
              </a:rPr>
              <a:t>Гістидин</a:t>
            </a:r>
            <a:r>
              <a:rPr lang="uk-UA" sz="3000" b="1" dirty="0" smtClean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771" y="2743200"/>
            <a:ext cx="5279177" cy="364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68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6306" y="129749"/>
            <a:ext cx="7602055" cy="890469"/>
          </a:xfr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uk-UA" sz="5400" b="1" dirty="0" smtClean="0"/>
              <a:t>Просторова будова білків</a:t>
            </a:r>
            <a:endParaRPr lang="ru-RU" sz="5400" b="1" dirty="0"/>
          </a:p>
        </p:txBody>
      </p:sp>
      <p:pic>
        <p:nvPicPr>
          <p:cNvPr id="6146" name="Picture 2" descr="Картинки по запросу просторова структура білк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885" y="1105469"/>
            <a:ext cx="10611812" cy="5752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84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705" y="119466"/>
            <a:ext cx="6640773" cy="1325563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uk-UA" sz="6000" b="1" dirty="0" smtClean="0"/>
              <a:t>Первинна структура</a:t>
            </a:r>
            <a:endParaRPr lang="ru-RU" sz="6000" b="1" dirty="0"/>
          </a:p>
        </p:txBody>
      </p:sp>
      <p:pic>
        <p:nvPicPr>
          <p:cNvPr id="7170" name="Picture 2" descr="Картинки по запросу просторова структура білка первинн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76" y="2030341"/>
            <a:ext cx="393606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49170" y="2030342"/>
            <a:ext cx="754721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dirty="0" smtClean="0"/>
              <a:t>Поліпептидний ланцюг</a:t>
            </a:r>
            <a:r>
              <a:rPr lang="uk-UA" sz="4400" dirty="0" smtClean="0"/>
              <a:t>, утворений певною послідовністю амінокислотних залишків, з’єднаних пептидними зв’язками.        Має лінійну структуру.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19017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86177" y="6013190"/>
            <a:ext cx="3261815" cy="4708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3600" dirty="0">
                <a:solidFill>
                  <a:schemeClr val="tx1"/>
                </a:solidFill>
              </a:rPr>
              <a:t>α</a:t>
            </a:r>
            <a:r>
              <a:rPr lang="uk-UA" sz="3600" dirty="0" smtClean="0">
                <a:solidFill>
                  <a:schemeClr val="tx1"/>
                </a:solidFill>
              </a:rPr>
              <a:t>- спіраль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60561" y="192987"/>
            <a:ext cx="6387152" cy="1175495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uk-UA" sz="6000" b="1" dirty="0" smtClean="0"/>
              <a:t>Вторинна структура</a:t>
            </a:r>
            <a:endParaRPr lang="ru-RU" sz="6000" b="1" dirty="0"/>
          </a:p>
        </p:txBody>
      </p:sp>
      <p:pic>
        <p:nvPicPr>
          <p:cNvPr id="8198" name="Picture 6" descr="Картинки по запросу складчастая структура белк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34005" y="1924334"/>
            <a:ext cx="4380916" cy="408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4334"/>
            <a:ext cx="4095848" cy="379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4129539" y="6013190"/>
            <a:ext cx="4123480" cy="4708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dirty="0">
                <a:solidFill>
                  <a:schemeClr val="tx1"/>
                </a:solidFill>
              </a:rPr>
              <a:t>β</a:t>
            </a:r>
            <a:r>
              <a:rPr lang="uk-UA" sz="2800" dirty="0" smtClean="0">
                <a:solidFill>
                  <a:schemeClr val="tx1"/>
                </a:solidFill>
              </a:rPr>
              <a:t>-складчаста структура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348553" y="1224003"/>
            <a:ext cx="3816151" cy="54895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200" dirty="0">
                <a:solidFill>
                  <a:schemeClr val="tx1"/>
                </a:solidFill>
              </a:rPr>
              <a:t>Вторинна структура </a:t>
            </a:r>
            <a:r>
              <a:rPr lang="uk-UA" sz="2200" dirty="0" smtClean="0">
                <a:solidFill>
                  <a:schemeClr val="tx1"/>
                </a:solidFill>
              </a:rPr>
              <a:t>– упакування первинної структури в більш компактну.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chemeClr val="tx1"/>
                </a:solidFill>
              </a:rPr>
              <a:t>У </a:t>
            </a:r>
            <a:r>
              <a:rPr lang="ru-RU" sz="2200" dirty="0" err="1">
                <a:solidFill>
                  <a:schemeClr val="tx1"/>
                </a:solidFill>
              </a:rPr>
              <a:t>стабілізації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вторинної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структури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важливу</a:t>
            </a:r>
            <a:r>
              <a:rPr lang="ru-RU" sz="2200" dirty="0">
                <a:solidFill>
                  <a:schemeClr val="tx1"/>
                </a:solidFill>
              </a:rPr>
              <a:t> роль </a:t>
            </a:r>
            <a:r>
              <a:rPr lang="ru-RU" sz="2200" dirty="0" err="1">
                <a:solidFill>
                  <a:schemeClr val="tx1"/>
                </a:solidFill>
              </a:rPr>
              <a:t>відіграють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водневі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зв'язки</a:t>
            </a:r>
            <a:r>
              <a:rPr lang="ru-RU" sz="2200" dirty="0">
                <a:solidFill>
                  <a:schemeClr val="tx1"/>
                </a:solidFill>
              </a:rPr>
              <a:t>, </a:t>
            </a:r>
            <a:r>
              <a:rPr lang="ru-RU" sz="2200" dirty="0" err="1">
                <a:solidFill>
                  <a:schemeClr val="tx1"/>
                </a:solidFill>
              </a:rPr>
              <a:t>які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виникають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між</a:t>
            </a:r>
            <a:r>
              <a:rPr lang="ru-RU" sz="2200" dirty="0">
                <a:solidFill>
                  <a:schemeClr val="tx1"/>
                </a:solidFill>
              </a:rPr>
              <a:t> атомами </a:t>
            </a:r>
            <a:r>
              <a:rPr lang="ru-RU" sz="2200" dirty="0" err="1">
                <a:solidFill>
                  <a:schemeClr val="tx1"/>
                </a:solidFill>
              </a:rPr>
              <a:t>Гідрогену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en-US" sz="2200" dirty="0">
                <a:solidFill>
                  <a:schemeClr val="tx1"/>
                </a:solidFill>
              </a:rPr>
              <a:t>NH-</a:t>
            </a:r>
            <a:r>
              <a:rPr lang="ru-RU" sz="2200" dirty="0" err="1">
                <a:solidFill>
                  <a:schemeClr val="tx1"/>
                </a:solidFill>
              </a:rPr>
              <a:t>групи</a:t>
            </a:r>
            <a:r>
              <a:rPr lang="ru-RU" sz="2200" dirty="0">
                <a:solidFill>
                  <a:schemeClr val="tx1"/>
                </a:solidFill>
              </a:rPr>
              <a:t> одного завитка </a:t>
            </a:r>
            <a:r>
              <a:rPr lang="ru-RU" sz="2200" dirty="0" err="1">
                <a:solidFill>
                  <a:schemeClr val="tx1"/>
                </a:solidFill>
              </a:rPr>
              <a:t>спіралі</a:t>
            </a:r>
            <a:r>
              <a:rPr lang="ru-RU" sz="2200" dirty="0">
                <a:solidFill>
                  <a:schemeClr val="tx1"/>
                </a:solidFill>
              </a:rPr>
              <a:t> та Оксигену </a:t>
            </a:r>
            <a:r>
              <a:rPr lang="en-US" sz="2200" dirty="0">
                <a:solidFill>
                  <a:schemeClr val="tx1"/>
                </a:solidFill>
              </a:rPr>
              <a:t>CO-</a:t>
            </a:r>
            <a:r>
              <a:rPr lang="ru-RU" sz="2200" dirty="0" err="1">
                <a:solidFill>
                  <a:schemeClr val="tx1"/>
                </a:solidFill>
              </a:rPr>
              <a:t>групи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іншого</a:t>
            </a:r>
            <a:r>
              <a:rPr lang="ru-RU" sz="2200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el-GR" sz="2200" dirty="0" smtClean="0">
                <a:solidFill>
                  <a:schemeClr val="tx1"/>
                </a:solidFill>
              </a:rPr>
              <a:t>α</a:t>
            </a:r>
            <a:r>
              <a:rPr lang="uk-UA" sz="2200" dirty="0" smtClean="0">
                <a:solidFill>
                  <a:schemeClr val="tx1"/>
                </a:solidFill>
              </a:rPr>
              <a:t>- спіраль – кератин</a:t>
            </a:r>
          </a:p>
          <a:p>
            <a:r>
              <a:rPr lang="el-GR" sz="2200" dirty="0">
                <a:solidFill>
                  <a:schemeClr val="tx1"/>
                </a:solidFill>
              </a:rPr>
              <a:t>β</a:t>
            </a:r>
            <a:r>
              <a:rPr lang="uk-UA" sz="2200" dirty="0" smtClean="0">
                <a:solidFill>
                  <a:schemeClr val="tx1"/>
                </a:solidFill>
              </a:rPr>
              <a:t> – складчаста структура –      фіброїн шовку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14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uk-UA" sz="4000" b="1" dirty="0"/>
              <a:t>Утворюється внаслідок подальшого просторового упакування </a:t>
            </a:r>
            <a:r>
              <a:rPr lang="uk-UA" sz="4000" b="1" dirty="0" smtClean="0"/>
              <a:t>α-спіралі</a:t>
            </a:r>
          </a:p>
          <a:p>
            <a:r>
              <a:rPr lang="uk-UA" sz="4000" b="1" dirty="0" smtClean="0"/>
              <a:t>Таку структуру має міоглобін</a:t>
            </a:r>
            <a:endParaRPr lang="ru-RU" sz="4000" b="1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920052" y="228647"/>
            <a:ext cx="6504296" cy="1325563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uk-UA" sz="6000" b="1" dirty="0" smtClean="0"/>
              <a:t>Третинна структура</a:t>
            </a:r>
            <a:endParaRPr lang="ru-RU" sz="6000" b="1" dirty="0"/>
          </a:p>
        </p:txBody>
      </p:sp>
      <p:pic>
        <p:nvPicPr>
          <p:cNvPr id="1026" name="Picture 2" descr="Картинки по запросу третинна структура білка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52826"/>
            <a:ext cx="5181600" cy="4296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41744" y="1556757"/>
            <a:ext cx="5654722" cy="479353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sz="3600" b="1" dirty="0" smtClean="0">
                <a:solidFill>
                  <a:srgbClr val="002060"/>
                </a:solidFill>
              </a:rPr>
              <a:t>Зв’язки, що стабілізують третинну структуру</a:t>
            </a:r>
          </a:p>
          <a:p>
            <a:r>
              <a:rPr lang="uk-UA" sz="3600" b="1" dirty="0" smtClean="0"/>
              <a:t>Водневі </a:t>
            </a:r>
          </a:p>
          <a:p>
            <a:endParaRPr lang="uk-UA" sz="3600" b="1" dirty="0" smtClean="0"/>
          </a:p>
          <a:p>
            <a:r>
              <a:rPr lang="uk-UA" sz="3600" b="1" dirty="0" err="1" smtClean="0"/>
              <a:t>Йонні</a:t>
            </a:r>
            <a:endParaRPr lang="uk-UA" sz="3600" b="1" dirty="0" smtClean="0"/>
          </a:p>
          <a:p>
            <a:endParaRPr lang="uk-UA" sz="3600" b="1" dirty="0" smtClean="0"/>
          </a:p>
          <a:p>
            <a:r>
              <a:rPr lang="uk-UA" sz="3600" b="1" dirty="0" err="1" smtClean="0"/>
              <a:t>Дисульфідні</a:t>
            </a:r>
            <a:endParaRPr lang="uk-UA" sz="3600" b="1" dirty="0" smtClean="0"/>
          </a:p>
          <a:p>
            <a:endParaRPr lang="uk-UA" sz="3600" b="1" dirty="0" smtClean="0"/>
          </a:p>
          <a:p>
            <a:r>
              <a:rPr lang="uk-UA" sz="3600" b="1" dirty="0" smtClean="0"/>
              <a:t>Гідрофобна взаємодія</a:t>
            </a:r>
            <a:endParaRPr lang="ru-RU" sz="3600" b="1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11439" y="201352"/>
            <a:ext cx="7000164" cy="1325563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/>
            <a:r>
              <a:rPr lang="uk-UA" sz="6000" b="1" dirty="0" smtClean="0"/>
              <a:t>Третинна структура</a:t>
            </a:r>
            <a:endParaRPr lang="ru-RU" sz="6000" b="1" dirty="0"/>
          </a:p>
        </p:txBody>
      </p:sp>
      <p:pic>
        <p:nvPicPr>
          <p:cNvPr id="2050" name="Picture 2" descr="Картинки по запросу третинна структура білка зв'язки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29" y="1652291"/>
            <a:ext cx="6144692" cy="469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дисульфидная связь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6137" y="3448513"/>
            <a:ext cx="1737053" cy="221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1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1618" y="1624083"/>
            <a:ext cx="5198660" cy="4885899"/>
          </a:xfrm>
        </p:spPr>
        <p:txBody>
          <a:bodyPr>
            <a:normAutofit/>
          </a:bodyPr>
          <a:lstStyle/>
          <a:p>
            <a:r>
              <a:rPr lang="uk-UA" sz="3600" dirty="0"/>
              <a:t>Виникає при спільному упакуванні декількох білкових молекул в єдиний комплекс. </a:t>
            </a:r>
            <a:endParaRPr lang="uk-UA" sz="3600" dirty="0" smtClean="0"/>
          </a:p>
          <a:p>
            <a:r>
              <a:rPr lang="uk-UA" sz="3600" dirty="0" smtClean="0"/>
              <a:t>Прикладом </a:t>
            </a:r>
            <a:r>
              <a:rPr lang="uk-UA" sz="3600" dirty="0"/>
              <a:t>такого білка є </a:t>
            </a:r>
            <a:r>
              <a:rPr lang="uk-UA" sz="3600" dirty="0" smtClean="0"/>
              <a:t>гемоглобін, що </a:t>
            </a:r>
            <a:r>
              <a:rPr lang="uk-UA" sz="3600" dirty="0"/>
              <a:t>складається з 4 </a:t>
            </a:r>
            <a:r>
              <a:rPr lang="uk-UA" sz="3600" dirty="0" err="1"/>
              <a:t>субодиниць</a:t>
            </a:r>
            <a:r>
              <a:rPr lang="uk-UA" sz="3600" dirty="0"/>
              <a:t> і небілкової частини - гема </a:t>
            </a:r>
            <a:endParaRPr lang="ru-RU" sz="3600" dirty="0"/>
          </a:p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26625" y="109182"/>
            <a:ext cx="7551695" cy="1325563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r>
              <a:rPr lang="uk-UA" sz="6000" b="1" dirty="0" smtClean="0"/>
              <a:t>Четвертинна структура</a:t>
            </a:r>
            <a:endParaRPr lang="ru-RU" sz="6000" b="1" dirty="0"/>
          </a:p>
        </p:txBody>
      </p:sp>
      <p:pic>
        <p:nvPicPr>
          <p:cNvPr id="1026" name="Picture 2" descr="b-2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25410"/>
            <a:ext cx="6291618" cy="410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73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318913" y="2879678"/>
            <a:ext cx="5791507" cy="234989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4242" y="136478"/>
            <a:ext cx="5691116" cy="1049243"/>
          </a:xfr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/>
          <a:lstStyle/>
          <a:p>
            <a:pPr algn="ctr"/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Властивості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білків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Похожее изображение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62" y="1715178"/>
            <a:ext cx="5832759" cy="446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18913" y="1282890"/>
            <a:ext cx="5791507" cy="557511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енатурація</a:t>
            </a:r>
            <a:r>
              <a:rPr lang="uk-UA" sz="4000" dirty="0" smtClean="0">
                <a:solidFill>
                  <a:srgbClr val="FF0000"/>
                </a:solidFill>
              </a:rPr>
              <a:t> </a:t>
            </a:r>
            <a:r>
              <a:rPr lang="uk-UA" sz="4000" dirty="0"/>
              <a:t>– це порушення природної структури </a:t>
            </a:r>
            <a:r>
              <a:rPr lang="uk-UA" sz="4000" dirty="0" smtClean="0"/>
              <a:t>білка</a:t>
            </a:r>
          </a:p>
          <a:p>
            <a:pPr marL="0" indent="0">
              <a:buNone/>
            </a:pPr>
            <a:r>
              <a:rPr lang="uk-UA" sz="3600" b="1" dirty="0" smtClean="0">
                <a:solidFill>
                  <a:srgbClr val="002060"/>
                </a:solidFill>
              </a:rPr>
              <a:t>      Чинники денатурації: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3600" b="1" dirty="0" smtClean="0"/>
              <a:t>   Температура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3600" b="1" dirty="0" smtClean="0"/>
              <a:t>    Дія кислот, лугів, спиртів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3600" b="1" dirty="0" smtClean="0"/>
              <a:t>    Катіони важких металів</a:t>
            </a:r>
          </a:p>
          <a:p>
            <a:pPr marL="0" indent="0">
              <a:buNone/>
            </a:pPr>
            <a:endParaRPr lang="uk-UA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uk-UA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Ренатурація</a:t>
            </a: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000" dirty="0" smtClean="0"/>
              <a:t>– відновлення структури білка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480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177072"/>
            <a:ext cx="7274256" cy="532262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806518" y="1825625"/>
            <a:ext cx="438548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altLang="ru-RU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Деструкція</a:t>
            </a:r>
            <a:r>
              <a:rPr lang="uk-UA" altLang="ru-RU" sz="4800" dirty="0"/>
              <a:t> – </a:t>
            </a:r>
            <a:r>
              <a:rPr lang="uk-UA" altLang="ru-RU" sz="4800" dirty="0" err="1"/>
              <a:t>незворотнє</a:t>
            </a:r>
            <a:r>
              <a:rPr lang="uk-UA" altLang="ru-RU" sz="4800" dirty="0"/>
              <a:t> руйнування всіх структур білка</a:t>
            </a:r>
            <a:endParaRPr lang="ru-RU" altLang="ru-RU" sz="4800" dirty="0"/>
          </a:p>
          <a:p>
            <a:endParaRPr lang="ru-RU" sz="48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085736" y="37820"/>
            <a:ext cx="5703627" cy="1177072"/>
          </a:xfr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/>
          <a:lstStyle/>
          <a:p>
            <a:pPr algn="ctr"/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Властивості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білків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4133" y="1308457"/>
            <a:ext cx="3944661" cy="85125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Дія сульфатної кислоти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6" descr="imgpreview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78" y="2197859"/>
            <a:ext cx="3480638" cy="1955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3998794" y="3507475"/>
            <a:ext cx="3275462" cy="88792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Дія температур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221" y="4454170"/>
            <a:ext cx="3228035" cy="230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45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122829" y="5650173"/>
            <a:ext cx="5774425" cy="110546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2829" y="1131130"/>
            <a:ext cx="5896971" cy="5726869"/>
          </a:xfrm>
        </p:spPr>
        <p:txBody>
          <a:bodyPr>
            <a:normAutofit fontScale="92500" lnSpcReduction="20000"/>
          </a:bodyPr>
          <a:lstStyle/>
          <a:p>
            <a:endParaRPr lang="uk-UA" dirty="0" smtClean="0"/>
          </a:p>
          <a:p>
            <a:endParaRPr lang="uk-UA" dirty="0"/>
          </a:p>
          <a:p>
            <a:pPr marL="0" indent="0">
              <a:buNone/>
            </a:pPr>
            <a:r>
              <a:rPr lang="uk-UA" sz="3200" dirty="0" smtClean="0"/>
              <a:t>Поліпептидні </a:t>
            </a:r>
            <a:r>
              <a:rPr lang="uk-UA" sz="3200" dirty="0"/>
              <a:t>ланцюги розташовані паралельно один до одного і утворюють довгі волокна (фібрили</a:t>
            </a:r>
            <a:r>
              <a:rPr lang="uk-UA" sz="3200" dirty="0" smtClean="0"/>
              <a:t>)</a:t>
            </a:r>
          </a:p>
          <a:p>
            <a:pPr marL="0" indent="0">
              <a:buNone/>
            </a:pPr>
            <a:endParaRPr lang="uk-UA" sz="3200" b="1" dirty="0"/>
          </a:p>
          <a:p>
            <a:pPr marL="0" indent="0">
              <a:buNone/>
            </a:pPr>
            <a:endParaRPr lang="uk-UA" sz="3200" b="1" dirty="0" smtClean="0"/>
          </a:p>
          <a:p>
            <a:pPr marL="0" indent="0">
              <a:buNone/>
            </a:pPr>
            <a:endParaRPr lang="uk-UA" sz="3200" b="1" dirty="0" smtClean="0"/>
          </a:p>
          <a:p>
            <a:pPr marL="0" indent="0">
              <a:buNone/>
            </a:pPr>
            <a:endParaRPr lang="uk-UA" sz="3200" b="1" dirty="0" smtClean="0"/>
          </a:p>
          <a:p>
            <a:pPr marL="0" indent="0">
              <a:buNone/>
            </a:pPr>
            <a:r>
              <a:rPr lang="uk-UA" sz="3200" b="1" dirty="0" smtClean="0"/>
              <a:t>                  </a:t>
            </a:r>
            <a:r>
              <a:rPr lang="uk-UA" sz="4300" b="1" dirty="0" smtClean="0">
                <a:solidFill>
                  <a:srgbClr val="002060"/>
                </a:solidFill>
              </a:rPr>
              <a:t>Нерозчинні</a:t>
            </a:r>
            <a:endParaRPr lang="ru-RU" sz="43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3200" b="1" dirty="0" err="1"/>
              <a:t>Білки</a:t>
            </a:r>
            <a:r>
              <a:rPr lang="ru-RU" sz="3200" b="1" dirty="0"/>
              <a:t> </a:t>
            </a:r>
            <a:r>
              <a:rPr lang="ru-RU" sz="3200" b="1" dirty="0" err="1"/>
              <a:t>сполучної</a:t>
            </a:r>
            <a:r>
              <a:rPr lang="ru-RU" sz="3200" b="1" dirty="0"/>
              <a:t> </a:t>
            </a:r>
            <a:r>
              <a:rPr lang="ru-RU" sz="3200" b="1" dirty="0" err="1"/>
              <a:t>тканини</a:t>
            </a:r>
            <a:r>
              <a:rPr lang="ru-RU" sz="3200" b="1" dirty="0"/>
              <a:t> (</a:t>
            </a:r>
            <a:r>
              <a:rPr lang="ru-RU" sz="3200" b="1" dirty="0" err="1"/>
              <a:t>колаген</a:t>
            </a:r>
            <a:r>
              <a:rPr lang="ru-RU" sz="3200" b="1" dirty="0"/>
              <a:t>, </a:t>
            </a:r>
            <a:r>
              <a:rPr lang="ru-RU" sz="3200" b="1" dirty="0" err="1"/>
              <a:t>осеїн</a:t>
            </a:r>
            <a:r>
              <a:rPr lang="ru-RU" sz="3200" b="1" dirty="0"/>
              <a:t>), </a:t>
            </a:r>
            <a:r>
              <a:rPr lang="ru-RU" sz="3200" b="1" dirty="0" err="1"/>
              <a:t>волосся</a:t>
            </a:r>
            <a:r>
              <a:rPr lang="ru-RU" sz="3200" b="1" dirty="0"/>
              <a:t> (кератин), </a:t>
            </a:r>
            <a:r>
              <a:rPr lang="ru-RU" sz="3200" b="1" dirty="0" err="1"/>
              <a:t>м’язів</a:t>
            </a:r>
            <a:r>
              <a:rPr lang="ru-RU" sz="3200" b="1" dirty="0"/>
              <a:t> (</a:t>
            </a:r>
            <a:r>
              <a:rPr lang="ru-RU" sz="3200" b="1" dirty="0" err="1"/>
              <a:t>міозин</a:t>
            </a:r>
            <a:r>
              <a:rPr lang="ru-RU" sz="3200" b="1" dirty="0"/>
              <a:t>), </a:t>
            </a:r>
            <a:r>
              <a:rPr lang="ru-RU" sz="3200" b="1" dirty="0" err="1"/>
              <a:t>шовку</a:t>
            </a:r>
            <a:r>
              <a:rPr lang="ru-RU" sz="3200" b="1" dirty="0"/>
              <a:t> (</a:t>
            </a:r>
            <a:r>
              <a:rPr lang="ru-RU" sz="3200" b="1" dirty="0" err="1"/>
              <a:t>фіброїн</a:t>
            </a:r>
            <a:r>
              <a:rPr lang="ru-RU" sz="3200" b="1" dirty="0"/>
              <a:t>) </a:t>
            </a:r>
            <a:endParaRPr lang="uk-UA" sz="32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199" y="1131130"/>
            <a:ext cx="5646761" cy="5624512"/>
          </a:xfrm>
        </p:spPr>
        <p:txBody>
          <a:bodyPr>
            <a:normAutofit fontScale="92500" lnSpcReduction="20000"/>
          </a:bodyPr>
          <a:lstStyle/>
          <a:p>
            <a:endParaRPr lang="uk-UA" dirty="0" smtClean="0"/>
          </a:p>
          <a:p>
            <a:endParaRPr lang="uk-UA" dirty="0"/>
          </a:p>
          <a:p>
            <a:pPr marL="0" indent="0">
              <a:buNone/>
            </a:pPr>
            <a:r>
              <a:rPr lang="uk-UA" sz="3200" dirty="0"/>
              <a:t>Поліпептидні ланцюги щільно скручені у кулясті або овальні структури – </a:t>
            </a:r>
            <a:r>
              <a:rPr lang="uk-UA" sz="3200" dirty="0" smtClean="0"/>
              <a:t>глобули</a:t>
            </a:r>
          </a:p>
          <a:p>
            <a:pPr marL="0" indent="0">
              <a:buNone/>
            </a:pPr>
            <a:endParaRPr lang="uk-UA" sz="3200" b="1" dirty="0"/>
          </a:p>
          <a:p>
            <a:pPr marL="0" indent="0">
              <a:buNone/>
            </a:pPr>
            <a:endParaRPr lang="uk-UA" sz="3200" b="1" dirty="0"/>
          </a:p>
          <a:p>
            <a:pPr marL="0" indent="0">
              <a:buNone/>
            </a:pPr>
            <a:endParaRPr lang="uk-UA" sz="1700" b="1" dirty="0"/>
          </a:p>
          <a:p>
            <a:pPr marL="0" indent="0">
              <a:buNone/>
            </a:pPr>
            <a:endParaRPr lang="uk-UA" sz="3200" b="1" dirty="0" smtClean="0"/>
          </a:p>
          <a:p>
            <a:pPr marL="0" indent="0">
              <a:buNone/>
            </a:pPr>
            <a:endParaRPr lang="uk-UA" sz="3200" b="1" dirty="0"/>
          </a:p>
          <a:p>
            <a:pPr marL="0" indent="0" algn="ctr">
              <a:buNone/>
            </a:pPr>
            <a:r>
              <a:rPr lang="uk-UA" sz="4300" b="1" dirty="0" smtClean="0">
                <a:solidFill>
                  <a:srgbClr val="002060"/>
                </a:solidFill>
              </a:rPr>
              <a:t>Розчинні у воді</a:t>
            </a:r>
            <a:endParaRPr lang="ru-RU" sz="4300" b="1" dirty="0">
              <a:solidFill>
                <a:srgbClr val="002060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57650" y="35710"/>
            <a:ext cx="7629097" cy="1131130"/>
          </a:xfr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/>
          <a:lstStyle/>
          <a:p>
            <a:pPr algn="ctr"/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Властивості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білків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розчинність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86854" y="1202550"/>
            <a:ext cx="4212039" cy="70332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Фібрилярні</a:t>
            </a:r>
            <a:r>
              <a:rPr lang="uk-U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білки</a:t>
            </a:r>
            <a:endParaRPr lang="ru-RU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69290" y="1202551"/>
            <a:ext cx="3960125" cy="70332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Глобулярні білки</a:t>
            </a:r>
            <a:endParaRPr lang="ru-RU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 descr="Картинки по запросу фібрилярні біл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87410" y="1803925"/>
            <a:ext cx="1409700" cy="482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6518" y="2792673"/>
            <a:ext cx="2371583" cy="237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6317917" y="5650173"/>
            <a:ext cx="5348784" cy="110546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Ферменти, гемоглобін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78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619173" y="1852025"/>
            <a:ext cx="4330889" cy="5296965"/>
          </a:xfrm>
        </p:spPr>
        <p:txBody>
          <a:bodyPr>
            <a:normAutofit fontScale="92500" lnSpcReduction="10000"/>
          </a:bodyPr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pPr marL="0" indent="0">
              <a:buNone/>
            </a:pPr>
            <a:r>
              <a:rPr lang="uk-UA" dirty="0" smtClean="0"/>
              <a:t>          </a:t>
            </a:r>
            <a:r>
              <a:rPr lang="uk-UA" sz="4000" dirty="0" smtClean="0"/>
              <a:t>Приклад: </a:t>
            </a:r>
            <a:endParaRPr lang="uk-UA" sz="4000" dirty="0" smtClean="0"/>
          </a:p>
          <a:p>
            <a:pPr marL="0" indent="0">
              <a:buNone/>
            </a:pPr>
            <a:r>
              <a:rPr lang="uk-UA" sz="4000" dirty="0" smtClean="0">
                <a:solidFill>
                  <a:srgbClr val="FF0000"/>
                </a:solidFill>
              </a:rPr>
              <a:t>         </a:t>
            </a: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інсулін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916368"/>
          </a:xfrm>
        </p:spPr>
        <p:txBody>
          <a:bodyPr>
            <a:normAutofit fontScale="92500" lnSpcReduction="10000"/>
          </a:bodyPr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pPr marL="0" indent="0">
              <a:buNone/>
            </a:pPr>
            <a:r>
              <a:rPr lang="uk-UA" sz="4000" dirty="0" smtClean="0"/>
              <a:t>   </a:t>
            </a:r>
            <a:r>
              <a:rPr lang="uk-UA" sz="4000" dirty="0" smtClean="0"/>
              <a:t>             </a:t>
            </a:r>
            <a:r>
              <a:rPr lang="uk-UA" sz="4000" dirty="0" smtClean="0"/>
              <a:t>Приклад: </a:t>
            </a:r>
            <a:endParaRPr lang="uk-UA" sz="4000" dirty="0" smtClean="0"/>
          </a:p>
          <a:p>
            <a:pPr marL="0" indent="0">
              <a:buNone/>
            </a:pPr>
            <a:r>
              <a:rPr lang="uk-UA" sz="4000" dirty="0" smtClean="0"/>
              <a:t>               </a:t>
            </a: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гемоглобін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002508" y="119465"/>
            <a:ext cx="6919416" cy="1325563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Білки</a:t>
            </a:r>
            <a:b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(за хімічним складом)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83140" y="2304884"/>
            <a:ext cx="3480179" cy="95851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Прості</a:t>
            </a:r>
          </a:p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(протеїни)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022910" y="2304884"/>
            <a:ext cx="3480179" cy="95851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Складні</a:t>
            </a:r>
          </a:p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(протеїди)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 rot="2714640">
            <a:off x="4157131" y="1435081"/>
            <a:ext cx="244660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18875798">
            <a:off x="8093947" y="1435082"/>
            <a:ext cx="197470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080912" y="3428088"/>
            <a:ext cx="331027" cy="5732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8597485" y="3428088"/>
            <a:ext cx="331027" cy="5732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317008" y="4060731"/>
            <a:ext cx="4189863" cy="115073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Утворені лише залишками амінокислот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62216" y="4058383"/>
            <a:ext cx="4640239" cy="115073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К</a:t>
            </a:r>
            <a:r>
              <a:rPr lang="uk-UA" sz="2800" b="1" dirty="0" smtClean="0">
                <a:solidFill>
                  <a:schemeClr val="tx1"/>
                </a:solidFill>
              </a:rPr>
              <a:t>рім </a:t>
            </a:r>
            <a:r>
              <a:rPr lang="uk-UA" sz="2800" b="1" dirty="0">
                <a:solidFill>
                  <a:schemeClr val="tx1"/>
                </a:solidFill>
              </a:rPr>
              <a:t>залишків амінокислот ще містять і небілкову частину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" y="5216773"/>
            <a:ext cx="1464030" cy="16037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2654" y="5273737"/>
            <a:ext cx="1719602" cy="158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6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36478" y="900752"/>
            <a:ext cx="12055522" cy="58548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err="1" smtClean="0"/>
              <a:t>Білки</a:t>
            </a:r>
            <a:r>
              <a:rPr lang="ru-RU" sz="4000" dirty="0" smtClean="0"/>
              <a:t> є </a:t>
            </a:r>
            <a:r>
              <a:rPr lang="ru-RU" sz="4000" dirty="0"/>
              <a:t>компонентами </a:t>
            </a:r>
            <a:r>
              <a:rPr lang="ru-RU" sz="4000" dirty="0" err="1" smtClean="0"/>
              <a:t>опорних</a:t>
            </a:r>
            <a:r>
              <a:rPr lang="ru-RU" sz="4000" dirty="0" smtClean="0"/>
              <a:t> </a:t>
            </a:r>
            <a:r>
              <a:rPr lang="ru-RU" sz="4000" dirty="0"/>
              <a:t>структур і </a:t>
            </a:r>
            <a:r>
              <a:rPr lang="ru-RU" sz="4000" dirty="0" err="1" smtClean="0"/>
              <a:t>покривів</a:t>
            </a:r>
            <a:r>
              <a:rPr lang="ru-RU" sz="4000" dirty="0" smtClean="0"/>
              <a:t> </a:t>
            </a:r>
            <a:r>
              <a:rPr lang="ru-RU" sz="4000" dirty="0" err="1" smtClean="0"/>
              <a:t>організмів</a:t>
            </a:r>
            <a:r>
              <a:rPr lang="ru-RU" sz="4000" dirty="0"/>
              <a:t>. </a:t>
            </a:r>
            <a:r>
              <a:rPr lang="ru-RU" sz="4000" dirty="0" err="1" smtClean="0"/>
              <a:t>Беруть</a:t>
            </a:r>
            <a:r>
              <a:rPr lang="ru-RU" sz="4000" dirty="0" smtClean="0"/>
              <a:t> участь в </a:t>
            </a:r>
            <a:r>
              <a:rPr lang="ru-RU" sz="4000" dirty="0" err="1"/>
              <a:t>утворенні</a:t>
            </a:r>
            <a:r>
              <a:rPr lang="ru-RU" sz="4000" dirty="0"/>
              <a:t> </a:t>
            </a:r>
            <a:r>
              <a:rPr lang="ru-RU" sz="4000" dirty="0" smtClean="0"/>
              <a:t>скелета, </a:t>
            </a:r>
            <a:r>
              <a:rPr lang="ru-RU" sz="4000" dirty="0" err="1" smtClean="0"/>
              <a:t>зв’язок</a:t>
            </a:r>
            <a:r>
              <a:rPr lang="ru-RU" sz="4000" dirty="0"/>
              <a:t>, </a:t>
            </a:r>
            <a:r>
              <a:rPr lang="ru-RU" sz="4000" dirty="0" err="1"/>
              <a:t>шкіри</a:t>
            </a:r>
            <a:r>
              <a:rPr lang="ru-RU" sz="4000" dirty="0"/>
              <a:t>, </a:t>
            </a:r>
            <a:r>
              <a:rPr lang="ru-RU" sz="4000" dirty="0" err="1" smtClean="0"/>
              <a:t>пір’я</a:t>
            </a:r>
            <a:r>
              <a:rPr lang="ru-RU" sz="4000" dirty="0" smtClean="0"/>
              <a:t> та </a:t>
            </a:r>
            <a:r>
              <a:rPr lang="ru-RU" sz="4000" dirty="0" err="1" smtClean="0"/>
              <a:t>інших</a:t>
            </a:r>
            <a:r>
              <a:rPr lang="ru-RU" sz="4000" dirty="0" smtClean="0"/>
              <a:t> структур.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462818" y="3218384"/>
            <a:ext cx="3402842" cy="1129400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Осеїн</a:t>
            </a:r>
            <a:r>
              <a:rPr lang="uk-UA" sz="2800" dirty="0" smtClean="0">
                <a:solidFill>
                  <a:schemeClr val="tx1"/>
                </a:solidFill>
              </a:rPr>
              <a:t> </a:t>
            </a:r>
            <a:r>
              <a:rPr lang="uk-UA" sz="2800" b="1" dirty="0" smtClean="0">
                <a:solidFill>
                  <a:schemeClr val="tx1"/>
                </a:solidFill>
              </a:rPr>
              <a:t>– білок, 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що надає пружності кісткам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6478" y="3218384"/>
            <a:ext cx="4107977" cy="1138616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Колаген, еластин</a:t>
            </a:r>
            <a:r>
              <a:rPr lang="uk-UA" sz="2800" b="1" dirty="0" smtClean="0">
                <a:solidFill>
                  <a:schemeClr val="tx1"/>
                </a:solidFill>
              </a:rPr>
              <a:t> – білки хрящів, зв’язок, дерми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0239" y="0"/>
            <a:ext cx="10515600" cy="781287"/>
          </a:xfrm>
          <a:solidFill>
            <a:srgbClr val="FFFF66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білків: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структурна</a:t>
            </a:r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Картинки по запросу коллаге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47" y="4476465"/>
            <a:ext cx="2817125" cy="188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8065827" y="3218384"/>
            <a:ext cx="3926006" cy="1009935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Кератин</a:t>
            </a:r>
            <a:r>
              <a:rPr lang="uk-UA" sz="2800" b="1" dirty="0" smtClean="0">
                <a:solidFill>
                  <a:schemeClr val="tx1"/>
                </a:solidFill>
              </a:rPr>
              <a:t> – білок волосся, нігтів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10" name="Рисунок 9" descr="uhod-za-volosami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8292" y="4347784"/>
            <a:ext cx="1588197" cy="200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Картинки по запросу кіст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704" y="4512918"/>
            <a:ext cx="2242723" cy="224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05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36478" y="900752"/>
            <a:ext cx="12055522" cy="58548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endParaRPr lang="ru-RU" sz="4000" dirty="0"/>
          </a:p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endParaRPr lang="ru-RU" sz="4000" dirty="0"/>
          </a:p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r>
              <a:rPr lang="ru-RU" sz="4000" dirty="0" err="1" smtClean="0"/>
              <a:t>Антитіла</a:t>
            </a:r>
            <a:r>
              <a:rPr lang="ru-RU" sz="4000" dirty="0" smtClean="0"/>
              <a:t> </a:t>
            </a:r>
            <a:r>
              <a:rPr lang="ru-RU" sz="4000" dirty="0" err="1"/>
              <a:t>утворюють</a:t>
            </a:r>
            <a:r>
              <a:rPr lang="ru-RU" sz="4000" dirty="0"/>
              <a:t> </a:t>
            </a:r>
            <a:r>
              <a:rPr lang="ru-RU" sz="4000" dirty="0" err="1" smtClean="0"/>
              <a:t>комплекси</a:t>
            </a:r>
            <a:r>
              <a:rPr lang="ru-RU" sz="4000" dirty="0" smtClean="0"/>
              <a:t> </a:t>
            </a:r>
            <a:r>
              <a:rPr lang="ru-RU" sz="4000" dirty="0"/>
              <a:t>з чужими </a:t>
            </a:r>
            <a:r>
              <a:rPr lang="ru-RU" sz="4000" dirty="0" err="1" smtClean="0"/>
              <a:t>білками</a:t>
            </a:r>
            <a:r>
              <a:rPr lang="ru-RU" sz="4000" dirty="0" smtClean="0"/>
              <a:t> (антигенами), </a:t>
            </a:r>
            <a:r>
              <a:rPr lang="ru-RU" sz="4000" dirty="0" err="1" smtClean="0"/>
              <a:t>знешкоджуючи</a:t>
            </a:r>
            <a:r>
              <a:rPr lang="ru-RU" sz="4000" dirty="0" smtClean="0"/>
              <a:t> </a:t>
            </a:r>
            <a:r>
              <a:rPr lang="ru-RU" sz="4000" dirty="0" err="1"/>
              <a:t>їх</a:t>
            </a:r>
            <a:r>
              <a:rPr lang="ru-RU" sz="4000" dirty="0"/>
              <a:t>. </a:t>
            </a:r>
            <a:r>
              <a:rPr lang="ru-RU" sz="4000" dirty="0" err="1" smtClean="0"/>
              <a:t>Інтерферон</a:t>
            </a:r>
            <a:r>
              <a:rPr lang="ru-RU" sz="4000" dirty="0" smtClean="0"/>
              <a:t> </a:t>
            </a:r>
            <a:r>
              <a:rPr lang="ru-RU" sz="4000" dirty="0" err="1" smtClean="0"/>
              <a:t>захищає</a:t>
            </a:r>
            <a:r>
              <a:rPr lang="ru-RU" sz="4000" dirty="0" smtClean="0"/>
              <a:t> </a:t>
            </a:r>
            <a:r>
              <a:rPr lang="ru-RU" sz="4000" dirty="0" err="1" smtClean="0"/>
              <a:t>організм</a:t>
            </a:r>
            <a:r>
              <a:rPr lang="ru-RU" sz="4000" dirty="0" smtClean="0"/>
              <a:t> </a:t>
            </a:r>
            <a:r>
              <a:rPr lang="ru-RU" sz="4000" dirty="0" err="1" smtClean="0"/>
              <a:t>від</a:t>
            </a:r>
            <a:r>
              <a:rPr lang="ru-RU" sz="4000" dirty="0" smtClean="0"/>
              <a:t> </a:t>
            </a:r>
            <a:r>
              <a:rPr lang="ru-RU" sz="4000" dirty="0" err="1" smtClean="0"/>
              <a:t>вірусів</a:t>
            </a:r>
            <a:r>
              <a:rPr lang="ru-RU" sz="4000" dirty="0" smtClean="0"/>
              <a:t>. </a:t>
            </a:r>
            <a:r>
              <a:rPr lang="ru-RU" sz="4000" dirty="0" err="1" smtClean="0"/>
              <a:t>Також</a:t>
            </a:r>
            <a:r>
              <a:rPr lang="ru-RU" sz="4000" dirty="0" smtClean="0"/>
              <a:t> </a:t>
            </a:r>
            <a:r>
              <a:rPr lang="ru-RU" sz="4000" dirty="0" err="1" smtClean="0"/>
              <a:t>білки</a:t>
            </a:r>
            <a:r>
              <a:rPr lang="ru-RU" sz="4000" dirty="0" smtClean="0"/>
              <a:t> </a:t>
            </a:r>
            <a:r>
              <a:rPr lang="ru-RU" sz="4000" dirty="0" err="1"/>
              <a:t>беруть</a:t>
            </a:r>
            <a:r>
              <a:rPr lang="ru-RU" sz="4000" dirty="0"/>
              <a:t> </a:t>
            </a:r>
            <a:r>
              <a:rPr lang="ru-RU" sz="4000" dirty="0" smtClean="0"/>
              <a:t>участь у </a:t>
            </a:r>
            <a:r>
              <a:rPr lang="ru-RU" sz="4000" dirty="0" err="1"/>
              <a:t>процесі</a:t>
            </a:r>
            <a:r>
              <a:rPr lang="ru-RU" sz="4000" dirty="0"/>
              <a:t> </a:t>
            </a:r>
            <a:r>
              <a:rPr lang="ru-RU" sz="4000" dirty="0" err="1"/>
              <a:t>зсідання</a:t>
            </a:r>
            <a:r>
              <a:rPr lang="ru-RU" sz="4000" dirty="0"/>
              <a:t> </a:t>
            </a:r>
            <a:r>
              <a:rPr lang="ru-RU" sz="4000" dirty="0" err="1"/>
              <a:t>крові</a:t>
            </a:r>
            <a:r>
              <a:rPr lang="ru-RU" sz="4000" dirty="0"/>
              <a:t>.</a:t>
            </a:r>
            <a:endParaRPr lang="ru-RU" sz="4000" dirty="0" smtClean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1750" y="1169746"/>
            <a:ext cx="4107977" cy="1009935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Інтерферон, антитіла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0239" y="0"/>
            <a:ext cx="10515600" cy="781287"/>
          </a:xfrm>
          <a:solidFill>
            <a:srgbClr val="FFFF66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білків: 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захисна</a:t>
            </a:r>
            <a:b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730620" y="1192493"/>
            <a:ext cx="4107977" cy="1009935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Фібриноген, тромбін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8" name="Picture 6" descr="Рисунок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95" b="8623"/>
          <a:stretch>
            <a:fillRect/>
          </a:stretch>
        </p:blipFill>
        <p:spPr bwMode="auto">
          <a:xfrm>
            <a:off x="1047784" y="2299146"/>
            <a:ext cx="2935908" cy="195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608" y="2341893"/>
            <a:ext cx="304800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58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9467"/>
            <a:ext cx="10515600" cy="835878"/>
          </a:xfrm>
          <a:solidFill>
            <a:srgbClr val="FFFF66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білків: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транспортна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38199" y="1105469"/>
            <a:ext cx="7555173" cy="507149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172200" y="1105469"/>
            <a:ext cx="5181600" cy="39933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6000" dirty="0" smtClean="0"/>
              <a:t>Забезпечують транспорт кисню</a:t>
            </a:r>
            <a:endParaRPr lang="ru-RU" sz="6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8199" y="1374897"/>
            <a:ext cx="4107977" cy="1009935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Гемоглобін, </a:t>
            </a:r>
            <a:r>
              <a:rPr lang="uk-UA" sz="3600" b="1" dirty="0" err="1" smtClean="0">
                <a:solidFill>
                  <a:schemeClr val="tx1"/>
                </a:solidFill>
              </a:rPr>
              <a:t>гемоціанін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11" name="Рисунок 10" descr="Рисунок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38" y="2516130"/>
            <a:ext cx="3022704" cy="25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 descr="Рисунок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704" y="4185143"/>
            <a:ext cx="3067922" cy="2814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373505" y="4038394"/>
            <a:ext cx="56501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Гемоціанін</a:t>
            </a:r>
            <a:r>
              <a:rPr lang="ru-RU" sz="2800" dirty="0">
                <a:latin typeface="Arial" panose="020B0604020202020204" pitchFamily="34" charset="0"/>
              </a:rPr>
              <a:t> </a:t>
            </a:r>
            <a:r>
              <a:rPr lang="en-US" sz="2800" dirty="0">
                <a:latin typeface="Arial" panose="020B0604020202020204" pitchFamily="34" charset="0"/>
              </a:rPr>
              <a:t> — </a:t>
            </a:r>
            <a:r>
              <a:rPr lang="ru-RU" sz="2800" dirty="0" err="1" smtClean="0">
                <a:latin typeface="Arial" panose="020B0604020202020204" pitchFamily="34" charset="0"/>
              </a:rPr>
              <a:t>транспортний</a:t>
            </a:r>
            <a:r>
              <a:rPr lang="ru-RU" sz="2800" dirty="0" smtClean="0">
                <a:latin typeface="Arial" panose="020B0604020202020204" pitchFamily="34" charset="0"/>
              </a:rPr>
              <a:t> </a:t>
            </a:r>
            <a:r>
              <a:rPr lang="ru-RU" sz="2800" dirty="0" err="1" smtClean="0">
                <a:latin typeface="Arial" panose="020B0604020202020204" pitchFamily="34" charset="0"/>
              </a:rPr>
              <a:t>білок</a:t>
            </a:r>
            <a:r>
              <a:rPr lang="ru-RU" sz="2800" dirty="0" smtClean="0">
                <a:latin typeface="Arial" panose="020B0604020202020204" pitchFamily="34" charset="0"/>
              </a:rPr>
              <a:t>, </a:t>
            </a:r>
            <a:r>
              <a:rPr lang="ru-RU" sz="2800" dirty="0" err="1" smtClean="0">
                <a:latin typeface="Arial" panose="020B0604020202020204" pitchFamily="34" charset="0"/>
              </a:rPr>
              <a:t>що</a:t>
            </a:r>
            <a:r>
              <a:rPr lang="ru-RU" sz="2800" dirty="0" smtClean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містить</a:t>
            </a:r>
            <a:r>
              <a:rPr lang="ru-RU" sz="2800" dirty="0">
                <a:latin typeface="Arial" panose="020B0604020202020204" pitchFamily="34" charset="0"/>
              </a:rPr>
              <a:t> два </a:t>
            </a:r>
            <a:r>
              <a:rPr lang="ru-RU" sz="2800" dirty="0" err="1">
                <a:latin typeface="Arial" panose="020B0604020202020204" pitchFamily="34" charset="0"/>
              </a:rPr>
              <a:t>атоми</a:t>
            </a:r>
            <a:r>
              <a:rPr lang="ru-RU" sz="2800" dirty="0">
                <a:latin typeface="Arial" panose="020B0604020202020204" pitchFamily="34" charset="0"/>
              </a:rPr>
              <a:t> </a:t>
            </a:r>
            <a:r>
              <a:rPr lang="ru-RU" sz="2800" dirty="0" err="1" smtClean="0">
                <a:latin typeface="Arial" panose="020B0604020202020204" pitchFamily="34" charset="0"/>
              </a:rPr>
              <a:t>міді</a:t>
            </a:r>
            <a:r>
              <a:rPr lang="ru-RU" sz="2800" dirty="0" smtClean="0">
                <a:latin typeface="Arial" panose="020B0604020202020204" pitchFamily="34" charset="0"/>
              </a:rPr>
              <a:t>, </a:t>
            </a:r>
            <a:r>
              <a:rPr lang="ru-RU" sz="2800" dirty="0" err="1">
                <a:latin typeface="Arial" panose="020B0604020202020204" pitchFamily="34" charset="0"/>
              </a:rPr>
              <a:t>які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зв'язуються</a:t>
            </a:r>
            <a:r>
              <a:rPr lang="ru-RU" sz="2800" dirty="0">
                <a:latin typeface="Arial" panose="020B0604020202020204" pitchFamily="34" charset="0"/>
              </a:rPr>
              <a:t> з </a:t>
            </a:r>
            <a:r>
              <a:rPr lang="ru-RU" sz="2800" dirty="0" smtClean="0">
                <a:latin typeface="Arial" panose="020B0604020202020204" pitchFamily="34" charset="0"/>
              </a:rPr>
              <a:t>киснем. </a:t>
            </a:r>
            <a:r>
              <a:rPr lang="ru-RU" sz="2800" dirty="0" err="1" smtClean="0">
                <a:latin typeface="Arial" panose="020B0604020202020204" pitchFamily="34" charset="0"/>
              </a:rPr>
              <a:t>Гемоціаніни</a:t>
            </a:r>
            <a:r>
              <a:rPr lang="ru-RU" sz="2800" dirty="0" smtClean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використовуються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smtClean="0">
                <a:latin typeface="Arial" panose="020B0604020202020204" pitchFamily="34" charset="0"/>
              </a:rPr>
              <a:t>для транспорту</a:t>
            </a:r>
            <a:r>
              <a:rPr lang="ru-RU" sz="2800" dirty="0">
                <a:latin typeface="Arial" panose="020B0604020202020204" pitchFamily="34" charset="0"/>
              </a:rPr>
              <a:t> </a:t>
            </a:r>
            <a:r>
              <a:rPr lang="ru-RU" sz="2800" dirty="0" err="1">
                <a:latin typeface="Arial" panose="020B0604020202020204" pitchFamily="34" charset="0"/>
              </a:rPr>
              <a:t>кисню</a:t>
            </a:r>
            <a:r>
              <a:rPr lang="ru-RU" sz="2800" dirty="0">
                <a:latin typeface="Arial" panose="020B0604020202020204" pitchFamily="34" charset="0"/>
              </a:rPr>
              <a:t> в </a:t>
            </a:r>
            <a:r>
              <a:rPr lang="ru-RU" sz="2800" dirty="0" err="1">
                <a:latin typeface="Arial" panose="020B0604020202020204" pitchFamily="34" charset="0"/>
              </a:rPr>
              <a:t>крові</a:t>
            </a:r>
            <a:r>
              <a:rPr lang="ru-RU" sz="2800" dirty="0">
                <a:latin typeface="Arial" panose="020B0604020202020204" pitchFamily="34" charset="0"/>
              </a:rPr>
              <a:t> </a:t>
            </a:r>
            <a:endParaRPr lang="ru-RU" sz="2800" dirty="0" smtClean="0">
              <a:latin typeface="Arial" panose="020B0604020202020204" pitchFamily="34" charset="0"/>
            </a:endParaRPr>
          </a:p>
          <a:p>
            <a:r>
              <a:rPr lang="ru-RU" sz="2800" dirty="0" err="1" smtClean="0">
                <a:latin typeface="Arial" panose="020B0604020202020204" pitchFamily="34" charset="0"/>
              </a:rPr>
              <a:t>більшості</a:t>
            </a:r>
            <a:r>
              <a:rPr lang="ru-RU" sz="2800" dirty="0">
                <a:latin typeface="Arial" panose="020B0604020202020204" pitchFamily="34" charset="0"/>
              </a:rPr>
              <a:t> </a:t>
            </a:r>
            <a:r>
              <a:rPr lang="ru-RU" sz="2800" dirty="0" err="1" smtClean="0">
                <a:latin typeface="Arial" panose="020B0604020202020204" pitchFamily="34" charset="0"/>
              </a:rPr>
              <a:t>молюсків</a:t>
            </a:r>
            <a:r>
              <a:rPr lang="ru-RU" sz="2800" dirty="0" smtClean="0">
                <a:latin typeface="Arial" panose="020B0604020202020204" pitchFamily="34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5149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9467"/>
            <a:ext cx="10515600" cy="835878"/>
          </a:xfrm>
          <a:solidFill>
            <a:srgbClr val="FFFF66"/>
          </a:solidFill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білків: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рухова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38200" y="1105469"/>
            <a:ext cx="8196618" cy="507149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endParaRPr lang="uk-UA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669420" y="4402648"/>
            <a:ext cx="5047396" cy="2946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6000" dirty="0" smtClean="0"/>
              <a:t>Забезпечують скорочення м’язів</a:t>
            </a:r>
            <a:endParaRPr lang="ru-RU" sz="6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61280" y="1825625"/>
            <a:ext cx="4107977" cy="1009935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Актин, міозин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9220" name="Picture 4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96" y="3555716"/>
            <a:ext cx="4534041" cy="302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92337" y="1351129"/>
            <a:ext cx="6399663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Міозин</a:t>
            </a:r>
            <a:r>
              <a:rPr lang="ru-RU" sz="2800" dirty="0">
                <a:solidFill>
                  <a:srgbClr val="212121"/>
                </a:solidFill>
                <a:latin typeface="arial" panose="020B0604020202020204" pitchFamily="34" charset="0"/>
              </a:rPr>
              <a:t> - </a:t>
            </a:r>
            <a:r>
              <a:rPr lang="ru-RU" sz="2800" dirty="0" err="1">
                <a:latin typeface="arial" panose="020B0604020202020204" pitchFamily="34" charset="0"/>
              </a:rPr>
              <a:t>фібрилярний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білок</a:t>
            </a:r>
            <a:r>
              <a:rPr lang="ru-RU" sz="2800" dirty="0">
                <a:latin typeface="arial" panose="020B0604020202020204" pitchFamily="34" charset="0"/>
              </a:rPr>
              <a:t>, один з </a:t>
            </a:r>
            <a:r>
              <a:rPr lang="ru-RU" sz="2800" dirty="0" err="1">
                <a:latin typeface="arial" panose="020B0604020202020204" pitchFamily="34" charset="0"/>
              </a:rPr>
              <a:t>головних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компонентів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скорочувальних</a:t>
            </a:r>
            <a:r>
              <a:rPr lang="ru-RU" sz="2800" dirty="0">
                <a:latin typeface="arial" panose="020B0604020202020204" pitchFamily="34" charset="0"/>
              </a:rPr>
              <a:t> волокон </a:t>
            </a:r>
            <a:r>
              <a:rPr lang="ru-RU" sz="2800" dirty="0" err="1">
                <a:latin typeface="arial" panose="020B0604020202020204" pitchFamily="34" charset="0"/>
              </a:rPr>
              <a:t>м'язів</a:t>
            </a:r>
            <a:r>
              <a:rPr lang="ru-RU" sz="2800" dirty="0">
                <a:latin typeface="arial" panose="020B0604020202020204" pitchFamily="34" charset="0"/>
              </a:rPr>
              <a:t> - </a:t>
            </a:r>
            <a:r>
              <a:rPr lang="ru-RU" sz="2800" dirty="0" err="1">
                <a:latin typeface="arial" panose="020B0604020202020204" pitchFamily="34" charset="0"/>
              </a:rPr>
              <a:t>міофібрил</a:t>
            </a:r>
            <a:r>
              <a:rPr lang="ru-RU" sz="2800" dirty="0">
                <a:latin typeface="arial" panose="020B0604020202020204" pitchFamily="34" charset="0"/>
              </a:rPr>
              <a:t> і </a:t>
            </a:r>
            <a:r>
              <a:rPr lang="ru-RU" sz="2800" dirty="0" err="1">
                <a:latin typeface="arial" panose="020B0604020202020204" pitchFamily="34" charset="0"/>
              </a:rPr>
              <a:t>складає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smtClean="0">
                <a:latin typeface="arial" panose="020B0604020202020204" pitchFamily="34" charset="0"/>
              </a:rPr>
              <a:t>   50-55</a:t>
            </a:r>
            <a:r>
              <a:rPr lang="ru-RU" sz="2800" dirty="0">
                <a:latin typeface="arial" panose="020B0604020202020204" pitchFamily="34" charset="0"/>
              </a:rPr>
              <a:t>% </a:t>
            </a:r>
            <a:r>
              <a:rPr lang="ru-RU" sz="2800" dirty="0" err="1">
                <a:latin typeface="arial" panose="020B0604020202020204" pitchFamily="34" charset="0"/>
              </a:rPr>
              <a:t>від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їх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сухої</a:t>
            </a:r>
            <a:r>
              <a:rPr lang="ru-RU" sz="2800" dirty="0">
                <a:latin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</a:rPr>
              <a:t>маси</a:t>
            </a:r>
            <a:r>
              <a:rPr lang="ru-RU" sz="2800" dirty="0">
                <a:latin typeface="arial" panose="020B0604020202020204" pitchFamily="34" charset="0"/>
              </a:rPr>
              <a:t>. </a:t>
            </a:r>
            <a:r>
              <a:rPr lang="ru-RU" sz="2800" dirty="0" err="1" smtClean="0">
                <a:latin typeface="arial" panose="020B0604020202020204" pitchFamily="34" charset="0"/>
              </a:rPr>
              <a:t>З’єднується</a:t>
            </a:r>
            <a:r>
              <a:rPr lang="ru-RU" sz="2800" dirty="0" smtClean="0">
                <a:latin typeface="arial" panose="020B0604020202020204" pitchFamily="34" charset="0"/>
              </a:rPr>
              <a:t> з актином, </a:t>
            </a:r>
            <a:r>
              <a:rPr lang="ru-RU" sz="2800" dirty="0" err="1" smtClean="0">
                <a:latin typeface="arial" panose="020B0604020202020204" pitchFamily="34" charset="0"/>
              </a:rPr>
              <a:t>утворюючи</a:t>
            </a:r>
            <a:r>
              <a:rPr lang="ru-RU" sz="2800" dirty="0" smtClean="0">
                <a:latin typeface="arial" panose="020B0604020202020204" pitchFamily="34" charset="0"/>
              </a:rPr>
              <a:t> </a:t>
            </a:r>
            <a:r>
              <a:rPr lang="ru-RU" sz="2800" dirty="0" err="1" smtClean="0">
                <a:latin typeface="arial" panose="020B0604020202020204" pitchFamily="34" charset="0"/>
              </a:rPr>
              <a:t>білковий</a:t>
            </a:r>
            <a:r>
              <a:rPr lang="ru-RU" sz="2800" dirty="0" smtClean="0">
                <a:latin typeface="arial" panose="020B0604020202020204" pitchFamily="34" charset="0"/>
              </a:rPr>
              <a:t> комплекс </a:t>
            </a:r>
            <a:r>
              <a:rPr lang="ru-RU" sz="2800" dirty="0" err="1" smtClean="0">
                <a:latin typeface="arial" panose="020B0604020202020204" pitchFamily="34" charset="0"/>
              </a:rPr>
              <a:t>актоміозин</a:t>
            </a:r>
            <a:r>
              <a:rPr lang="ru-RU" sz="2800" dirty="0" smtClean="0">
                <a:latin typeface="arial" panose="020B0604020202020204" pitchFamily="34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184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9467"/>
            <a:ext cx="10515600" cy="835878"/>
          </a:xfrm>
          <a:solidFill>
            <a:srgbClr val="FFFF66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білків: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регуляторна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38200" y="1105469"/>
            <a:ext cx="8196618" cy="507149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endParaRPr lang="uk-UA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444018" y="1825625"/>
            <a:ext cx="5181600" cy="473046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6000" dirty="0" err="1"/>
              <a:t>Гормони</a:t>
            </a:r>
            <a:r>
              <a:rPr lang="ru-RU" sz="6000" dirty="0"/>
              <a:t> </a:t>
            </a:r>
            <a:r>
              <a:rPr lang="ru-RU" sz="6000" dirty="0" err="1"/>
              <a:t>білкової</a:t>
            </a:r>
            <a:r>
              <a:rPr lang="ru-RU" sz="6000" dirty="0"/>
              <a:t> </a:t>
            </a:r>
            <a:r>
              <a:rPr lang="ru-RU" sz="6000" dirty="0" err="1" smtClean="0"/>
              <a:t>природи</a:t>
            </a:r>
            <a:r>
              <a:rPr lang="ru-RU" sz="6000" dirty="0" smtClean="0"/>
              <a:t> </a:t>
            </a:r>
            <a:r>
              <a:rPr lang="ru-RU" sz="6000" dirty="0"/>
              <a:t>є </a:t>
            </a:r>
            <a:r>
              <a:rPr lang="ru-RU" sz="6000" dirty="0" err="1"/>
              <a:t>важливими</a:t>
            </a:r>
            <a:r>
              <a:rPr lang="ru-RU" sz="6000" dirty="0"/>
              <a:t> </a:t>
            </a:r>
            <a:r>
              <a:rPr lang="ru-RU" sz="6000" dirty="0" smtClean="0"/>
              <a:t>регуляторами </a:t>
            </a:r>
            <a:r>
              <a:rPr lang="ru-RU" sz="6000" dirty="0" err="1"/>
              <a:t>процесів</a:t>
            </a:r>
            <a:r>
              <a:rPr lang="ru-RU" sz="6000" dirty="0"/>
              <a:t> </a:t>
            </a:r>
            <a:r>
              <a:rPr lang="ru-RU" sz="6000" dirty="0" err="1" smtClean="0"/>
              <a:t>обміну</a:t>
            </a:r>
            <a:r>
              <a:rPr lang="ru-RU" sz="6000" dirty="0" smtClean="0"/>
              <a:t> </a:t>
            </a:r>
            <a:r>
              <a:rPr lang="ru-RU" sz="6000" dirty="0" err="1" smtClean="0"/>
              <a:t>речовин</a:t>
            </a:r>
            <a:r>
              <a:rPr lang="ru-RU" sz="6000" dirty="0" smtClean="0"/>
              <a:t> у </a:t>
            </a:r>
            <a:r>
              <a:rPr lang="ru-RU" sz="6000" dirty="0" err="1" smtClean="0"/>
              <a:t>організмі</a:t>
            </a:r>
            <a:endParaRPr lang="ru-RU" sz="6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6055" y="1337480"/>
            <a:ext cx="5198611" cy="1184401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Інсулін, </a:t>
            </a:r>
            <a:r>
              <a:rPr lang="uk-UA" sz="3600" b="1" dirty="0" err="1" smtClean="0">
                <a:solidFill>
                  <a:schemeClr val="tx1"/>
                </a:solidFill>
              </a:rPr>
              <a:t>глюкагон</a:t>
            </a:r>
            <a:r>
              <a:rPr lang="uk-UA" sz="3600" b="1" dirty="0" smtClean="0">
                <a:solidFill>
                  <a:schemeClr val="tx1"/>
                </a:solidFill>
              </a:rPr>
              <a:t>, </a:t>
            </a:r>
            <a:r>
              <a:rPr lang="uk-UA" sz="3600" b="1" dirty="0" err="1" smtClean="0">
                <a:solidFill>
                  <a:schemeClr val="tx1"/>
                </a:solidFill>
              </a:rPr>
              <a:t>соматотропін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10242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028" y="3176586"/>
            <a:ext cx="2686862" cy="300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55" y="2928357"/>
            <a:ext cx="2794142" cy="209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64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9467"/>
            <a:ext cx="10515600" cy="835878"/>
          </a:xfrm>
          <a:solidFill>
            <a:srgbClr val="FFFF66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білків: </a:t>
            </a:r>
            <a:r>
              <a:rPr lang="uk-UA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запасаюча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38200" y="1105469"/>
            <a:ext cx="8196618" cy="507149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endParaRPr lang="uk-UA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744184" y="1825625"/>
            <a:ext cx="5293141" cy="4730467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4000" dirty="0" err="1"/>
              <a:t>Білки</a:t>
            </a:r>
            <a:r>
              <a:rPr lang="ru-RU" sz="4000" dirty="0"/>
              <a:t> </a:t>
            </a:r>
            <a:r>
              <a:rPr lang="ru-RU" sz="4000" dirty="0" err="1"/>
              <a:t>беруть</a:t>
            </a:r>
            <a:r>
              <a:rPr lang="ru-RU" sz="4000" dirty="0"/>
              <a:t> участь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4000" dirty="0"/>
              <a:t>у </a:t>
            </a:r>
            <a:r>
              <a:rPr lang="ru-RU" sz="4000" dirty="0" err="1"/>
              <a:t>створенні</a:t>
            </a:r>
            <a:r>
              <a:rPr lang="ru-RU" sz="4000" dirty="0"/>
              <a:t> </a:t>
            </a:r>
            <a:r>
              <a:rPr lang="ru-RU" sz="4000" dirty="0" smtClean="0"/>
              <a:t>запасу </a:t>
            </a:r>
            <a:r>
              <a:rPr lang="ru-RU" sz="4000" dirty="0" err="1"/>
              <a:t>речовин</a:t>
            </a:r>
            <a:r>
              <a:rPr lang="ru-RU" sz="4000" dirty="0" smtClean="0"/>
              <a:t>, </a:t>
            </a:r>
            <a:r>
              <a:rPr lang="ru-RU" sz="4000" dirty="0" err="1" smtClean="0"/>
              <a:t>що</a:t>
            </a:r>
            <a:r>
              <a:rPr lang="ru-RU" sz="4000" dirty="0" smtClean="0"/>
              <a:t> </a:t>
            </a:r>
            <a:r>
              <a:rPr lang="ru-RU" sz="4000" dirty="0" err="1" smtClean="0"/>
              <a:t>необхідні</a:t>
            </a:r>
            <a:r>
              <a:rPr lang="ru-RU" sz="4000" dirty="0" smtClean="0"/>
              <a:t> для </a:t>
            </a:r>
            <a:r>
              <a:rPr lang="ru-RU" sz="4000" dirty="0" err="1" smtClean="0"/>
              <a:t>забезпечення</a:t>
            </a:r>
            <a:r>
              <a:rPr lang="ru-RU" sz="4000" dirty="0" smtClean="0"/>
              <a:t> </a:t>
            </a:r>
            <a:r>
              <a:rPr lang="ru-RU" sz="4000" dirty="0" err="1"/>
              <a:t>подальшої</a:t>
            </a:r>
            <a:r>
              <a:rPr lang="ru-RU" sz="4000" dirty="0"/>
              <a:t> </a:t>
            </a:r>
            <a:r>
              <a:rPr lang="ru-RU" sz="4000" dirty="0" err="1" smtClean="0"/>
              <a:t>життєдіяльності</a:t>
            </a:r>
            <a:endParaRPr lang="ru-RU" sz="4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633" y="1596620"/>
            <a:ext cx="3629168" cy="756942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Казеїн молока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8" name="Picture 8" descr="Рисунок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22" y="2503686"/>
            <a:ext cx="2710219" cy="238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3207223" y="3349995"/>
            <a:ext cx="3480178" cy="756942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Яєчний альбумін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940" y="4190858"/>
            <a:ext cx="3422745" cy="256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80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9467"/>
            <a:ext cx="10515600" cy="835878"/>
          </a:xfrm>
          <a:solidFill>
            <a:srgbClr val="FFFF66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білків: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сигнальна</a:t>
            </a:r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38200" y="1105469"/>
            <a:ext cx="8196618" cy="507149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endParaRPr lang="uk-UA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621354" y="1596620"/>
            <a:ext cx="5293141" cy="473046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4000" dirty="0" err="1"/>
              <a:t>Білки</a:t>
            </a:r>
            <a:r>
              <a:rPr lang="ru-RU" sz="4000" dirty="0"/>
              <a:t> є </a:t>
            </a:r>
            <a:r>
              <a:rPr lang="ru-RU" sz="4000" dirty="0" err="1"/>
              <a:t>основними</a:t>
            </a:r>
            <a:endParaRPr lang="ru-RU" sz="4000" dirty="0"/>
          </a:p>
          <a:p>
            <a:pPr marL="0" indent="0">
              <a:lnSpc>
                <a:spcPct val="100000"/>
              </a:lnSpc>
              <a:buNone/>
            </a:pPr>
            <a:r>
              <a:rPr lang="ru-RU" sz="4000" dirty="0" err="1"/>
              <a:t>рецепторними</a:t>
            </a:r>
            <a:r>
              <a:rPr lang="ru-RU" sz="4000" dirty="0"/>
              <a:t> </a:t>
            </a:r>
            <a:r>
              <a:rPr lang="ru-RU" sz="4000" dirty="0" err="1"/>
              <a:t>молеку</a:t>
            </a:r>
            <a:r>
              <a:rPr lang="ru-RU" sz="4000" dirty="0"/>
              <a:t>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4000" dirty="0" err="1"/>
              <a:t>лами</a:t>
            </a:r>
            <a:r>
              <a:rPr lang="ru-RU" sz="4000" dirty="0"/>
              <a:t>, </a:t>
            </a:r>
            <a:r>
              <a:rPr lang="ru-RU" sz="4000" dirty="0" err="1"/>
              <a:t>розташованими</a:t>
            </a:r>
            <a:r>
              <a:rPr lang="ru-RU" sz="4000" dirty="0"/>
              <a:t> на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4000" dirty="0"/>
              <a:t>мембранах </a:t>
            </a:r>
            <a:r>
              <a:rPr lang="ru-RU" sz="4000" dirty="0" err="1"/>
              <a:t>клітин</a:t>
            </a:r>
            <a:r>
              <a:rPr lang="ru-RU" sz="4000" dirty="0"/>
              <a:t>. Вони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4000" dirty="0" err="1"/>
              <a:t>сприймають</a:t>
            </a:r>
            <a:r>
              <a:rPr lang="ru-RU" sz="4000" dirty="0"/>
              <a:t> </a:t>
            </a:r>
            <a:r>
              <a:rPr lang="ru-RU" sz="4000" dirty="0" err="1"/>
              <a:t>інформацію</a:t>
            </a:r>
            <a:endParaRPr lang="ru-RU" sz="4000" dirty="0"/>
          </a:p>
          <a:p>
            <a:pPr marL="0" indent="0">
              <a:lnSpc>
                <a:spcPct val="100000"/>
              </a:lnSpc>
              <a:buNone/>
            </a:pPr>
            <a:r>
              <a:rPr lang="ru-RU" sz="4000" dirty="0" err="1"/>
              <a:t>із</a:t>
            </a:r>
            <a:r>
              <a:rPr lang="ru-RU" sz="4000" dirty="0"/>
              <a:t> </a:t>
            </a:r>
            <a:r>
              <a:rPr lang="ru-RU" sz="4000" dirty="0" err="1"/>
              <a:t>середовища</a:t>
            </a:r>
            <a:r>
              <a:rPr lang="ru-RU" sz="4000" dirty="0"/>
              <a:t> та переда-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4000" dirty="0" err="1"/>
              <a:t>ють</a:t>
            </a:r>
            <a:r>
              <a:rPr lang="ru-RU" sz="4000" dirty="0"/>
              <a:t> </a:t>
            </a:r>
            <a:r>
              <a:rPr lang="ru-RU" sz="4000" dirty="0" err="1"/>
              <a:t>її</a:t>
            </a:r>
            <a:r>
              <a:rPr lang="ru-RU" sz="4000" dirty="0"/>
              <a:t> до </a:t>
            </a:r>
            <a:r>
              <a:rPr lang="ru-RU" sz="4000" dirty="0" err="1" smtClean="0"/>
              <a:t>клітин</a:t>
            </a:r>
            <a:endParaRPr lang="ru-RU" sz="4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8200" y="1596620"/>
            <a:ext cx="3798057" cy="1019072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Сигнальні білки мембран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1229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68" y="2981191"/>
            <a:ext cx="6549551" cy="269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18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9467"/>
            <a:ext cx="10515600" cy="835878"/>
          </a:xfrm>
          <a:solidFill>
            <a:srgbClr val="FFFF66"/>
          </a:solidFill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білків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38200" y="1105469"/>
            <a:ext cx="9233848" cy="507149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Каталітична (ферментативна)             </a:t>
            </a:r>
            <a:endParaRPr lang="uk-UA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635001" y="1760394"/>
            <a:ext cx="5293141" cy="473046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uk-UA" sz="4000" dirty="0" smtClean="0"/>
              <a:t>Білки-ферменти є каталізаторами (прискорювачами) біохімічних реакцій у клітинах.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sz="4000" dirty="0"/>
              <a:t> </a:t>
            </a:r>
            <a:r>
              <a:rPr lang="uk-UA" sz="4000" dirty="0" smtClean="0"/>
              <a:t>  Усі процеси в живих організмах здійснюються за участю ферментів.</a:t>
            </a:r>
            <a:endParaRPr lang="ru-RU" sz="4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786" y="1760394"/>
            <a:ext cx="4858602" cy="1291859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Амілаза, пепсин, трипсин, </a:t>
            </a:r>
            <a:r>
              <a:rPr lang="uk-UA" sz="3600" b="1" dirty="0" err="1" smtClean="0">
                <a:solidFill>
                  <a:schemeClr val="tx1"/>
                </a:solidFill>
              </a:rPr>
              <a:t>пероксидаза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Картинки по запросу фермен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86" y="3384645"/>
            <a:ext cx="5285824" cy="294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78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22830"/>
            <a:ext cx="10515600" cy="958708"/>
          </a:xfrm>
          <a:solidFill>
            <a:srgbClr val="00B0F0"/>
          </a:solidFill>
        </p:spPr>
        <p:txBody>
          <a:bodyPr>
            <a:normAutofit/>
          </a:bodyPr>
          <a:lstStyle/>
          <a:p>
            <a:pPr algn="ctr"/>
            <a: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Ферменти (ензими) 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0124" y="1364776"/>
            <a:ext cx="5792338" cy="48121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4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Ферменти</a:t>
            </a:r>
            <a:r>
              <a:rPr lang="ru-RU" sz="4400" dirty="0"/>
              <a:t> </a:t>
            </a:r>
            <a:r>
              <a:rPr lang="ru-RU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r>
              <a:rPr lang="ru-RU" sz="4400" dirty="0" smtClean="0"/>
              <a:t> </a:t>
            </a:r>
            <a:r>
              <a:rPr lang="ru-RU" sz="4400" dirty="0" err="1" smtClean="0"/>
              <a:t>біологічні</a:t>
            </a:r>
            <a:r>
              <a:rPr lang="ru-RU" sz="4400" dirty="0"/>
              <a:t> </a:t>
            </a:r>
            <a:r>
              <a:rPr lang="ru-RU" sz="4400" dirty="0" err="1" smtClean="0"/>
              <a:t>каталізалізатори</a:t>
            </a:r>
            <a:r>
              <a:rPr lang="ru-RU" sz="4400" dirty="0" smtClean="0"/>
              <a:t>, </a:t>
            </a:r>
            <a:r>
              <a:rPr lang="ru-RU" sz="4400" dirty="0" err="1"/>
              <a:t>що</a:t>
            </a:r>
            <a:r>
              <a:rPr lang="ru-RU" sz="4400" dirty="0"/>
              <a:t> </a:t>
            </a:r>
            <a:r>
              <a:rPr lang="ru-RU" sz="4400" dirty="0" err="1"/>
              <a:t>прискорюють</a:t>
            </a:r>
            <a:r>
              <a:rPr lang="ru-RU" sz="4400" dirty="0"/>
              <a:t> </a:t>
            </a:r>
            <a:r>
              <a:rPr lang="ru-RU" sz="4400" dirty="0" err="1"/>
              <a:t>хімічні</a:t>
            </a:r>
            <a:r>
              <a:rPr lang="ru-RU" sz="4400" dirty="0"/>
              <a:t> </a:t>
            </a:r>
            <a:r>
              <a:rPr lang="ru-RU" sz="4400" dirty="0" err="1"/>
              <a:t>реакції</a:t>
            </a:r>
            <a:r>
              <a:rPr lang="ru-RU" sz="4400" dirty="0"/>
              <a:t> в </a:t>
            </a:r>
            <a:r>
              <a:rPr lang="ru-RU" sz="4400" dirty="0" err="1"/>
              <a:t>живих</a:t>
            </a:r>
            <a:r>
              <a:rPr lang="ru-RU" sz="4400" dirty="0"/>
              <a:t> </a:t>
            </a:r>
            <a:r>
              <a:rPr lang="ru-RU" sz="4400" dirty="0" err="1" smtClean="0"/>
              <a:t>організмах</a:t>
            </a:r>
            <a:endParaRPr lang="ru-RU" sz="4400" smtClean="0"/>
          </a:p>
          <a:p>
            <a:pPr marL="0" indent="0">
              <a:buNone/>
            </a:pPr>
            <a:endParaRPr lang="ru-RU" sz="44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6130120" y="1206568"/>
            <a:ext cx="6019800" cy="56514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err="1" smtClean="0">
                <a:solidFill>
                  <a:srgbClr val="002060"/>
                </a:solidFill>
              </a:rPr>
              <a:t>Кофакторами</a:t>
            </a:r>
            <a:r>
              <a:rPr lang="uk-UA" dirty="0" smtClean="0">
                <a:solidFill>
                  <a:srgbClr val="002060"/>
                </a:solidFill>
              </a:rPr>
              <a:t> можуть бути вітаміни, </a:t>
            </a:r>
            <a:r>
              <a:rPr lang="uk-UA" dirty="0" err="1" smtClean="0">
                <a:solidFill>
                  <a:srgbClr val="002060"/>
                </a:solidFill>
              </a:rPr>
              <a:t>йони</a:t>
            </a:r>
            <a:r>
              <a:rPr lang="uk-UA" dirty="0" smtClean="0">
                <a:solidFill>
                  <a:srgbClr val="002060"/>
                </a:solidFill>
              </a:rPr>
              <a:t> металів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 descr="https://upload.wikimedia.org/wikipedia/commons/thumb/1/1c/TPI1_structure.png/1024px-TPI1_structur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95" y="4242185"/>
            <a:ext cx="3071647" cy="193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7253785" y="1236432"/>
            <a:ext cx="3289110" cy="73697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>
                <a:solidFill>
                  <a:schemeClr val="tx1"/>
                </a:solidFill>
              </a:rPr>
              <a:t>Ферменти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165608" y="2657581"/>
            <a:ext cx="2754573" cy="73697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Складні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72200" y="2661510"/>
            <a:ext cx="2726140" cy="73697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solidFill>
                  <a:schemeClr val="tx1"/>
                </a:solidFill>
              </a:rPr>
              <a:t>Прості</a:t>
            </a:r>
            <a:endParaRPr lang="ru-RU" sz="4000" dirty="0">
              <a:solidFill>
                <a:schemeClr val="tx1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7746736" y="2098441"/>
            <a:ext cx="388062" cy="4653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9691983" y="2083816"/>
            <a:ext cx="450376" cy="4653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трелка вниз 14"/>
          <p:cNvSpPr/>
          <p:nvPr/>
        </p:nvSpPr>
        <p:spPr>
          <a:xfrm>
            <a:off x="7535270" y="3536252"/>
            <a:ext cx="130222" cy="4190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10477783" y="3536252"/>
            <a:ext cx="130222" cy="4190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113063" y="4093044"/>
            <a:ext cx="3026957" cy="202701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</a:rPr>
              <a:t>Складаються лише з амінокислот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269668" y="4094995"/>
            <a:ext cx="2897309" cy="203546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</a:rPr>
              <a:t>Крім білкової містять і небілкову частину (</a:t>
            </a:r>
            <a:r>
              <a:rPr lang="uk-UA" sz="2800" dirty="0" err="1" smtClean="0">
                <a:solidFill>
                  <a:schemeClr val="tx1"/>
                </a:solidFill>
              </a:rPr>
              <a:t>кофактор</a:t>
            </a:r>
            <a:r>
              <a:rPr lang="uk-UA" sz="2800" dirty="0" smtClean="0">
                <a:solidFill>
                  <a:schemeClr val="tx1"/>
                </a:solidFill>
              </a:rPr>
              <a:t>)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6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03329"/>
            <a:ext cx="10515600" cy="831947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Ферменти 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Объект 13"/>
          <p:cNvSpPr>
            <a:spLocks noGrp="1"/>
          </p:cNvSpPr>
          <p:nvPr>
            <p:ph sz="quarter" idx="4"/>
          </p:nvPr>
        </p:nvSpPr>
        <p:spPr>
          <a:xfrm>
            <a:off x="8938419" y="2279176"/>
            <a:ext cx="3253581" cy="45788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000" dirty="0" smtClean="0"/>
              <a:t>У процесі реакції, що </a:t>
            </a:r>
            <a:r>
              <a:rPr lang="uk-UA" sz="3000" dirty="0" err="1" smtClean="0"/>
              <a:t>каталізується</a:t>
            </a:r>
            <a:r>
              <a:rPr lang="uk-UA" sz="3000" dirty="0" smtClean="0"/>
              <a:t>, у контакт із субстратом вступає не вся молекула ферменту, а певна її ділянка, що називається </a:t>
            </a:r>
            <a:r>
              <a:rPr lang="uk-UA" sz="3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активним центром</a:t>
            </a:r>
            <a:endParaRPr lang="ru-RU" sz="3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9788" y="945095"/>
            <a:ext cx="1137199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 smtClean="0">
                <a:latin typeface="Arial" panose="020B0604020202020204" pitchFamily="34" charset="0"/>
              </a:rPr>
              <a:t>Ферменти</a:t>
            </a:r>
            <a:r>
              <a:rPr lang="ru-RU" sz="3600" dirty="0">
                <a:latin typeface="Arial" panose="020B0604020202020204" pitchFamily="34" charset="0"/>
              </a:rPr>
              <a:t> </a:t>
            </a:r>
            <a:r>
              <a:rPr lang="ru-RU" sz="3600" dirty="0" err="1">
                <a:latin typeface="Arial" panose="020B0604020202020204" pitchFamily="34" charset="0"/>
              </a:rPr>
              <a:t>наявні</a:t>
            </a:r>
            <a:r>
              <a:rPr lang="ru-RU" sz="3600" dirty="0">
                <a:latin typeface="Arial" panose="020B0604020202020204" pitchFamily="34" charset="0"/>
              </a:rPr>
              <a:t> в </a:t>
            </a:r>
            <a:r>
              <a:rPr lang="ru-RU" sz="3600" dirty="0" err="1">
                <a:latin typeface="Arial" panose="020B0604020202020204" pitchFamily="34" charset="0"/>
              </a:rPr>
              <a:t>усіх</a:t>
            </a:r>
            <a:r>
              <a:rPr lang="ru-RU" sz="3600" dirty="0">
                <a:latin typeface="Arial" panose="020B0604020202020204" pitchFamily="34" charset="0"/>
              </a:rPr>
              <a:t> </a:t>
            </a:r>
            <a:r>
              <a:rPr lang="ru-RU" sz="3600" dirty="0" err="1">
                <a:latin typeface="Arial" panose="020B0604020202020204" pitchFamily="34" charset="0"/>
              </a:rPr>
              <a:t>живих</a:t>
            </a:r>
            <a:r>
              <a:rPr lang="ru-RU" sz="3600" dirty="0">
                <a:latin typeface="Arial" panose="020B0604020202020204" pitchFamily="34" charset="0"/>
              </a:rPr>
              <a:t> </a:t>
            </a:r>
            <a:r>
              <a:rPr lang="ru-RU" sz="3600" dirty="0" err="1">
                <a:latin typeface="Arial" panose="020B0604020202020204" pitchFamily="34" charset="0"/>
              </a:rPr>
              <a:t>клітинах</a:t>
            </a:r>
            <a:r>
              <a:rPr lang="ru-RU" sz="3600" dirty="0">
                <a:latin typeface="Arial" panose="020B0604020202020204" pitchFamily="34" charset="0"/>
              </a:rPr>
              <a:t> і </a:t>
            </a:r>
            <a:r>
              <a:rPr lang="ru-RU" sz="3600" dirty="0" err="1">
                <a:latin typeface="Arial" panose="020B0604020202020204" pitchFamily="34" charset="0"/>
              </a:rPr>
              <a:t>сприяють</a:t>
            </a:r>
            <a:r>
              <a:rPr lang="ru-RU" sz="3600" dirty="0">
                <a:latin typeface="Arial" panose="020B0604020202020204" pitchFamily="34" charset="0"/>
              </a:rPr>
              <a:t> </a:t>
            </a:r>
            <a:r>
              <a:rPr lang="ru-RU" sz="3600" dirty="0" err="1">
                <a:latin typeface="Arial" panose="020B0604020202020204" pitchFamily="34" charset="0"/>
              </a:rPr>
              <a:t>перетворенню</a:t>
            </a:r>
            <a:r>
              <a:rPr lang="ru-RU" sz="3600" dirty="0">
                <a:latin typeface="Arial" panose="020B0604020202020204" pitchFamily="34" charset="0"/>
              </a:rPr>
              <a:t> одних </a:t>
            </a:r>
            <a:r>
              <a:rPr lang="ru-RU" sz="3600" dirty="0" err="1">
                <a:latin typeface="Arial" panose="020B0604020202020204" pitchFamily="34" charset="0"/>
              </a:rPr>
              <a:t>речовин</a:t>
            </a:r>
            <a:r>
              <a:rPr lang="ru-RU" sz="3600" dirty="0">
                <a:latin typeface="Arial" panose="020B0604020202020204" pitchFamily="34" charset="0"/>
              </a:rPr>
              <a:t> (</a:t>
            </a:r>
            <a:r>
              <a:rPr lang="ru-RU" sz="3600" dirty="0" err="1">
                <a:latin typeface="Arial" panose="020B0604020202020204" pitchFamily="34" charset="0"/>
              </a:rPr>
              <a:t>субстратів</a:t>
            </a:r>
            <a:r>
              <a:rPr lang="ru-RU" sz="3600" dirty="0">
                <a:latin typeface="Arial" panose="020B0604020202020204" pitchFamily="34" charset="0"/>
              </a:rPr>
              <a:t>) на </a:t>
            </a:r>
            <a:r>
              <a:rPr lang="ru-RU" sz="3600" dirty="0" err="1">
                <a:latin typeface="Arial" panose="020B0604020202020204" pitchFamily="34" charset="0"/>
              </a:rPr>
              <a:t>інші</a:t>
            </a:r>
            <a:r>
              <a:rPr lang="ru-RU" sz="3600" dirty="0">
                <a:latin typeface="Arial" panose="020B0604020202020204" pitchFamily="34" charset="0"/>
              </a:rPr>
              <a:t> (</a:t>
            </a:r>
            <a:r>
              <a:rPr lang="ru-RU" sz="3600" dirty="0" err="1">
                <a:latin typeface="Arial" panose="020B0604020202020204" pitchFamily="34" charset="0"/>
              </a:rPr>
              <a:t>продукти</a:t>
            </a:r>
            <a:r>
              <a:rPr lang="ru-RU" sz="3600" dirty="0" smtClean="0">
                <a:latin typeface="Arial" panose="020B0604020202020204" pitchFamily="34" charset="0"/>
              </a:rPr>
              <a:t>). </a:t>
            </a:r>
            <a:endParaRPr lang="ru-RU" sz="3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12" y="3040687"/>
            <a:ext cx="8628282" cy="328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83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03329"/>
            <a:ext cx="10515600" cy="831947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Властивості ферментів 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Объект 13"/>
          <p:cNvSpPr>
            <a:spLocks noGrp="1"/>
          </p:cNvSpPr>
          <p:nvPr>
            <p:ph sz="quarter" idx="4"/>
          </p:nvPr>
        </p:nvSpPr>
        <p:spPr>
          <a:xfrm>
            <a:off x="751764" y="1323833"/>
            <a:ext cx="10840872" cy="5534167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uk-UA" sz="3600" dirty="0" smtClean="0"/>
              <a:t>Прискорюючи швидкість реакції, ферменти самі в цій реакції не витрачаються і не входять до складу продуктів.</a:t>
            </a:r>
          </a:p>
          <a:p>
            <a:pPr marL="514350" indent="-514350">
              <a:buAutoNum type="arabicPeriod"/>
            </a:pPr>
            <a:r>
              <a:rPr lang="uk-UA" sz="3600" dirty="0" smtClean="0"/>
              <a:t>Дуже мала кількість ферменту спричиняє перетворення великих кількостей субстрату.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uk-UA" sz="3600" dirty="0"/>
              <a:t>Ферменти є </a:t>
            </a:r>
            <a:r>
              <a:rPr lang="uk-UA" sz="3600" dirty="0" err="1"/>
              <a:t>високоспецифічними</a:t>
            </a:r>
            <a:r>
              <a:rPr lang="uk-UA" sz="3600" dirty="0"/>
              <a:t>: один фермент може </a:t>
            </a:r>
            <a:r>
              <a:rPr lang="uk-UA" sz="3600" dirty="0" err="1"/>
              <a:t>каталізувати</a:t>
            </a:r>
            <a:r>
              <a:rPr lang="uk-UA" sz="3600" dirty="0"/>
              <a:t> лише одну реакцію або декілька реакцій одного типу.</a:t>
            </a:r>
          </a:p>
          <a:p>
            <a:pPr marL="514350" indent="-514350">
              <a:buAutoNum type="arabicPeriod"/>
            </a:pPr>
            <a:r>
              <a:rPr lang="uk-UA" sz="3600" dirty="0" smtClean="0"/>
              <a:t>Активність ферментів залежить від </a:t>
            </a:r>
            <a:r>
              <a:rPr lang="uk-UA" sz="3600" dirty="0" err="1" smtClean="0"/>
              <a:t>рН</a:t>
            </a:r>
            <a:r>
              <a:rPr lang="uk-UA" sz="3600" dirty="0" smtClean="0"/>
              <a:t> середовища, температури, концентрації субстрату.</a:t>
            </a:r>
          </a:p>
        </p:txBody>
      </p:sp>
    </p:spTree>
    <p:extLst>
      <p:ext uri="{BB962C8B-B14F-4D97-AF65-F5344CB8AC3E}">
        <p14:creationId xmlns:p14="http://schemas.microsoft.com/office/powerpoint/2010/main" val="98150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8437" y="1978924"/>
            <a:ext cx="9675125" cy="3447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8000" dirty="0" smtClean="0"/>
              <a:t>Тестові завдання ЗНО</a:t>
            </a:r>
          </a:p>
          <a:p>
            <a:pPr marL="0" indent="0">
              <a:buNone/>
            </a:pPr>
            <a:r>
              <a:rPr lang="uk-UA" sz="4000" dirty="0" smtClean="0">
                <a:solidFill>
                  <a:srgbClr val="002060"/>
                </a:solidFill>
              </a:rPr>
              <a:t>Інтернет-джерело: </a:t>
            </a:r>
            <a:r>
              <a:rPr lang="en-US" sz="4000" dirty="0">
                <a:solidFill>
                  <a:srgbClr val="002060"/>
                </a:solidFill>
              </a:rPr>
              <a:t>https://</a:t>
            </a:r>
            <a:r>
              <a:rPr lang="en-US" sz="4000" dirty="0" smtClean="0">
                <a:solidFill>
                  <a:srgbClr val="002060"/>
                </a:solidFill>
              </a:rPr>
              <a:t>zno.osvita.ua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98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zno.osvita.ua/doc/images/znotest/102/10277/41_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85" y="653458"/>
            <a:ext cx="5090057" cy="416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0374" y="161633"/>
            <a:ext cx="108772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</a:rPr>
              <a:t>Органічні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</a:rPr>
              <a:t>речовини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</a:rPr>
              <a:t>загальну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 формулу </a:t>
            </a:r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</a:rPr>
              <a:t>яких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 наведено, є мономерами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0374" y="4063380"/>
            <a:ext cx="6096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А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дисахаридів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Б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білків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В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вуглеводів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Г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ліпідів</a:t>
            </a:r>
            <a:endParaRPr lang="ru-RU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15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zno.osvita.ua/doc/images/znotest/102/10277/41_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85" y="653458"/>
            <a:ext cx="5090057" cy="416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0374" y="161633"/>
            <a:ext cx="108772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</a:rPr>
              <a:t>Органічні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</a:rPr>
              <a:t>речовини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</a:rPr>
              <a:t>загальну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 формулу </a:t>
            </a:r>
            <a:r>
              <a:rPr lang="ru-RU" sz="4000" dirty="0" err="1">
                <a:solidFill>
                  <a:srgbClr val="000000"/>
                </a:solidFill>
                <a:latin typeface="Arial" panose="020B0604020202020204" pitchFamily="34" charset="0"/>
              </a:rPr>
              <a:t>яких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 наведено, є мономерами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0374" y="4063380"/>
            <a:ext cx="6096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А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дисахаридів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Б </a:t>
            </a:r>
            <a:r>
              <a:rPr lang="ru-RU" sz="3200" dirty="0" err="1" smtClean="0">
                <a:solidFill>
                  <a:srgbClr val="C00000"/>
                </a:solidFill>
                <a:latin typeface="Arial" panose="020B0604020202020204" pitchFamily="34" charset="0"/>
              </a:rPr>
              <a:t>білків</a:t>
            </a:r>
            <a:endParaRPr lang="ru-RU" sz="320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В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вуглеводів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Г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ліпідів</a:t>
            </a:r>
            <a:endParaRPr lang="ru-RU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5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50374" y="161633"/>
            <a:ext cx="108772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err="1"/>
              <a:t>Вторинна</a:t>
            </a:r>
            <a:r>
              <a:rPr lang="ru-RU" sz="5400" dirty="0"/>
              <a:t> структура </a:t>
            </a:r>
            <a:r>
              <a:rPr lang="ru-RU" sz="5400" dirty="0" err="1"/>
              <a:t>білкової</a:t>
            </a:r>
            <a:r>
              <a:rPr lang="ru-RU" sz="5400" dirty="0"/>
              <a:t> </a:t>
            </a:r>
            <a:r>
              <a:rPr lang="ru-RU" sz="5400" dirty="0" err="1"/>
              <a:t>молекули</a:t>
            </a:r>
            <a:r>
              <a:rPr lang="ru-RU" sz="5400" dirty="0"/>
              <a:t> </a:t>
            </a:r>
            <a:r>
              <a:rPr lang="ru-RU" sz="5400" dirty="0" err="1"/>
              <a:t>утворюється</a:t>
            </a:r>
            <a:r>
              <a:rPr lang="ru-RU" sz="5400" dirty="0"/>
              <a:t> за </a:t>
            </a:r>
            <a:r>
              <a:rPr lang="ru-RU" sz="5400" dirty="0" err="1"/>
              <a:t>рахунок</a:t>
            </a:r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0374" y="2474422"/>
            <a:ext cx="60960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А </a:t>
            </a:r>
            <a:r>
              <a:rPr lang="ru-RU" sz="3600" dirty="0" err="1"/>
              <a:t>йонних</a:t>
            </a:r>
            <a:r>
              <a:rPr lang="ru-RU" sz="3600" dirty="0"/>
              <a:t> </a:t>
            </a:r>
            <a:r>
              <a:rPr lang="ru-RU" sz="3600" dirty="0" err="1" smtClean="0"/>
              <a:t>зв'язків</a:t>
            </a:r>
            <a:endParaRPr lang="ru-RU" sz="3600" dirty="0" smtClean="0"/>
          </a:p>
          <a:p>
            <a:r>
              <a:rPr lang="ru-RU" sz="3600" b="1" dirty="0" smtClean="0">
                <a:latin typeface="Arial" panose="020B0604020202020204" pitchFamily="34" charset="0"/>
              </a:rPr>
              <a:t>Б</a:t>
            </a: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/>
              <a:t>водневих</a:t>
            </a:r>
            <a:r>
              <a:rPr lang="ru-RU" sz="3600" dirty="0"/>
              <a:t> </a:t>
            </a:r>
            <a:r>
              <a:rPr lang="ru-RU" sz="3600" dirty="0" err="1"/>
              <a:t>зв'язків</a:t>
            </a:r>
            <a:r>
              <a:rPr lang="ru-RU" sz="3600" dirty="0"/>
              <a:t> </a:t>
            </a:r>
            <a:endParaRPr lang="ru-RU" sz="3600" dirty="0" smtClean="0"/>
          </a:p>
          <a:p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В </a:t>
            </a:r>
            <a:r>
              <a:rPr lang="ru-RU" sz="3600" dirty="0" err="1"/>
              <a:t>ковалентних</a:t>
            </a:r>
            <a:r>
              <a:rPr lang="ru-RU" sz="3600" dirty="0"/>
              <a:t> </a:t>
            </a:r>
            <a:r>
              <a:rPr lang="ru-RU" sz="3600" dirty="0" err="1"/>
              <a:t>зв'язків</a:t>
            </a:r>
            <a:r>
              <a:rPr lang="ru-RU" sz="3600" dirty="0"/>
              <a:t> </a:t>
            </a:r>
            <a:endParaRPr lang="ru-RU" sz="3600" dirty="0" smtClean="0"/>
          </a:p>
          <a:p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Г  </a:t>
            </a:r>
            <a:r>
              <a:rPr lang="ru-RU" sz="3600" dirty="0" err="1" smtClean="0"/>
              <a:t>гідрофобних</a:t>
            </a:r>
            <a:r>
              <a:rPr lang="ru-RU" sz="3600" dirty="0" smtClean="0"/>
              <a:t> </a:t>
            </a:r>
            <a:r>
              <a:rPr lang="ru-RU" sz="3600" dirty="0" err="1"/>
              <a:t>взаємодій</a:t>
            </a:r>
            <a:endParaRPr lang="ru-RU" sz="36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889007" y="2620103"/>
            <a:ext cx="10515600" cy="435133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188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50374" y="161633"/>
            <a:ext cx="108772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err="1"/>
              <a:t>Вторинна</a:t>
            </a:r>
            <a:r>
              <a:rPr lang="ru-RU" sz="5400" dirty="0"/>
              <a:t> структура </a:t>
            </a:r>
            <a:r>
              <a:rPr lang="ru-RU" sz="5400" dirty="0" err="1"/>
              <a:t>білкової</a:t>
            </a:r>
            <a:r>
              <a:rPr lang="ru-RU" sz="5400" dirty="0"/>
              <a:t> </a:t>
            </a:r>
            <a:r>
              <a:rPr lang="ru-RU" sz="5400" dirty="0" err="1"/>
              <a:t>молекули</a:t>
            </a:r>
            <a:r>
              <a:rPr lang="ru-RU" sz="5400" dirty="0"/>
              <a:t> </a:t>
            </a:r>
            <a:r>
              <a:rPr lang="ru-RU" sz="5400" dirty="0" err="1"/>
              <a:t>утворюється</a:t>
            </a:r>
            <a:r>
              <a:rPr lang="ru-RU" sz="5400" dirty="0"/>
              <a:t> за </a:t>
            </a:r>
            <a:r>
              <a:rPr lang="ru-RU" sz="5400" dirty="0" err="1"/>
              <a:t>рахунок</a:t>
            </a:r>
            <a:endParaRPr lang="ru-RU" sz="5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0374" y="2474422"/>
            <a:ext cx="60960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А </a:t>
            </a:r>
            <a:r>
              <a:rPr lang="ru-RU" sz="3600" dirty="0" err="1"/>
              <a:t>йонних</a:t>
            </a:r>
            <a:r>
              <a:rPr lang="ru-RU" sz="3600" dirty="0"/>
              <a:t> </a:t>
            </a:r>
            <a:r>
              <a:rPr lang="ru-RU" sz="3600" dirty="0" err="1" smtClean="0"/>
              <a:t>зв'язків</a:t>
            </a:r>
            <a:endParaRPr lang="ru-RU" sz="3600" dirty="0" smtClean="0"/>
          </a:p>
          <a:p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Б </a:t>
            </a:r>
            <a:r>
              <a:rPr lang="ru-RU" sz="3600" dirty="0" err="1">
                <a:solidFill>
                  <a:srgbClr val="C00000"/>
                </a:solidFill>
              </a:rPr>
              <a:t>водневих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зв'язків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endParaRPr lang="ru-RU" sz="3600" dirty="0" smtClean="0">
              <a:solidFill>
                <a:srgbClr val="C00000"/>
              </a:solidFill>
            </a:endParaRPr>
          </a:p>
          <a:p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В </a:t>
            </a:r>
            <a:r>
              <a:rPr lang="ru-RU" sz="3600" dirty="0" err="1"/>
              <a:t>ковалентних</a:t>
            </a:r>
            <a:r>
              <a:rPr lang="ru-RU" sz="3600" dirty="0"/>
              <a:t> </a:t>
            </a:r>
            <a:r>
              <a:rPr lang="ru-RU" sz="3600" dirty="0" err="1"/>
              <a:t>зв'язків</a:t>
            </a:r>
            <a:r>
              <a:rPr lang="ru-RU" sz="3600" dirty="0"/>
              <a:t> </a:t>
            </a:r>
            <a:endParaRPr lang="ru-RU" sz="3600" dirty="0" smtClean="0"/>
          </a:p>
          <a:p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Г  </a:t>
            </a:r>
            <a:r>
              <a:rPr lang="ru-RU" sz="3600" dirty="0" err="1" smtClean="0"/>
              <a:t>гідрофобних</a:t>
            </a:r>
            <a:r>
              <a:rPr lang="ru-RU" sz="3600" dirty="0" smtClean="0"/>
              <a:t> </a:t>
            </a:r>
            <a:r>
              <a:rPr lang="ru-RU" sz="3600" dirty="0" err="1"/>
              <a:t>взаємодій</a:t>
            </a:r>
            <a:endParaRPr lang="ru-RU" sz="36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889007" y="2620103"/>
            <a:ext cx="10515600" cy="435133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382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5648" y="3651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 err="1"/>
              <a:t>Білки</a:t>
            </a:r>
            <a:r>
              <a:rPr lang="ru-RU" sz="4400" dirty="0"/>
              <a:t> - </a:t>
            </a:r>
            <a:r>
              <a:rPr lang="ru-RU" sz="4400" dirty="0" err="1"/>
              <a:t>біополімери</a:t>
            </a:r>
            <a:r>
              <a:rPr lang="ru-RU" sz="4400" dirty="0"/>
              <a:t>, мономерами </a:t>
            </a:r>
            <a:r>
              <a:rPr lang="ru-RU" sz="4400" dirty="0" err="1"/>
              <a:t>яких</a:t>
            </a:r>
            <a:r>
              <a:rPr lang="ru-RU" sz="4400" dirty="0"/>
              <a:t> є</a:t>
            </a:r>
          </a:p>
          <a:p>
            <a:pPr marL="0" indent="0" fontAlgn="t">
              <a:buNone/>
            </a:pPr>
            <a:r>
              <a:rPr lang="ru-RU" sz="4400" dirty="0"/>
              <a:t/>
            </a:r>
            <a:br>
              <a:rPr lang="ru-RU" sz="4400" dirty="0"/>
            </a:br>
            <a:r>
              <a:rPr lang="ru-RU" sz="4400" b="1" dirty="0" smtClean="0"/>
              <a:t>А </a:t>
            </a:r>
            <a:r>
              <a:rPr lang="ru-RU" sz="4400" dirty="0" err="1" smtClean="0"/>
              <a:t>моносахариди</a:t>
            </a:r>
            <a:endParaRPr lang="ru-RU" sz="4400" dirty="0"/>
          </a:p>
          <a:p>
            <a:pPr marL="0" indent="0" fontAlgn="t">
              <a:buNone/>
            </a:pPr>
            <a:r>
              <a:rPr lang="ru-RU" sz="4400" b="1" dirty="0" smtClean="0"/>
              <a:t>Б </a:t>
            </a:r>
            <a:r>
              <a:rPr lang="ru-RU" sz="4400" dirty="0" err="1" smtClean="0"/>
              <a:t>дисахариди</a:t>
            </a:r>
            <a:endParaRPr lang="ru-RU" sz="4400" dirty="0"/>
          </a:p>
          <a:p>
            <a:pPr marL="0" indent="0" fontAlgn="t">
              <a:buNone/>
            </a:pPr>
            <a:r>
              <a:rPr lang="ru-RU" sz="4400" b="1" dirty="0" smtClean="0"/>
              <a:t>В </a:t>
            </a:r>
            <a:r>
              <a:rPr lang="ru-RU" sz="4400" dirty="0" err="1" smtClean="0"/>
              <a:t>амінокислоти</a:t>
            </a:r>
            <a:endParaRPr lang="ru-RU" sz="4400" dirty="0"/>
          </a:p>
          <a:p>
            <a:pPr marL="0" indent="0" fontAlgn="t">
              <a:buNone/>
            </a:pPr>
            <a:r>
              <a:rPr lang="ru-RU" sz="4400" b="1" dirty="0" smtClean="0"/>
              <a:t>Г </a:t>
            </a:r>
            <a:r>
              <a:rPr lang="ru-RU" sz="4400" dirty="0" err="1" smtClean="0"/>
              <a:t>нуклеотиди</a:t>
            </a:r>
            <a:endParaRPr lang="ru-RU" sz="4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519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5648" y="3651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 err="1"/>
              <a:t>Білки</a:t>
            </a:r>
            <a:r>
              <a:rPr lang="ru-RU" sz="4400" dirty="0"/>
              <a:t> - </a:t>
            </a:r>
            <a:r>
              <a:rPr lang="ru-RU" sz="4400" dirty="0" err="1"/>
              <a:t>біополімери</a:t>
            </a:r>
            <a:r>
              <a:rPr lang="ru-RU" sz="4400" dirty="0"/>
              <a:t>, мономерами </a:t>
            </a:r>
            <a:r>
              <a:rPr lang="ru-RU" sz="4400" dirty="0" err="1"/>
              <a:t>яких</a:t>
            </a:r>
            <a:r>
              <a:rPr lang="ru-RU" sz="4400" dirty="0"/>
              <a:t> є</a:t>
            </a:r>
          </a:p>
          <a:p>
            <a:pPr marL="0" indent="0" fontAlgn="t">
              <a:buNone/>
            </a:pPr>
            <a:r>
              <a:rPr lang="ru-RU" sz="4400" dirty="0"/>
              <a:t/>
            </a:r>
            <a:br>
              <a:rPr lang="ru-RU" sz="4400" dirty="0"/>
            </a:br>
            <a:r>
              <a:rPr lang="ru-RU" sz="4400" b="1" dirty="0" smtClean="0"/>
              <a:t>А </a:t>
            </a:r>
            <a:r>
              <a:rPr lang="ru-RU" sz="4400" dirty="0" err="1" smtClean="0"/>
              <a:t>моносахариди</a:t>
            </a:r>
            <a:endParaRPr lang="ru-RU" sz="4400" dirty="0"/>
          </a:p>
          <a:p>
            <a:pPr marL="0" indent="0" fontAlgn="t">
              <a:buNone/>
            </a:pPr>
            <a:r>
              <a:rPr lang="ru-RU" sz="4400" b="1" dirty="0" smtClean="0"/>
              <a:t>Б </a:t>
            </a:r>
            <a:r>
              <a:rPr lang="ru-RU" sz="4400" dirty="0" err="1" smtClean="0"/>
              <a:t>дисахариди</a:t>
            </a:r>
            <a:endParaRPr lang="ru-RU" sz="4400" dirty="0"/>
          </a:p>
          <a:p>
            <a:pPr marL="0" indent="0" fontAlgn="t">
              <a:buNone/>
            </a:pPr>
            <a:r>
              <a:rPr lang="ru-RU" sz="4400" b="1" dirty="0" smtClean="0">
                <a:solidFill>
                  <a:srgbClr val="C00000"/>
                </a:solidFill>
              </a:rPr>
              <a:t>В </a:t>
            </a:r>
            <a:r>
              <a:rPr lang="ru-RU" sz="4400" dirty="0" err="1" smtClean="0">
                <a:solidFill>
                  <a:srgbClr val="C00000"/>
                </a:solidFill>
              </a:rPr>
              <a:t>амінокислоти</a:t>
            </a:r>
            <a:endParaRPr lang="ru-RU" sz="4400" dirty="0">
              <a:solidFill>
                <a:srgbClr val="C00000"/>
              </a:solidFill>
            </a:endParaRPr>
          </a:p>
          <a:p>
            <a:pPr marL="0" indent="0" fontAlgn="t">
              <a:buNone/>
            </a:pPr>
            <a:r>
              <a:rPr lang="ru-RU" sz="4400" b="1" dirty="0" smtClean="0"/>
              <a:t>Г </a:t>
            </a:r>
            <a:r>
              <a:rPr lang="ru-RU" sz="4400" dirty="0" err="1" smtClean="0"/>
              <a:t>нуклеотиди</a:t>
            </a:r>
            <a:endParaRPr lang="ru-RU" sz="4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581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9296" y="365124"/>
            <a:ext cx="10515600" cy="58036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err="1"/>
              <a:t>Які</a:t>
            </a:r>
            <a:r>
              <a:rPr lang="ru-RU" sz="4000" dirty="0"/>
              <a:t> </a:t>
            </a:r>
            <a:r>
              <a:rPr lang="ru-RU" sz="4000" dirty="0" err="1"/>
              <a:t>органічні</a:t>
            </a:r>
            <a:r>
              <a:rPr lang="ru-RU" sz="4000" dirty="0"/>
              <a:t> </a:t>
            </a:r>
            <a:r>
              <a:rPr lang="ru-RU" sz="4000" dirty="0" err="1"/>
              <a:t>сполуки</a:t>
            </a:r>
            <a:r>
              <a:rPr lang="ru-RU" sz="4000" dirty="0"/>
              <a:t> у </a:t>
            </a:r>
            <a:r>
              <a:rPr lang="ru-RU" sz="4000" dirty="0" err="1"/>
              <a:t>своєму</a:t>
            </a:r>
            <a:r>
              <a:rPr lang="ru-RU" sz="4000" dirty="0"/>
              <a:t> </a:t>
            </a:r>
            <a:r>
              <a:rPr lang="ru-RU" sz="4000" dirty="0" err="1"/>
              <a:t>складі</a:t>
            </a:r>
            <a:r>
              <a:rPr lang="ru-RU" sz="4000" dirty="0"/>
              <a:t> </a:t>
            </a:r>
            <a:r>
              <a:rPr lang="ru-RU" sz="4000" dirty="0" err="1"/>
              <a:t>містять</a:t>
            </a:r>
            <a:r>
              <a:rPr lang="ru-RU" sz="4000" dirty="0"/>
              <a:t> </a:t>
            </a:r>
            <a:r>
              <a:rPr lang="ru-RU" sz="4000" dirty="0" err="1"/>
              <a:t>дві</a:t>
            </a:r>
            <a:r>
              <a:rPr lang="ru-RU" sz="4000" dirty="0"/>
              <a:t> </a:t>
            </a:r>
            <a:r>
              <a:rPr lang="ru-RU" sz="4000" dirty="0" err="1"/>
              <a:t>функціональні</a:t>
            </a:r>
            <a:r>
              <a:rPr lang="ru-RU" sz="4000" dirty="0"/>
              <a:t> </a:t>
            </a:r>
            <a:r>
              <a:rPr lang="ru-RU" sz="4000" dirty="0" err="1"/>
              <a:t>групи</a:t>
            </a:r>
            <a:r>
              <a:rPr lang="ru-RU" sz="4000" dirty="0"/>
              <a:t>: –</a:t>
            </a:r>
            <a:r>
              <a:rPr lang="en-US" sz="4000" dirty="0"/>
              <a:t>NH</a:t>
            </a:r>
            <a:r>
              <a:rPr lang="en-US" sz="4000" baseline="-25000" dirty="0"/>
              <a:t>2</a:t>
            </a:r>
            <a:r>
              <a:rPr lang="en-US" sz="4000" dirty="0"/>
              <a:t> </a:t>
            </a:r>
            <a:r>
              <a:rPr lang="ru-RU" sz="4000" dirty="0"/>
              <a:t>та –</a:t>
            </a:r>
            <a:r>
              <a:rPr lang="en-US" sz="4000" dirty="0"/>
              <a:t>COOH?</a:t>
            </a:r>
          </a:p>
          <a:p>
            <a:pPr marL="0" indent="0" fontAlgn="t">
              <a:buNone/>
            </a:pPr>
            <a:endParaRPr lang="ru-RU" sz="4000" b="1" dirty="0" smtClean="0"/>
          </a:p>
          <a:p>
            <a:pPr marL="0" indent="0" fontAlgn="t">
              <a:buNone/>
            </a:pPr>
            <a:r>
              <a:rPr lang="ru-RU" sz="4000" b="1" dirty="0" smtClean="0"/>
              <a:t>А </a:t>
            </a:r>
            <a:r>
              <a:rPr lang="ru-RU" sz="4000" dirty="0" err="1" smtClean="0"/>
              <a:t>амінокислоти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Б </a:t>
            </a:r>
            <a:r>
              <a:rPr lang="ru-RU" sz="4000" dirty="0" err="1" smtClean="0"/>
              <a:t>ліпіди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В </a:t>
            </a:r>
            <a:r>
              <a:rPr lang="ru-RU" sz="4000" dirty="0" err="1" smtClean="0"/>
              <a:t>нуклеїнові</a:t>
            </a:r>
            <a:r>
              <a:rPr lang="ru-RU" sz="4000" dirty="0" smtClean="0"/>
              <a:t> </a:t>
            </a:r>
            <a:r>
              <a:rPr lang="ru-RU" sz="4000" dirty="0" err="1"/>
              <a:t>кислоти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Г </a:t>
            </a:r>
            <a:r>
              <a:rPr lang="ru-RU" sz="4000" dirty="0" err="1" smtClean="0"/>
              <a:t>вуглеводи</a:t>
            </a:r>
            <a:endParaRPr lang="ru-RU" sz="4000" dirty="0"/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12122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9296" y="365124"/>
            <a:ext cx="10515600" cy="58036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err="1"/>
              <a:t>Які</a:t>
            </a:r>
            <a:r>
              <a:rPr lang="ru-RU" sz="4000" dirty="0"/>
              <a:t> </a:t>
            </a:r>
            <a:r>
              <a:rPr lang="ru-RU" sz="4000" dirty="0" err="1"/>
              <a:t>органічні</a:t>
            </a:r>
            <a:r>
              <a:rPr lang="ru-RU" sz="4000" dirty="0"/>
              <a:t> </a:t>
            </a:r>
            <a:r>
              <a:rPr lang="ru-RU" sz="4000" dirty="0" err="1"/>
              <a:t>сполуки</a:t>
            </a:r>
            <a:r>
              <a:rPr lang="ru-RU" sz="4000" dirty="0"/>
              <a:t> у </a:t>
            </a:r>
            <a:r>
              <a:rPr lang="ru-RU" sz="4000" dirty="0" err="1"/>
              <a:t>своєму</a:t>
            </a:r>
            <a:r>
              <a:rPr lang="ru-RU" sz="4000" dirty="0"/>
              <a:t> </a:t>
            </a:r>
            <a:r>
              <a:rPr lang="ru-RU" sz="4000" dirty="0" err="1"/>
              <a:t>складі</a:t>
            </a:r>
            <a:r>
              <a:rPr lang="ru-RU" sz="4000" dirty="0"/>
              <a:t> </a:t>
            </a:r>
            <a:r>
              <a:rPr lang="ru-RU" sz="4000" dirty="0" err="1"/>
              <a:t>містять</a:t>
            </a:r>
            <a:r>
              <a:rPr lang="ru-RU" sz="4000" dirty="0"/>
              <a:t> </a:t>
            </a:r>
            <a:r>
              <a:rPr lang="ru-RU" sz="4000" dirty="0" err="1"/>
              <a:t>дві</a:t>
            </a:r>
            <a:r>
              <a:rPr lang="ru-RU" sz="4000" dirty="0"/>
              <a:t> </a:t>
            </a:r>
            <a:r>
              <a:rPr lang="ru-RU" sz="4000" dirty="0" err="1"/>
              <a:t>функціональні</a:t>
            </a:r>
            <a:r>
              <a:rPr lang="ru-RU" sz="4000" dirty="0"/>
              <a:t> </a:t>
            </a:r>
            <a:r>
              <a:rPr lang="ru-RU" sz="4000" dirty="0" err="1"/>
              <a:t>групи</a:t>
            </a:r>
            <a:r>
              <a:rPr lang="ru-RU" sz="4000" dirty="0"/>
              <a:t>: –</a:t>
            </a:r>
            <a:r>
              <a:rPr lang="en-US" sz="4000" dirty="0"/>
              <a:t>NH</a:t>
            </a:r>
            <a:r>
              <a:rPr lang="en-US" sz="4000" baseline="-25000" dirty="0"/>
              <a:t>2</a:t>
            </a:r>
            <a:r>
              <a:rPr lang="en-US" sz="4000" dirty="0"/>
              <a:t> </a:t>
            </a:r>
            <a:r>
              <a:rPr lang="ru-RU" sz="4000" dirty="0"/>
              <a:t>та –</a:t>
            </a:r>
            <a:r>
              <a:rPr lang="en-US" sz="4000" dirty="0"/>
              <a:t>COOH?</a:t>
            </a:r>
          </a:p>
          <a:p>
            <a:pPr marL="0" indent="0" fontAlgn="t">
              <a:buNone/>
            </a:pPr>
            <a:endParaRPr lang="ru-RU" sz="4000" b="1" dirty="0" smtClean="0"/>
          </a:p>
          <a:p>
            <a:pPr marL="0" indent="0" fontAlgn="t"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А </a:t>
            </a:r>
            <a:r>
              <a:rPr lang="ru-RU" sz="4000" dirty="0" err="1" smtClean="0">
                <a:solidFill>
                  <a:srgbClr val="C00000"/>
                </a:solidFill>
              </a:rPr>
              <a:t>амінокислоти</a:t>
            </a:r>
            <a:endParaRPr lang="ru-RU" sz="4000" dirty="0">
              <a:solidFill>
                <a:srgbClr val="C00000"/>
              </a:solidFill>
            </a:endParaRPr>
          </a:p>
          <a:p>
            <a:pPr marL="0" indent="0" fontAlgn="t">
              <a:buNone/>
            </a:pPr>
            <a:r>
              <a:rPr lang="ru-RU" sz="4000" b="1" dirty="0" smtClean="0"/>
              <a:t>Б </a:t>
            </a:r>
            <a:r>
              <a:rPr lang="ru-RU" sz="4000" dirty="0" err="1" smtClean="0"/>
              <a:t>ліпіди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В </a:t>
            </a:r>
            <a:r>
              <a:rPr lang="ru-RU" sz="4000" dirty="0" err="1" smtClean="0"/>
              <a:t>нуклеїнові</a:t>
            </a:r>
            <a:r>
              <a:rPr lang="ru-RU" sz="4000" dirty="0" smtClean="0"/>
              <a:t> </a:t>
            </a:r>
            <a:r>
              <a:rPr lang="ru-RU" sz="4000" dirty="0" err="1"/>
              <a:t>кислоти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Г </a:t>
            </a:r>
            <a:r>
              <a:rPr lang="ru-RU" sz="4000" dirty="0" err="1" smtClean="0"/>
              <a:t>вуглеводи</a:t>
            </a:r>
            <a:endParaRPr lang="ru-RU" sz="4000" dirty="0"/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6881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err="1"/>
              <a:t>Ферменти</a:t>
            </a:r>
            <a:r>
              <a:rPr lang="ru-RU" sz="4000" dirty="0"/>
              <a:t> </a:t>
            </a:r>
            <a:r>
              <a:rPr lang="ru-RU" sz="4000" dirty="0" err="1"/>
              <a:t>виконують</a:t>
            </a:r>
            <a:r>
              <a:rPr lang="ru-RU" sz="4000" dirty="0"/>
              <a:t> </a:t>
            </a:r>
            <a:r>
              <a:rPr lang="ru-RU" sz="4000" dirty="0" err="1"/>
              <a:t>функцію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/>
              <a:t>А </a:t>
            </a:r>
            <a:r>
              <a:rPr lang="ru-RU" sz="4000" dirty="0" err="1" smtClean="0"/>
              <a:t>окисників</a:t>
            </a:r>
            <a:r>
              <a:rPr lang="ru-RU" sz="4000" dirty="0" smtClean="0"/>
              <a:t> </a:t>
            </a:r>
            <a:r>
              <a:rPr lang="ru-RU" sz="4000" dirty="0" err="1"/>
              <a:t>мінеральних</a:t>
            </a:r>
            <a:r>
              <a:rPr lang="ru-RU" sz="4000" dirty="0"/>
              <a:t> </a:t>
            </a:r>
            <a:r>
              <a:rPr lang="ru-RU" sz="4000" dirty="0" err="1"/>
              <a:t>речовин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Б </a:t>
            </a:r>
            <a:r>
              <a:rPr lang="ru-RU" sz="4000" dirty="0" smtClean="0"/>
              <a:t>субстрату </a:t>
            </a:r>
            <a:r>
              <a:rPr lang="ru-RU" sz="4000" dirty="0" err="1"/>
              <a:t>реакцій</a:t>
            </a:r>
            <a:r>
              <a:rPr lang="ru-RU" sz="4000" dirty="0"/>
              <a:t> </a:t>
            </a:r>
            <a:r>
              <a:rPr lang="ru-RU" sz="4000" dirty="0" err="1"/>
              <a:t>обміну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В </a:t>
            </a:r>
            <a:r>
              <a:rPr lang="ru-RU" sz="4000" dirty="0" err="1" smtClean="0"/>
              <a:t>каталізаторів</a:t>
            </a:r>
            <a:r>
              <a:rPr lang="ru-RU" sz="4000" dirty="0" smtClean="0"/>
              <a:t> </a:t>
            </a:r>
            <a:r>
              <a:rPr lang="ru-RU" sz="4000" dirty="0" err="1"/>
              <a:t>біохімічних</a:t>
            </a:r>
            <a:r>
              <a:rPr lang="ru-RU" sz="4000" dirty="0"/>
              <a:t> </a:t>
            </a:r>
            <a:r>
              <a:rPr lang="ru-RU" sz="4000" dirty="0" err="1"/>
              <a:t>реакцій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Г </a:t>
            </a:r>
            <a:r>
              <a:rPr lang="ru-RU" sz="4000" dirty="0" err="1" smtClean="0"/>
              <a:t>джерела</a:t>
            </a:r>
            <a:r>
              <a:rPr lang="ru-RU" sz="4000" dirty="0" smtClean="0"/>
              <a:t> </a:t>
            </a:r>
            <a:r>
              <a:rPr lang="ru-RU" sz="4000" dirty="0"/>
              <a:t>води</a:t>
            </a:r>
          </a:p>
          <a:p>
            <a:pPr marL="0" indent="0">
              <a:buNone/>
            </a:pP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1311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err="1"/>
              <a:t>Ферменти</a:t>
            </a:r>
            <a:r>
              <a:rPr lang="ru-RU" sz="4000" dirty="0"/>
              <a:t> </a:t>
            </a:r>
            <a:r>
              <a:rPr lang="ru-RU" sz="4000" dirty="0" err="1"/>
              <a:t>виконують</a:t>
            </a:r>
            <a:r>
              <a:rPr lang="ru-RU" sz="4000" dirty="0"/>
              <a:t> </a:t>
            </a:r>
            <a:r>
              <a:rPr lang="ru-RU" sz="4000" dirty="0" err="1"/>
              <a:t>функцію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/>
              <a:t>А </a:t>
            </a:r>
            <a:r>
              <a:rPr lang="ru-RU" sz="4000" dirty="0" err="1" smtClean="0"/>
              <a:t>окисників</a:t>
            </a:r>
            <a:r>
              <a:rPr lang="ru-RU" sz="4000" dirty="0" smtClean="0"/>
              <a:t> </a:t>
            </a:r>
            <a:r>
              <a:rPr lang="ru-RU" sz="4000" dirty="0" err="1"/>
              <a:t>мінеральних</a:t>
            </a:r>
            <a:r>
              <a:rPr lang="ru-RU" sz="4000" dirty="0"/>
              <a:t> </a:t>
            </a:r>
            <a:r>
              <a:rPr lang="ru-RU" sz="4000" dirty="0" err="1"/>
              <a:t>речовин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/>
              <a:t>Б </a:t>
            </a:r>
            <a:r>
              <a:rPr lang="ru-RU" sz="4000" dirty="0" smtClean="0"/>
              <a:t>субстрату </a:t>
            </a:r>
            <a:r>
              <a:rPr lang="ru-RU" sz="4000" dirty="0" err="1"/>
              <a:t>реакцій</a:t>
            </a:r>
            <a:r>
              <a:rPr lang="ru-RU" sz="4000" dirty="0"/>
              <a:t> </a:t>
            </a:r>
            <a:r>
              <a:rPr lang="ru-RU" sz="4000" dirty="0" err="1"/>
              <a:t>обміну</a:t>
            </a:r>
            <a:endParaRPr lang="ru-RU" sz="4000" dirty="0"/>
          </a:p>
          <a:p>
            <a:pPr marL="0" indent="0" fontAlgn="t"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В </a:t>
            </a:r>
            <a:r>
              <a:rPr lang="ru-RU" sz="4000" dirty="0" err="1" smtClean="0">
                <a:solidFill>
                  <a:srgbClr val="C00000"/>
                </a:solidFill>
              </a:rPr>
              <a:t>каталізаторів</a:t>
            </a:r>
            <a:r>
              <a:rPr lang="ru-RU" sz="4000" dirty="0" smtClean="0">
                <a:solidFill>
                  <a:srgbClr val="C00000"/>
                </a:solidFill>
              </a:rPr>
              <a:t> </a:t>
            </a:r>
            <a:r>
              <a:rPr lang="ru-RU" sz="4000" dirty="0" err="1">
                <a:solidFill>
                  <a:srgbClr val="C00000"/>
                </a:solidFill>
              </a:rPr>
              <a:t>біохімічних</a:t>
            </a:r>
            <a:r>
              <a:rPr lang="ru-RU" sz="4000" dirty="0">
                <a:solidFill>
                  <a:srgbClr val="C00000"/>
                </a:solidFill>
              </a:rPr>
              <a:t> </a:t>
            </a:r>
            <a:r>
              <a:rPr lang="ru-RU" sz="4000" dirty="0" err="1">
                <a:solidFill>
                  <a:srgbClr val="C00000"/>
                </a:solidFill>
              </a:rPr>
              <a:t>реакцій</a:t>
            </a:r>
            <a:endParaRPr lang="ru-RU" sz="4000" dirty="0">
              <a:solidFill>
                <a:srgbClr val="C00000"/>
              </a:solidFill>
            </a:endParaRPr>
          </a:p>
          <a:p>
            <a:pPr marL="0" indent="0" fontAlgn="t">
              <a:buNone/>
            </a:pPr>
            <a:r>
              <a:rPr lang="ru-RU" sz="4000" b="1" dirty="0" smtClean="0"/>
              <a:t>Г </a:t>
            </a:r>
            <a:r>
              <a:rPr lang="ru-RU" sz="4000" dirty="0" err="1" smtClean="0"/>
              <a:t>джерела</a:t>
            </a:r>
            <a:r>
              <a:rPr lang="ru-RU" sz="4000" dirty="0" smtClean="0"/>
              <a:t> </a:t>
            </a:r>
            <a:r>
              <a:rPr lang="ru-RU" sz="4000" dirty="0"/>
              <a:t>води</a:t>
            </a:r>
          </a:p>
          <a:p>
            <a:pPr marL="0" indent="0">
              <a:buNone/>
            </a:pP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95977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4967" y="436728"/>
            <a:ext cx="1155965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0000"/>
                </a:solidFill>
              </a:rPr>
              <a:t>Яка структура </a:t>
            </a:r>
            <a:r>
              <a:rPr lang="ru-RU" sz="4000" dirty="0" err="1">
                <a:solidFill>
                  <a:srgbClr val="000000"/>
                </a:solidFill>
              </a:rPr>
              <a:t>білкової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молекули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утворена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поліпептидною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спіраллю</a:t>
            </a:r>
            <a:r>
              <a:rPr lang="ru-RU" sz="4000" dirty="0">
                <a:solidFill>
                  <a:srgbClr val="000000"/>
                </a:solidFill>
              </a:rPr>
              <a:t>, </a:t>
            </a:r>
            <a:r>
              <a:rPr lang="ru-RU" sz="4000" dirty="0" err="1">
                <a:solidFill>
                  <a:srgbClr val="000000"/>
                </a:solidFill>
              </a:rPr>
              <a:t>скрученою</a:t>
            </a:r>
            <a:r>
              <a:rPr lang="ru-RU" sz="4000" dirty="0">
                <a:solidFill>
                  <a:srgbClr val="000000"/>
                </a:solidFill>
              </a:rPr>
              <a:t> в глобулу?</a:t>
            </a:r>
          </a:p>
          <a:p>
            <a:pPr fontAlgn="t"/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>
                <a:solidFill>
                  <a:srgbClr val="000000"/>
                </a:solidFill>
              </a:rPr>
              <a:t>А </a:t>
            </a:r>
            <a:r>
              <a:rPr lang="ru-RU" sz="4000" dirty="0" err="1" smtClean="0">
                <a:solidFill>
                  <a:srgbClr val="000000"/>
                </a:solidFill>
              </a:rPr>
              <a:t>первинна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Б </a:t>
            </a:r>
            <a:r>
              <a:rPr lang="ru-RU" sz="4000" dirty="0" err="1" smtClean="0">
                <a:solidFill>
                  <a:srgbClr val="000000"/>
                </a:solidFill>
              </a:rPr>
              <a:t>вторинна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В </a:t>
            </a:r>
            <a:r>
              <a:rPr lang="ru-RU" sz="4000" dirty="0" err="1" smtClean="0">
                <a:solidFill>
                  <a:srgbClr val="000000"/>
                </a:solidFill>
              </a:rPr>
              <a:t>третинна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Г </a:t>
            </a:r>
            <a:r>
              <a:rPr lang="ru-RU" sz="4000" dirty="0" err="1" smtClean="0">
                <a:solidFill>
                  <a:srgbClr val="000000"/>
                </a:solidFill>
              </a:rPr>
              <a:t>четвертинна</a:t>
            </a:r>
            <a:endParaRPr lang="ru-RU" sz="40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170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4967" y="436728"/>
            <a:ext cx="1155965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0000"/>
                </a:solidFill>
              </a:rPr>
              <a:t>Яка структура </a:t>
            </a:r>
            <a:r>
              <a:rPr lang="ru-RU" sz="4000" dirty="0" err="1">
                <a:solidFill>
                  <a:srgbClr val="000000"/>
                </a:solidFill>
              </a:rPr>
              <a:t>білкової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молекули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утворена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поліпептидною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спіраллю</a:t>
            </a:r>
            <a:r>
              <a:rPr lang="ru-RU" sz="4000" dirty="0">
                <a:solidFill>
                  <a:srgbClr val="000000"/>
                </a:solidFill>
              </a:rPr>
              <a:t>, </a:t>
            </a:r>
            <a:r>
              <a:rPr lang="ru-RU" sz="4000" dirty="0" err="1">
                <a:solidFill>
                  <a:srgbClr val="000000"/>
                </a:solidFill>
              </a:rPr>
              <a:t>скрученою</a:t>
            </a:r>
            <a:r>
              <a:rPr lang="ru-RU" sz="4000" dirty="0">
                <a:solidFill>
                  <a:srgbClr val="000000"/>
                </a:solidFill>
              </a:rPr>
              <a:t> в глобулу?</a:t>
            </a:r>
          </a:p>
          <a:p>
            <a:pPr fontAlgn="t"/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>
                <a:solidFill>
                  <a:srgbClr val="000000"/>
                </a:solidFill>
              </a:rPr>
              <a:t>А </a:t>
            </a:r>
            <a:r>
              <a:rPr lang="ru-RU" sz="4000" dirty="0" err="1" smtClean="0">
                <a:solidFill>
                  <a:srgbClr val="000000"/>
                </a:solidFill>
              </a:rPr>
              <a:t>первинна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Б </a:t>
            </a:r>
            <a:r>
              <a:rPr lang="ru-RU" sz="4000" dirty="0" err="1" smtClean="0">
                <a:solidFill>
                  <a:srgbClr val="000000"/>
                </a:solidFill>
              </a:rPr>
              <a:t>вторинна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C00000"/>
                </a:solidFill>
              </a:rPr>
              <a:t>В </a:t>
            </a:r>
            <a:r>
              <a:rPr lang="ru-RU" sz="4000" dirty="0" err="1" smtClean="0">
                <a:solidFill>
                  <a:srgbClr val="C00000"/>
                </a:solidFill>
              </a:rPr>
              <a:t>третинна</a:t>
            </a:r>
            <a:endParaRPr lang="ru-RU" sz="4000" dirty="0">
              <a:solidFill>
                <a:srgbClr val="C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Г </a:t>
            </a:r>
            <a:r>
              <a:rPr lang="ru-RU" sz="4000" dirty="0" err="1" smtClean="0">
                <a:solidFill>
                  <a:srgbClr val="000000"/>
                </a:solidFill>
              </a:rPr>
              <a:t>четвертинна</a:t>
            </a:r>
            <a:endParaRPr lang="ru-RU" sz="40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110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3081" y="300252"/>
            <a:ext cx="1176891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rgbClr val="000000"/>
                </a:solidFill>
              </a:rPr>
              <a:t>Який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процес</a:t>
            </a:r>
            <a:r>
              <a:rPr lang="ru-RU" sz="4000" dirty="0">
                <a:solidFill>
                  <a:srgbClr val="000000"/>
                </a:solidFill>
              </a:rPr>
              <a:t> є </a:t>
            </a:r>
            <a:r>
              <a:rPr lang="ru-RU" sz="4000" dirty="0" err="1">
                <a:solidFill>
                  <a:srgbClr val="000000"/>
                </a:solidFill>
              </a:rPr>
              <a:t>порушенням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первинної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структури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білка</a:t>
            </a:r>
            <a:r>
              <a:rPr lang="ru-RU" sz="4000" dirty="0">
                <a:solidFill>
                  <a:srgbClr val="000000"/>
                </a:solidFill>
              </a:rPr>
              <a:t>? </a:t>
            </a:r>
          </a:p>
          <a:p>
            <a:pPr fontAlgn="t"/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>
                <a:solidFill>
                  <a:srgbClr val="000000"/>
                </a:solidFill>
              </a:rPr>
              <a:t>А </a:t>
            </a:r>
            <a:r>
              <a:rPr lang="ru-RU" sz="4000" dirty="0" err="1" smtClean="0">
                <a:solidFill>
                  <a:srgbClr val="000000"/>
                </a:solidFill>
              </a:rPr>
              <a:t>денатурація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Б </a:t>
            </a:r>
            <a:r>
              <a:rPr lang="ru-RU" sz="4000" dirty="0" err="1" smtClean="0">
                <a:solidFill>
                  <a:srgbClr val="000000"/>
                </a:solidFill>
              </a:rPr>
              <a:t>деструкція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В </a:t>
            </a:r>
            <a:r>
              <a:rPr lang="ru-RU" sz="4000" dirty="0" err="1" smtClean="0">
                <a:solidFill>
                  <a:srgbClr val="000000"/>
                </a:solidFill>
              </a:rPr>
              <a:t>трансляція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Г </a:t>
            </a:r>
            <a:r>
              <a:rPr lang="ru-RU" sz="4000" dirty="0" err="1" smtClean="0">
                <a:solidFill>
                  <a:srgbClr val="000000"/>
                </a:solidFill>
              </a:rPr>
              <a:t>ренатурація</a:t>
            </a:r>
            <a:endParaRPr lang="ru-RU" sz="40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1824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3081" y="300252"/>
            <a:ext cx="1176891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rgbClr val="000000"/>
                </a:solidFill>
              </a:rPr>
              <a:t>Який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процес</a:t>
            </a:r>
            <a:r>
              <a:rPr lang="ru-RU" sz="4000" dirty="0">
                <a:solidFill>
                  <a:srgbClr val="000000"/>
                </a:solidFill>
              </a:rPr>
              <a:t> є </a:t>
            </a:r>
            <a:r>
              <a:rPr lang="ru-RU" sz="4000" dirty="0" err="1">
                <a:solidFill>
                  <a:srgbClr val="000000"/>
                </a:solidFill>
              </a:rPr>
              <a:t>порушенням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первинної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структури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білка</a:t>
            </a:r>
            <a:r>
              <a:rPr lang="ru-RU" sz="4000" dirty="0">
                <a:solidFill>
                  <a:srgbClr val="000000"/>
                </a:solidFill>
              </a:rPr>
              <a:t>? </a:t>
            </a:r>
          </a:p>
          <a:p>
            <a:pPr fontAlgn="t"/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>
                <a:solidFill>
                  <a:srgbClr val="000000"/>
                </a:solidFill>
              </a:rPr>
              <a:t>А </a:t>
            </a:r>
            <a:r>
              <a:rPr lang="ru-RU" sz="4000" dirty="0" err="1" smtClean="0">
                <a:solidFill>
                  <a:srgbClr val="000000"/>
                </a:solidFill>
              </a:rPr>
              <a:t>денатурація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C00000"/>
                </a:solidFill>
              </a:rPr>
              <a:t>Б </a:t>
            </a:r>
            <a:r>
              <a:rPr lang="ru-RU" sz="4000" dirty="0" err="1" smtClean="0">
                <a:solidFill>
                  <a:srgbClr val="C00000"/>
                </a:solidFill>
              </a:rPr>
              <a:t>деструкція</a:t>
            </a:r>
            <a:endParaRPr lang="ru-RU" sz="4000" dirty="0">
              <a:solidFill>
                <a:srgbClr val="C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В </a:t>
            </a:r>
            <a:r>
              <a:rPr lang="ru-RU" sz="4000" dirty="0" err="1" smtClean="0">
                <a:solidFill>
                  <a:srgbClr val="000000"/>
                </a:solidFill>
              </a:rPr>
              <a:t>трансляція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Г </a:t>
            </a:r>
            <a:r>
              <a:rPr lang="ru-RU" sz="4000" dirty="0" err="1" smtClean="0">
                <a:solidFill>
                  <a:srgbClr val="000000"/>
                </a:solidFill>
              </a:rPr>
              <a:t>ренатурація</a:t>
            </a:r>
            <a:endParaRPr lang="ru-RU" sz="40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2382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6936" y="446038"/>
            <a:ext cx="1133674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rgbClr val="000000"/>
                </a:solidFill>
              </a:rPr>
              <a:t>Який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захисний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білок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утворюється</a:t>
            </a:r>
            <a:r>
              <a:rPr lang="ru-RU" sz="4000" dirty="0">
                <a:solidFill>
                  <a:srgbClr val="000000"/>
                </a:solidFill>
              </a:rPr>
              <a:t> в </a:t>
            </a:r>
            <a:r>
              <a:rPr lang="ru-RU" sz="4000" dirty="0" err="1">
                <a:solidFill>
                  <a:srgbClr val="000000"/>
                </a:solidFill>
              </a:rPr>
              <a:t>клітині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під</a:t>
            </a:r>
            <a:r>
              <a:rPr lang="ru-RU" sz="4000" dirty="0">
                <a:solidFill>
                  <a:srgbClr val="000000"/>
                </a:solidFill>
              </a:rPr>
              <a:t> час </a:t>
            </a:r>
            <a:r>
              <a:rPr lang="ru-RU" sz="4000" dirty="0" err="1">
                <a:solidFill>
                  <a:srgbClr val="000000"/>
                </a:solidFill>
              </a:rPr>
              <a:t>проникнення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вірусної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частинки</a:t>
            </a:r>
            <a:r>
              <a:rPr lang="ru-RU" sz="4000" dirty="0">
                <a:solidFill>
                  <a:srgbClr val="000000"/>
                </a:solidFill>
              </a:rPr>
              <a:t> через мембрану і </a:t>
            </a:r>
            <a:r>
              <a:rPr lang="ru-RU" sz="4000" dirty="0" err="1">
                <a:solidFill>
                  <a:srgbClr val="000000"/>
                </a:solidFill>
              </a:rPr>
              <a:t>пригнічує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розмноження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вірусів</a:t>
            </a:r>
            <a:r>
              <a:rPr lang="ru-RU" sz="4000" dirty="0">
                <a:solidFill>
                  <a:srgbClr val="000000"/>
                </a:solidFill>
              </a:rPr>
              <a:t>?</a:t>
            </a:r>
          </a:p>
          <a:p>
            <a:pPr fontAlgn="t"/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>
                <a:solidFill>
                  <a:srgbClr val="000000"/>
                </a:solidFill>
              </a:rPr>
              <a:t>А </a:t>
            </a:r>
            <a:r>
              <a:rPr lang="ru-RU" sz="4000" dirty="0" err="1" smtClean="0">
                <a:solidFill>
                  <a:srgbClr val="000000"/>
                </a:solidFill>
              </a:rPr>
              <a:t>тромбопластин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Б </a:t>
            </a:r>
            <a:r>
              <a:rPr lang="ru-RU" sz="4000" dirty="0" err="1" smtClean="0">
                <a:solidFill>
                  <a:srgbClr val="000000"/>
                </a:solidFill>
              </a:rPr>
              <a:t>фібрин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В </a:t>
            </a:r>
            <a:r>
              <a:rPr lang="ru-RU" sz="4000" dirty="0" err="1" smtClean="0">
                <a:solidFill>
                  <a:srgbClr val="000000"/>
                </a:solidFill>
              </a:rPr>
              <a:t>тубулін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/>
              <a:t>Г </a:t>
            </a:r>
            <a:r>
              <a:rPr lang="ru-RU" sz="4000" dirty="0" err="1" smtClean="0"/>
              <a:t>інтерферон</a:t>
            </a:r>
            <a:endParaRPr lang="ru-RU" sz="40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5314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6936" y="446038"/>
            <a:ext cx="1133674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rgbClr val="000000"/>
                </a:solidFill>
              </a:rPr>
              <a:t>Який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захисний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білок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утворюється</a:t>
            </a:r>
            <a:r>
              <a:rPr lang="ru-RU" sz="4000" dirty="0">
                <a:solidFill>
                  <a:srgbClr val="000000"/>
                </a:solidFill>
              </a:rPr>
              <a:t> в </a:t>
            </a:r>
            <a:r>
              <a:rPr lang="ru-RU" sz="4000" dirty="0" err="1">
                <a:solidFill>
                  <a:srgbClr val="000000"/>
                </a:solidFill>
              </a:rPr>
              <a:t>клітині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під</a:t>
            </a:r>
            <a:r>
              <a:rPr lang="ru-RU" sz="4000" dirty="0">
                <a:solidFill>
                  <a:srgbClr val="000000"/>
                </a:solidFill>
              </a:rPr>
              <a:t> час </a:t>
            </a:r>
            <a:r>
              <a:rPr lang="ru-RU" sz="4000" dirty="0" err="1">
                <a:solidFill>
                  <a:srgbClr val="000000"/>
                </a:solidFill>
              </a:rPr>
              <a:t>проникнення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вірусної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частинки</a:t>
            </a:r>
            <a:r>
              <a:rPr lang="ru-RU" sz="4000" dirty="0">
                <a:solidFill>
                  <a:srgbClr val="000000"/>
                </a:solidFill>
              </a:rPr>
              <a:t> через мембрану і </a:t>
            </a:r>
            <a:r>
              <a:rPr lang="ru-RU" sz="4000" dirty="0" err="1">
                <a:solidFill>
                  <a:srgbClr val="000000"/>
                </a:solidFill>
              </a:rPr>
              <a:t>пригнічує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розмноження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вірусів</a:t>
            </a:r>
            <a:r>
              <a:rPr lang="ru-RU" sz="4000" dirty="0">
                <a:solidFill>
                  <a:srgbClr val="000000"/>
                </a:solidFill>
              </a:rPr>
              <a:t>?</a:t>
            </a:r>
          </a:p>
          <a:p>
            <a:pPr fontAlgn="t"/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>
                <a:solidFill>
                  <a:srgbClr val="000000"/>
                </a:solidFill>
              </a:rPr>
              <a:t>А </a:t>
            </a:r>
            <a:r>
              <a:rPr lang="ru-RU" sz="4000" dirty="0" err="1" smtClean="0">
                <a:solidFill>
                  <a:srgbClr val="000000"/>
                </a:solidFill>
              </a:rPr>
              <a:t>тромбопластин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Б </a:t>
            </a:r>
            <a:r>
              <a:rPr lang="ru-RU" sz="4000" dirty="0" err="1" smtClean="0">
                <a:solidFill>
                  <a:srgbClr val="000000"/>
                </a:solidFill>
              </a:rPr>
              <a:t>фібрин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В </a:t>
            </a:r>
            <a:r>
              <a:rPr lang="ru-RU" sz="4000" dirty="0" err="1" smtClean="0">
                <a:solidFill>
                  <a:srgbClr val="000000"/>
                </a:solidFill>
              </a:rPr>
              <a:t>тубулін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C00000"/>
                </a:solidFill>
              </a:rPr>
              <a:t>Г </a:t>
            </a:r>
            <a:r>
              <a:rPr lang="ru-RU" sz="4000" dirty="0" err="1" smtClean="0">
                <a:solidFill>
                  <a:srgbClr val="C00000"/>
                </a:solidFill>
              </a:rPr>
              <a:t>інтерферон</a:t>
            </a:r>
            <a:endParaRPr lang="ru-RU" sz="4000" b="0" i="0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199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024" y="177421"/>
            <a:ext cx="11727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0000"/>
                </a:solidFill>
              </a:rPr>
              <a:t>Прочитайте </a:t>
            </a:r>
            <a:r>
              <a:rPr lang="ru-RU" sz="4000" dirty="0" err="1">
                <a:solidFill>
                  <a:srgbClr val="000000"/>
                </a:solidFill>
              </a:rPr>
              <a:t>речення</a:t>
            </a:r>
            <a:r>
              <a:rPr lang="ru-RU" sz="4000" dirty="0">
                <a:solidFill>
                  <a:srgbClr val="000000"/>
                </a:solidFill>
              </a:rPr>
              <a:t>, де пропущено </a:t>
            </a:r>
            <a:r>
              <a:rPr lang="ru-RU" sz="4000" dirty="0" err="1">
                <a:solidFill>
                  <a:srgbClr val="000000"/>
                </a:solidFill>
              </a:rPr>
              <a:t>окремі</a:t>
            </a:r>
            <a:r>
              <a:rPr lang="ru-RU" sz="4000" dirty="0">
                <a:solidFill>
                  <a:srgbClr val="000000"/>
                </a:solidFill>
              </a:rPr>
              <a:t> слова та </a:t>
            </a:r>
            <a:r>
              <a:rPr lang="ru-RU" sz="4000" dirty="0" err="1">
                <a:solidFill>
                  <a:srgbClr val="000000"/>
                </a:solidFill>
              </a:rPr>
              <a:t>словосполучення</a:t>
            </a:r>
            <a:r>
              <a:rPr lang="ru-RU" sz="4000" dirty="0">
                <a:solidFill>
                  <a:srgbClr val="000000"/>
                </a:solidFill>
              </a:rPr>
              <a:t>, </a:t>
            </a:r>
            <a:r>
              <a:rPr lang="ru-RU" sz="4000" dirty="0" err="1">
                <a:solidFill>
                  <a:srgbClr val="000000"/>
                </a:solidFill>
              </a:rPr>
              <a:t>позначені</a:t>
            </a:r>
            <a:r>
              <a:rPr lang="ru-RU" sz="4000" dirty="0">
                <a:solidFill>
                  <a:srgbClr val="000000"/>
                </a:solidFill>
              </a:rPr>
              <a:t> цифрами. </a:t>
            </a:r>
            <a:r>
              <a:rPr lang="ru-RU" sz="4000" dirty="0" err="1">
                <a:solidFill>
                  <a:srgbClr val="000000"/>
                </a:solidFill>
              </a:rPr>
              <a:t>Укажіть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правильний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варіант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відповіді</a:t>
            </a:r>
            <a:r>
              <a:rPr lang="ru-RU" sz="4000" dirty="0">
                <a:solidFill>
                  <a:srgbClr val="000000"/>
                </a:solidFill>
              </a:rPr>
              <a:t>.</a:t>
            </a:r>
          </a:p>
          <a:p>
            <a:r>
              <a:rPr lang="ru-RU" sz="4000" i="1" dirty="0" err="1">
                <a:solidFill>
                  <a:srgbClr val="000000"/>
                </a:solidFill>
              </a:rPr>
              <a:t>Гемоглобін</a:t>
            </a:r>
            <a:r>
              <a:rPr lang="ru-RU" sz="4000" i="1" dirty="0">
                <a:solidFill>
                  <a:srgbClr val="000000"/>
                </a:solidFill>
              </a:rPr>
              <a:t> - </a:t>
            </a:r>
            <a:r>
              <a:rPr lang="ru-RU" sz="4000" i="1" dirty="0" err="1">
                <a:solidFill>
                  <a:srgbClr val="000000"/>
                </a:solidFill>
              </a:rPr>
              <a:t>це</a:t>
            </a:r>
            <a:r>
              <a:rPr lang="ru-RU" sz="4000" i="1" dirty="0">
                <a:solidFill>
                  <a:srgbClr val="000000"/>
                </a:solidFill>
              </a:rPr>
              <a:t> (1) </a:t>
            </a:r>
            <a:r>
              <a:rPr lang="ru-RU" sz="4000" i="1" dirty="0" err="1">
                <a:solidFill>
                  <a:srgbClr val="000000"/>
                </a:solidFill>
              </a:rPr>
              <a:t>білок</a:t>
            </a:r>
            <a:r>
              <a:rPr lang="ru-RU" sz="4000" i="1" dirty="0">
                <a:solidFill>
                  <a:srgbClr val="000000"/>
                </a:solidFill>
              </a:rPr>
              <a:t>, </a:t>
            </a:r>
            <a:r>
              <a:rPr lang="ru-RU" sz="4000" i="1" dirty="0" err="1">
                <a:solidFill>
                  <a:srgbClr val="000000"/>
                </a:solidFill>
              </a:rPr>
              <a:t>що</a:t>
            </a:r>
            <a:r>
              <a:rPr lang="ru-RU" sz="4000" i="1" dirty="0">
                <a:solidFill>
                  <a:srgbClr val="000000"/>
                </a:solidFill>
              </a:rPr>
              <a:t> </a:t>
            </a:r>
            <a:r>
              <a:rPr lang="ru-RU" sz="4000" i="1" dirty="0" err="1">
                <a:solidFill>
                  <a:srgbClr val="000000"/>
                </a:solidFill>
              </a:rPr>
              <a:t>міститься</a:t>
            </a:r>
            <a:r>
              <a:rPr lang="ru-RU" sz="4000" i="1" dirty="0">
                <a:solidFill>
                  <a:srgbClr val="000000"/>
                </a:solidFill>
              </a:rPr>
              <a:t> в (2).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>
                <a:solidFill>
                  <a:srgbClr val="000000"/>
                </a:solidFill>
              </a:rPr>
              <a:t>А </a:t>
            </a:r>
            <a:r>
              <a:rPr lang="ru-RU" sz="4000" dirty="0" smtClean="0">
                <a:solidFill>
                  <a:srgbClr val="000000"/>
                </a:solidFill>
              </a:rPr>
              <a:t>1 </a:t>
            </a:r>
            <a:r>
              <a:rPr lang="ru-RU" sz="4000" dirty="0">
                <a:solidFill>
                  <a:srgbClr val="000000"/>
                </a:solidFill>
              </a:rPr>
              <a:t>- </a:t>
            </a:r>
            <a:r>
              <a:rPr lang="ru-RU" sz="4000" dirty="0" err="1">
                <a:solidFill>
                  <a:srgbClr val="000000"/>
                </a:solidFill>
              </a:rPr>
              <a:t>структурний</a:t>
            </a:r>
            <a:r>
              <a:rPr lang="ru-RU" sz="4000" dirty="0">
                <a:solidFill>
                  <a:srgbClr val="000000"/>
                </a:solidFill>
              </a:rPr>
              <a:t>, 2 - </a:t>
            </a:r>
            <a:r>
              <a:rPr lang="ru-RU" sz="4000" dirty="0" err="1">
                <a:solidFill>
                  <a:srgbClr val="000000"/>
                </a:solidFill>
              </a:rPr>
              <a:t>м'язових</a:t>
            </a:r>
            <a:r>
              <a:rPr lang="ru-RU" sz="4000" dirty="0">
                <a:solidFill>
                  <a:srgbClr val="000000"/>
                </a:solidFill>
              </a:rPr>
              <a:t> волокнах</a:t>
            </a: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Б </a:t>
            </a:r>
            <a:r>
              <a:rPr lang="ru-RU" sz="4000" dirty="0" smtClean="0">
                <a:solidFill>
                  <a:srgbClr val="000000"/>
                </a:solidFill>
              </a:rPr>
              <a:t>1 </a:t>
            </a:r>
            <a:r>
              <a:rPr lang="ru-RU" sz="4000" dirty="0">
                <a:solidFill>
                  <a:srgbClr val="000000"/>
                </a:solidFill>
              </a:rPr>
              <a:t>- </a:t>
            </a:r>
            <a:r>
              <a:rPr lang="ru-RU" sz="4000" dirty="0" err="1">
                <a:solidFill>
                  <a:srgbClr val="000000"/>
                </a:solidFill>
              </a:rPr>
              <a:t>запасний</a:t>
            </a:r>
            <a:r>
              <a:rPr lang="ru-RU" sz="4000" dirty="0">
                <a:solidFill>
                  <a:srgbClr val="000000"/>
                </a:solidFill>
              </a:rPr>
              <a:t>, 2 - </a:t>
            </a:r>
            <a:r>
              <a:rPr lang="ru-RU" sz="4000" dirty="0" err="1">
                <a:solidFill>
                  <a:srgbClr val="000000"/>
                </a:solidFill>
              </a:rPr>
              <a:t>жирових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клітинах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В </a:t>
            </a:r>
            <a:r>
              <a:rPr lang="ru-RU" sz="4000" dirty="0" smtClean="0">
                <a:solidFill>
                  <a:srgbClr val="000000"/>
                </a:solidFill>
              </a:rPr>
              <a:t>1 </a:t>
            </a:r>
            <a:r>
              <a:rPr lang="ru-RU" sz="4000" dirty="0">
                <a:solidFill>
                  <a:srgbClr val="000000"/>
                </a:solidFill>
              </a:rPr>
              <a:t>- </a:t>
            </a:r>
            <a:r>
              <a:rPr lang="ru-RU" sz="4000" dirty="0" err="1">
                <a:solidFill>
                  <a:srgbClr val="000000"/>
                </a:solidFill>
              </a:rPr>
              <a:t>регуляторний</a:t>
            </a:r>
            <a:r>
              <a:rPr lang="ru-RU" sz="4000" dirty="0">
                <a:solidFill>
                  <a:srgbClr val="000000"/>
                </a:solidFill>
              </a:rPr>
              <a:t>, 2 - лейкоцитах</a:t>
            </a: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Г </a:t>
            </a:r>
            <a:r>
              <a:rPr lang="ru-RU" sz="4000" dirty="0" smtClean="0">
                <a:solidFill>
                  <a:srgbClr val="000000"/>
                </a:solidFill>
              </a:rPr>
              <a:t>1 </a:t>
            </a:r>
            <a:r>
              <a:rPr lang="ru-RU" sz="4000" dirty="0">
                <a:solidFill>
                  <a:srgbClr val="000000"/>
                </a:solidFill>
              </a:rPr>
              <a:t>- </a:t>
            </a:r>
            <a:r>
              <a:rPr lang="ru-RU" sz="4000" dirty="0" err="1">
                <a:solidFill>
                  <a:srgbClr val="000000"/>
                </a:solidFill>
              </a:rPr>
              <a:t>транспортний</a:t>
            </a:r>
            <a:r>
              <a:rPr lang="ru-RU" sz="4000" dirty="0">
                <a:solidFill>
                  <a:srgbClr val="000000"/>
                </a:solidFill>
              </a:rPr>
              <a:t>, 2 - </a:t>
            </a:r>
            <a:r>
              <a:rPr lang="ru-RU" sz="4000" dirty="0" err="1">
                <a:solidFill>
                  <a:srgbClr val="000000"/>
                </a:solidFill>
              </a:rPr>
              <a:t>еритроцитах</a:t>
            </a:r>
            <a:endParaRPr lang="ru-RU" sz="40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347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024" y="136478"/>
            <a:ext cx="11727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0000"/>
                </a:solidFill>
              </a:rPr>
              <a:t>Прочитайте </a:t>
            </a:r>
            <a:r>
              <a:rPr lang="ru-RU" sz="4000" dirty="0" err="1">
                <a:solidFill>
                  <a:srgbClr val="000000"/>
                </a:solidFill>
              </a:rPr>
              <a:t>речення</a:t>
            </a:r>
            <a:r>
              <a:rPr lang="ru-RU" sz="4000" dirty="0">
                <a:solidFill>
                  <a:srgbClr val="000000"/>
                </a:solidFill>
              </a:rPr>
              <a:t>, де пропущено </a:t>
            </a:r>
            <a:r>
              <a:rPr lang="ru-RU" sz="4000" dirty="0" err="1">
                <a:solidFill>
                  <a:srgbClr val="000000"/>
                </a:solidFill>
              </a:rPr>
              <a:t>окремі</a:t>
            </a:r>
            <a:r>
              <a:rPr lang="ru-RU" sz="4000" dirty="0">
                <a:solidFill>
                  <a:srgbClr val="000000"/>
                </a:solidFill>
              </a:rPr>
              <a:t> слова та </a:t>
            </a:r>
            <a:r>
              <a:rPr lang="ru-RU" sz="4000" dirty="0" err="1">
                <a:solidFill>
                  <a:srgbClr val="000000"/>
                </a:solidFill>
              </a:rPr>
              <a:t>словосполучення</a:t>
            </a:r>
            <a:r>
              <a:rPr lang="ru-RU" sz="4000" dirty="0">
                <a:solidFill>
                  <a:srgbClr val="000000"/>
                </a:solidFill>
              </a:rPr>
              <a:t>, </a:t>
            </a:r>
            <a:r>
              <a:rPr lang="ru-RU" sz="4000" dirty="0" err="1">
                <a:solidFill>
                  <a:srgbClr val="000000"/>
                </a:solidFill>
              </a:rPr>
              <a:t>позначені</a:t>
            </a:r>
            <a:r>
              <a:rPr lang="ru-RU" sz="4000" dirty="0">
                <a:solidFill>
                  <a:srgbClr val="000000"/>
                </a:solidFill>
              </a:rPr>
              <a:t> цифрами. </a:t>
            </a:r>
            <a:r>
              <a:rPr lang="ru-RU" sz="4000" dirty="0" err="1">
                <a:solidFill>
                  <a:srgbClr val="000000"/>
                </a:solidFill>
              </a:rPr>
              <a:t>Укажіть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правильний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варіант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відповіді</a:t>
            </a:r>
            <a:r>
              <a:rPr lang="ru-RU" sz="4000" dirty="0">
                <a:solidFill>
                  <a:srgbClr val="000000"/>
                </a:solidFill>
              </a:rPr>
              <a:t>.</a:t>
            </a:r>
          </a:p>
          <a:p>
            <a:r>
              <a:rPr lang="ru-RU" sz="4000" i="1" dirty="0" err="1">
                <a:solidFill>
                  <a:srgbClr val="000000"/>
                </a:solidFill>
              </a:rPr>
              <a:t>Гемоглобін</a:t>
            </a:r>
            <a:r>
              <a:rPr lang="ru-RU" sz="4000" i="1" dirty="0">
                <a:solidFill>
                  <a:srgbClr val="000000"/>
                </a:solidFill>
              </a:rPr>
              <a:t> - </a:t>
            </a:r>
            <a:r>
              <a:rPr lang="ru-RU" sz="4000" i="1" dirty="0" err="1">
                <a:solidFill>
                  <a:srgbClr val="000000"/>
                </a:solidFill>
              </a:rPr>
              <a:t>це</a:t>
            </a:r>
            <a:r>
              <a:rPr lang="ru-RU" sz="4000" i="1" dirty="0">
                <a:solidFill>
                  <a:srgbClr val="000000"/>
                </a:solidFill>
              </a:rPr>
              <a:t> (1) </a:t>
            </a:r>
            <a:r>
              <a:rPr lang="ru-RU" sz="4000" i="1" dirty="0" err="1">
                <a:solidFill>
                  <a:srgbClr val="000000"/>
                </a:solidFill>
              </a:rPr>
              <a:t>білок</a:t>
            </a:r>
            <a:r>
              <a:rPr lang="ru-RU" sz="4000" i="1" dirty="0">
                <a:solidFill>
                  <a:srgbClr val="000000"/>
                </a:solidFill>
              </a:rPr>
              <a:t>, </a:t>
            </a:r>
            <a:r>
              <a:rPr lang="ru-RU" sz="4000" i="1" dirty="0" err="1">
                <a:solidFill>
                  <a:srgbClr val="000000"/>
                </a:solidFill>
              </a:rPr>
              <a:t>що</a:t>
            </a:r>
            <a:r>
              <a:rPr lang="ru-RU" sz="4000" i="1" dirty="0">
                <a:solidFill>
                  <a:srgbClr val="000000"/>
                </a:solidFill>
              </a:rPr>
              <a:t> </a:t>
            </a:r>
            <a:r>
              <a:rPr lang="ru-RU" sz="4000" i="1" dirty="0" err="1">
                <a:solidFill>
                  <a:srgbClr val="000000"/>
                </a:solidFill>
              </a:rPr>
              <a:t>міститься</a:t>
            </a:r>
            <a:r>
              <a:rPr lang="ru-RU" sz="4000" i="1" dirty="0">
                <a:solidFill>
                  <a:srgbClr val="000000"/>
                </a:solidFill>
              </a:rPr>
              <a:t> в (2).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smtClean="0">
                <a:solidFill>
                  <a:srgbClr val="000000"/>
                </a:solidFill>
              </a:rPr>
              <a:t>А </a:t>
            </a:r>
            <a:r>
              <a:rPr lang="ru-RU" sz="4000" dirty="0" smtClean="0">
                <a:solidFill>
                  <a:srgbClr val="000000"/>
                </a:solidFill>
              </a:rPr>
              <a:t>1 </a:t>
            </a:r>
            <a:r>
              <a:rPr lang="ru-RU" sz="4000" dirty="0">
                <a:solidFill>
                  <a:srgbClr val="000000"/>
                </a:solidFill>
              </a:rPr>
              <a:t>- </a:t>
            </a:r>
            <a:r>
              <a:rPr lang="ru-RU" sz="4000" dirty="0" err="1">
                <a:solidFill>
                  <a:srgbClr val="000000"/>
                </a:solidFill>
              </a:rPr>
              <a:t>структурний</a:t>
            </a:r>
            <a:r>
              <a:rPr lang="ru-RU" sz="4000" dirty="0">
                <a:solidFill>
                  <a:srgbClr val="000000"/>
                </a:solidFill>
              </a:rPr>
              <a:t>, 2 - </a:t>
            </a:r>
            <a:r>
              <a:rPr lang="ru-RU" sz="4000" dirty="0" err="1">
                <a:solidFill>
                  <a:srgbClr val="000000"/>
                </a:solidFill>
              </a:rPr>
              <a:t>м'язових</a:t>
            </a:r>
            <a:r>
              <a:rPr lang="ru-RU" sz="4000" dirty="0">
                <a:solidFill>
                  <a:srgbClr val="000000"/>
                </a:solidFill>
              </a:rPr>
              <a:t> волокнах</a:t>
            </a: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Б </a:t>
            </a:r>
            <a:r>
              <a:rPr lang="ru-RU" sz="4000" dirty="0" smtClean="0">
                <a:solidFill>
                  <a:srgbClr val="000000"/>
                </a:solidFill>
              </a:rPr>
              <a:t>1 </a:t>
            </a:r>
            <a:r>
              <a:rPr lang="ru-RU" sz="4000" dirty="0">
                <a:solidFill>
                  <a:srgbClr val="000000"/>
                </a:solidFill>
              </a:rPr>
              <a:t>- </a:t>
            </a:r>
            <a:r>
              <a:rPr lang="ru-RU" sz="4000" dirty="0" err="1">
                <a:solidFill>
                  <a:srgbClr val="000000"/>
                </a:solidFill>
              </a:rPr>
              <a:t>запасний</a:t>
            </a:r>
            <a:r>
              <a:rPr lang="ru-RU" sz="4000" dirty="0">
                <a:solidFill>
                  <a:srgbClr val="000000"/>
                </a:solidFill>
              </a:rPr>
              <a:t>, 2 - </a:t>
            </a:r>
            <a:r>
              <a:rPr lang="ru-RU" sz="4000" dirty="0" err="1">
                <a:solidFill>
                  <a:srgbClr val="000000"/>
                </a:solidFill>
              </a:rPr>
              <a:t>жирових</a:t>
            </a:r>
            <a:r>
              <a:rPr lang="ru-RU" sz="4000" dirty="0">
                <a:solidFill>
                  <a:srgbClr val="000000"/>
                </a:solidFill>
              </a:rPr>
              <a:t> </a:t>
            </a:r>
            <a:r>
              <a:rPr lang="ru-RU" sz="4000" dirty="0" err="1">
                <a:solidFill>
                  <a:srgbClr val="000000"/>
                </a:solidFill>
              </a:rPr>
              <a:t>клітинах</a:t>
            </a:r>
            <a:endParaRPr lang="ru-RU" sz="4000" dirty="0">
              <a:solidFill>
                <a:srgbClr val="000000"/>
              </a:solidFill>
            </a:endParaRPr>
          </a:p>
          <a:p>
            <a:pPr fontAlgn="t"/>
            <a:r>
              <a:rPr lang="ru-RU" sz="4000" b="1" dirty="0" smtClean="0">
                <a:solidFill>
                  <a:srgbClr val="000000"/>
                </a:solidFill>
              </a:rPr>
              <a:t>В </a:t>
            </a:r>
            <a:r>
              <a:rPr lang="ru-RU" sz="4000" dirty="0" smtClean="0">
                <a:solidFill>
                  <a:srgbClr val="000000"/>
                </a:solidFill>
              </a:rPr>
              <a:t>1 </a:t>
            </a:r>
            <a:r>
              <a:rPr lang="ru-RU" sz="4000" dirty="0">
                <a:solidFill>
                  <a:srgbClr val="000000"/>
                </a:solidFill>
              </a:rPr>
              <a:t>- </a:t>
            </a:r>
            <a:r>
              <a:rPr lang="ru-RU" sz="4000" dirty="0" err="1">
                <a:solidFill>
                  <a:srgbClr val="000000"/>
                </a:solidFill>
              </a:rPr>
              <a:t>регуляторний</a:t>
            </a:r>
            <a:r>
              <a:rPr lang="ru-RU" sz="4000" dirty="0">
                <a:solidFill>
                  <a:srgbClr val="000000"/>
                </a:solidFill>
              </a:rPr>
              <a:t>, 2 - лейкоцитах</a:t>
            </a:r>
          </a:p>
          <a:p>
            <a:pPr fontAlgn="t"/>
            <a:r>
              <a:rPr lang="ru-RU" sz="4000" b="1" dirty="0" smtClean="0">
                <a:solidFill>
                  <a:srgbClr val="C00000"/>
                </a:solidFill>
              </a:rPr>
              <a:t>Г </a:t>
            </a:r>
            <a:r>
              <a:rPr lang="ru-RU" sz="4000" dirty="0" smtClean="0">
                <a:solidFill>
                  <a:srgbClr val="C00000"/>
                </a:solidFill>
              </a:rPr>
              <a:t>1 </a:t>
            </a:r>
            <a:r>
              <a:rPr lang="ru-RU" sz="4000" dirty="0">
                <a:solidFill>
                  <a:srgbClr val="C00000"/>
                </a:solidFill>
              </a:rPr>
              <a:t>- </a:t>
            </a:r>
            <a:r>
              <a:rPr lang="ru-RU" sz="4000" dirty="0" err="1">
                <a:solidFill>
                  <a:srgbClr val="C00000"/>
                </a:solidFill>
              </a:rPr>
              <a:t>транспортний</a:t>
            </a:r>
            <a:r>
              <a:rPr lang="ru-RU" sz="4000" dirty="0">
                <a:solidFill>
                  <a:srgbClr val="C00000"/>
                </a:solidFill>
              </a:rPr>
              <a:t>, 2 - </a:t>
            </a:r>
            <a:r>
              <a:rPr lang="ru-RU" sz="4000" dirty="0" err="1">
                <a:solidFill>
                  <a:srgbClr val="C00000"/>
                </a:solidFill>
              </a:rPr>
              <a:t>еритроцитах</a:t>
            </a:r>
            <a:endParaRPr lang="ru-RU" sz="4000" b="0" i="0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0932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6728" y="122830"/>
            <a:ext cx="1175527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Установіть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відповідність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між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назвою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білка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(1-4) та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його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функцією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(А-Д).</a:t>
            </a:r>
          </a:p>
          <a:p>
            <a:pPr fontAlgn="t"/>
            <a:r>
              <a:rPr lang="ru-RU" sz="3600" dirty="0"/>
              <a:t/>
            </a:r>
            <a:br>
              <a:rPr lang="ru-RU" sz="3600" dirty="0"/>
            </a:br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колаген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інтерферон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амілаза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4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міозин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Позначте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відповіді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ru-RU" sz="2800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882988"/>
              </p:ext>
            </p:extLst>
          </p:nvPr>
        </p:nvGraphicFramePr>
        <p:xfrm>
          <a:off x="673139" y="4514890"/>
          <a:ext cx="2929872" cy="2343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312"/>
                <a:gridCol w="488312"/>
                <a:gridCol w="488312"/>
                <a:gridCol w="488312"/>
                <a:gridCol w="488312"/>
                <a:gridCol w="488312"/>
              </a:tblGrid>
              <a:tr h="4686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476466" y="1610435"/>
            <a:ext cx="489954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А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рухова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Б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захисна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В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каталітична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Г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резервна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Д </a:t>
            </a:r>
            <a:r>
              <a:rPr lang="ru-RU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структурна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46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6728" y="122830"/>
            <a:ext cx="117552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Установіть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відповідність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між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назвою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білка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(1-4) та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його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Arial" panose="020B0604020202020204" pitchFamily="34" charset="0"/>
              </a:rPr>
              <a:t>функцією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 (А-Д</a:t>
            </a: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</a:rPr>
              <a:t>).</a:t>
            </a:r>
            <a:endParaRPr lang="ru-RU" sz="28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3600" dirty="0"/>
              <a:t/>
            </a:r>
            <a:br>
              <a:rPr lang="ru-RU" sz="3600" dirty="0"/>
            </a:br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колаген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інтерферон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амілаза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4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міозин</a:t>
            </a:r>
            <a:r>
              <a:rPr lang="ru-RU" dirty="0"/>
              <a:t/>
            </a:r>
            <a:br>
              <a:rPr lang="ru-RU" dirty="0"/>
            </a:b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Позначте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відповіді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ru-RU" sz="2800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346682"/>
              </p:ext>
            </p:extLst>
          </p:nvPr>
        </p:nvGraphicFramePr>
        <p:xfrm>
          <a:off x="700435" y="4316738"/>
          <a:ext cx="2929872" cy="2541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312"/>
                <a:gridCol w="488312"/>
                <a:gridCol w="488312"/>
                <a:gridCol w="488312"/>
                <a:gridCol w="488312"/>
                <a:gridCol w="488312"/>
              </a:tblGrid>
              <a:tr h="4686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476466" y="1610435"/>
            <a:ext cx="489954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А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рухова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Б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захисна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В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каталітична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Г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резервна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Д </a:t>
            </a:r>
            <a:r>
              <a:rPr lang="ru-RU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структурна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95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0304" y="832513"/>
            <a:ext cx="7811068" cy="2616101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fontAlgn="t"/>
            <a:r>
              <a:rPr lang="ru-RU" sz="3600" dirty="0"/>
              <a:t/>
            </a:r>
            <a:br>
              <a:rPr lang="ru-RU" sz="3600" dirty="0"/>
            </a:br>
            <a:r>
              <a:rPr lang="ru-RU" sz="3200" b="1" dirty="0" smtClean="0">
                <a:solidFill>
                  <a:srgbClr val="000000"/>
                </a:solidFill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</a:rPr>
              <a:t>гемоціанін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2 </a:t>
            </a:r>
            <a:r>
              <a:rPr lang="ru-RU" sz="3200" dirty="0" smtClean="0">
                <a:solidFill>
                  <a:srgbClr val="000000"/>
                </a:solidFill>
              </a:rPr>
              <a:t>кератин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3 </a:t>
            </a:r>
            <a:r>
              <a:rPr lang="ru-RU" sz="3200" dirty="0" smtClean="0">
                <a:solidFill>
                  <a:srgbClr val="000000"/>
                </a:solidFill>
              </a:rPr>
              <a:t>пепсин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4 </a:t>
            </a:r>
            <a:r>
              <a:rPr lang="ru-RU" sz="3200" dirty="0" smtClean="0">
                <a:solidFill>
                  <a:srgbClr val="000000"/>
                </a:solidFill>
              </a:rPr>
              <a:t>актин</a:t>
            </a:r>
            <a:endParaRPr lang="ru-RU" sz="3200" dirty="0">
              <a:solidFill>
                <a:srgbClr val="00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9588" y="1"/>
            <a:ext cx="10515600" cy="1815152"/>
          </a:xfrm>
        </p:spPr>
        <p:txBody>
          <a:bodyPr>
            <a:normAutofit/>
          </a:bodyPr>
          <a:lstStyle/>
          <a:p>
            <a:r>
              <a:rPr lang="ru-RU" sz="3600" dirty="0" err="1">
                <a:solidFill>
                  <a:srgbClr val="000000"/>
                </a:solidFill>
                <a:latin typeface="+mn-lt"/>
              </a:rPr>
              <a:t>Установіть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відповідність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між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назвою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білка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(1-4) та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його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функцією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(А-Д).</a:t>
            </a:r>
            <a:br>
              <a:rPr lang="ru-RU" sz="3600" dirty="0">
                <a:solidFill>
                  <a:srgbClr val="000000"/>
                </a:solidFill>
                <a:latin typeface="+mn-lt"/>
              </a:rPr>
            </a:br>
            <a:endParaRPr lang="ru-RU" sz="360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480179" y="1419368"/>
            <a:ext cx="8516203" cy="2770496"/>
          </a:xfrm>
        </p:spPr>
        <p:txBody>
          <a:bodyPr>
            <a:noAutofit/>
          </a:bodyPr>
          <a:lstStyle/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А </a:t>
            </a:r>
            <a:r>
              <a:rPr lang="ru-RU" sz="3200" dirty="0" err="1" smtClean="0">
                <a:solidFill>
                  <a:srgbClr val="000000"/>
                </a:solidFill>
              </a:rPr>
              <a:t>рухова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Б </a:t>
            </a:r>
            <a:r>
              <a:rPr lang="ru-RU" sz="3200" dirty="0" smtClean="0">
                <a:solidFill>
                  <a:srgbClr val="000000"/>
                </a:solidFill>
              </a:rPr>
              <a:t>структурна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В </a:t>
            </a:r>
            <a:r>
              <a:rPr lang="ru-RU" sz="3200" dirty="0" err="1" smtClean="0">
                <a:solidFill>
                  <a:srgbClr val="000000"/>
                </a:solidFill>
              </a:rPr>
              <a:t>каталітична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Г </a:t>
            </a:r>
            <a:r>
              <a:rPr lang="ru-RU" sz="3200" dirty="0" err="1" smtClean="0">
                <a:solidFill>
                  <a:srgbClr val="000000"/>
                </a:solidFill>
              </a:rPr>
              <a:t>резервна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Д </a:t>
            </a:r>
            <a:r>
              <a:rPr lang="ru-RU" sz="3200" dirty="0" err="1" smtClean="0">
                <a:solidFill>
                  <a:srgbClr val="000000"/>
                </a:solidFill>
              </a:rPr>
              <a:t>транспортна</a:t>
            </a:r>
            <a:endParaRPr lang="ru-RU" sz="3200" dirty="0">
              <a:solidFill>
                <a:srgbClr val="0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4334" y="3959030"/>
            <a:ext cx="30743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Позначте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відповіді</a:t>
            </a:r>
            <a:endParaRPr lang="ru-RU" sz="24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373475"/>
              </p:ext>
            </p:extLst>
          </p:nvPr>
        </p:nvGraphicFramePr>
        <p:xfrm>
          <a:off x="372888" y="4420695"/>
          <a:ext cx="2945814" cy="2343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969"/>
                <a:gridCol w="490969"/>
                <a:gridCol w="490969"/>
                <a:gridCol w="490969"/>
                <a:gridCol w="490969"/>
                <a:gridCol w="490969"/>
              </a:tblGrid>
              <a:tr h="4686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158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9588" y="752761"/>
            <a:ext cx="7811068" cy="2616101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fontAlgn="t"/>
            <a:r>
              <a:rPr lang="ru-RU" sz="3600" dirty="0"/>
              <a:t/>
            </a:r>
            <a:br>
              <a:rPr lang="ru-RU" sz="3600" dirty="0"/>
            </a:br>
            <a:r>
              <a:rPr lang="ru-RU" sz="3200" b="1" dirty="0" smtClean="0">
                <a:solidFill>
                  <a:srgbClr val="000000"/>
                </a:solidFill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</a:rPr>
              <a:t>гемоціанін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2 </a:t>
            </a:r>
            <a:r>
              <a:rPr lang="ru-RU" sz="3200" dirty="0" smtClean="0">
                <a:solidFill>
                  <a:srgbClr val="000000"/>
                </a:solidFill>
              </a:rPr>
              <a:t>кератин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3 </a:t>
            </a:r>
            <a:r>
              <a:rPr lang="ru-RU" sz="3200" dirty="0" smtClean="0">
                <a:solidFill>
                  <a:srgbClr val="000000"/>
                </a:solidFill>
              </a:rPr>
              <a:t>пепсин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4 </a:t>
            </a:r>
            <a:r>
              <a:rPr lang="ru-RU" sz="3200" dirty="0" smtClean="0">
                <a:solidFill>
                  <a:srgbClr val="000000"/>
                </a:solidFill>
              </a:rPr>
              <a:t>актин</a:t>
            </a:r>
            <a:endParaRPr lang="ru-RU" sz="3200" dirty="0">
              <a:solidFill>
                <a:srgbClr val="00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9588" y="1"/>
            <a:ext cx="10515600" cy="1815152"/>
          </a:xfrm>
        </p:spPr>
        <p:txBody>
          <a:bodyPr>
            <a:normAutofit/>
          </a:bodyPr>
          <a:lstStyle/>
          <a:p>
            <a:r>
              <a:rPr lang="ru-RU" sz="3600" dirty="0" err="1">
                <a:solidFill>
                  <a:srgbClr val="000000"/>
                </a:solidFill>
                <a:latin typeface="+mn-lt"/>
              </a:rPr>
              <a:t>Установіть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відповідність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між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назвою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білка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(1-4) та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його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функцією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(А-Д).</a:t>
            </a:r>
            <a:br>
              <a:rPr lang="ru-RU" sz="3600" dirty="0">
                <a:solidFill>
                  <a:srgbClr val="000000"/>
                </a:solidFill>
                <a:latin typeface="+mn-lt"/>
              </a:rPr>
            </a:br>
            <a:endParaRPr lang="ru-RU" sz="360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521123" y="1382327"/>
            <a:ext cx="8475259" cy="2528545"/>
          </a:xfrm>
        </p:spPr>
        <p:txBody>
          <a:bodyPr>
            <a:noAutofit/>
          </a:bodyPr>
          <a:lstStyle/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А </a:t>
            </a:r>
            <a:r>
              <a:rPr lang="ru-RU" sz="3200" dirty="0" err="1" smtClean="0">
                <a:solidFill>
                  <a:srgbClr val="000000"/>
                </a:solidFill>
              </a:rPr>
              <a:t>рухова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Б </a:t>
            </a:r>
            <a:r>
              <a:rPr lang="ru-RU" sz="3200" dirty="0" smtClean="0">
                <a:solidFill>
                  <a:srgbClr val="000000"/>
                </a:solidFill>
              </a:rPr>
              <a:t>структурна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В </a:t>
            </a:r>
            <a:r>
              <a:rPr lang="ru-RU" sz="3200" dirty="0" err="1" smtClean="0">
                <a:solidFill>
                  <a:srgbClr val="000000"/>
                </a:solidFill>
              </a:rPr>
              <a:t>каталітична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Г </a:t>
            </a:r>
            <a:r>
              <a:rPr lang="ru-RU" sz="3200" dirty="0" err="1" smtClean="0">
                <a:solidFill>
                  <a:srgbClr val="000000"/>
                </a:solidFill>
              </a:rPr>
              <a:t>резервна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Д </a:t>
            </a:r>
            <a:r>
              <a:rPr lang="ru-RU" sz="3200" dirty="0" err="1" smtClean="0">
                <a:solidFill>
                  <a:srgbClr val="000000"/>
                </a:solidFill>
              </a:rPr>
              <a:t>транспортна</a:t>
            </a:r>
            <a:endParaRPr lang="ru-RU" sz="3200" dirty="0">
              <a:solidFill>
                <a:srgbClr val="0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4785" y="3706040"/>
            <a:ext cx="30743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Позначте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відповіді</a:t>
            </a:r>
            <a:endParaRPr lang="ru-RU" sz="2400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09120"/>
              </p:ext>
            </p:extLst>
          </p:nvPr>
        </p:nvGraphicFramePr>
        <p:xfrm>
          <a:off x="299588" y="4276467"/>
          <a:ext cx="2945814" cy="2541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969"/>
                <a:gridCol w="490969"/>
                <a:gridCol w="490969"/>
                <a:gridCol w="490969"/>
                <a:gridCol w="490969"/>
                <a:gridCol w="490969"/>
              </a:tblGrid>
              <a:tr h="4686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52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6106" y="0"/>
            <a:ext cx="892563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>
                <a:solidFill>
                  <a:srgbClr val="000000"/>
                </a:solidFill>
              </a:rPr>
              <a:t>Установіть</a:t>
            </a:r>
            <a:r>
              <a:rPr lang="ru-RU" sz="3600" dirty="0">
                <a:solidFill>
                  <a:srgbClr val="000000"/>
                </a:solidFill>
              </a:rPr>
              <a:t> </a:t>
            </a:r>
            <a:r>
              <a:rPr lang="ru-RU" sz="3600" dirty="0" err="1">
                <a:solidFill>
                  <a:srgbClr val="000000"/>
                </a:solidFill>
              </a:rPr>
              <a:t>відповідність</a:t>
            </a:r>
            <a:r>
              <a:rPr lang="ru-RU" sz="3600" dirty="0">
                <a:solidFill>
                  <a:srgbClr val="000000"/>
                </a:solidFill>
              </a:rPr>
              <a:t> </a:t>
            </a:r>
            <a:r>
              <a:rPr lang="ru-RU" sz="3600" dirty="0" err="1">
                <a:solidFill>
                  <a:srgbClr val="000000"/>
                </a:solidFill>
              </a:rPr>
              <a:t>між</a:t>
            </a:r>
            <a:r>
              <a:rPr lang="ru-RU" sz="3600" dirty="0">
                <a:solidFill>
                  <a:srgbClr val="000000"/>
                </a:solidFill>
              </a:rPr>
              <a:t> </a:t>
            </a:r>
            <a:r>
              <a:rPr lang="ru-RU" sz="3600" dirty="0" err="1">
                <a:solidFill>
                  <a:srgbClr val="000000"/>
                </a:solidFill>
              </a:rPr>
              <a:t>назвою</a:t>
            </a:r>
            <a:r>
              <a:rPr lang="ru-RU" sz="3600" dirty="0">
                <a:solidFill>
                  <a:srgbClr val="000000"/>
                </a:solidFill>
              </a:rPr>
              <a:t> </a:t>
            </a:r>
            <a:r>
              <a:rPr lang="ru-RU" sz="3600" dirty="0" err="1">
                <a:solidFill>
                  <a:srgbClr val="000000"/>
                </a:solidFill>
              </a:rPr>
              <a:t>білка</a:t>
            </a:r>
            <a:r>
              <a:rPr lang="ru-RU" sz="3600" dirty="0">
                <a:solidFill>
                  <a:srgbClr val="000000"/>
                </a:solidFill>
              </a:rPr>
              <a:t> (1–4) та </a:t>
            </a:r>
            <a:r>
              <a:rPr lang="ru-RU" sz="3600" dirty="0" err="1">
                <a:solidFill>
                  <a:srgbClr val="000000"/>
                </a:solidFill>
              </a:rPr>
              <a:t>його</a:t>
            </a:r>
            <a:r>
              <a:rPr lang="ru-RU" sz="3600" dirty="0">
                <a:solidFill>
                  <a:srgbClr val="000000"/>
                </a:solidFill>
              </a:rPr>
              <a:t> </a:t>
            </a:r>
            <a:r>
              <a:rPr lang="ru-RU" sz="3600" dirty="0" err="1">
                <a:solidFill>
                  <a:srgbClr val="000000"/>
                </a:solidFill>
              </a:rPr>
              <a:t>функцією</a:t>
            </a:r>
            <a:r>
              <a:rPr lang="ru-RU" sz="3600" dirty="0">
                <a:solidFill>
                  <a:srgbClr val="000000"/>
                </a:solidFill>
              </a:rPr>
              <a:t> (А–Д).</a:t>
            </a:r>
          </a:p>
          <a:p>
            <a:pPr fontAlgn="t"/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 smtClean="0">
                <a:solidFill>
                  <a:srgbClr val="000000"/>
                </a:solidFill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</a:rPr>
              <a:t>еластин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</a:rPr>
              <a:t>інтерферон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</a:rPr>
              <a:t>целюлаза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4 </a:t>
            </a:r>
            <a:r>
              <a:rPr lang="ru-RU" sz="3200" dirty="0" smtClean="0">
                <a:solidFill>
                  <a:srgbClr val="000000"/>
                </a:solidFill>
              </a:rPr>
              <a:t>актин</a:t>
            </a:r>
            <a:endParaRPr lang="ru-RU" sz="3200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98096" y="131919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А </a:t>
            </a:r>
            <a:r>
              <a:rPr lang="ru-RU" sz="3200" dirty="0" err="1" smtClean="0">
                <a:solidFill>
                  <a:srgbClr val="000000"/>
                </a:solidFill>
              </a:rPr>
              <a:t>рухова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Б </a:t>
            </a:r>
            <a:r>
              <a:rPr lang="ru-RU" sz="3200" dirty="0" err="1" smtClean="0">
                <a:solidFill>
                  <a:srgbClr val="000000"/>
                </a:solidFill>
              </a:rPr>
              <a:t>захисна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В </a:t>
            </a:r>
            <a:r>
              <a:rPr lang="ru-RU" sz="3200" dirty="0" err="1" smtClean="0">
                <a:solidFill>
                  <a:srgbClr val="000000"/>
                </a:solidFill>
              </a:rPr>
              <a:t>каталітична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Г </a:t>
            </a:r>
            <a:r>
              <a:rPr lang="ru-RU" sz="3200" dirty="0" err="1" smtClean="0">
                <a:solidFill>
                  <a:srgbClr val="000000"/>
                </a:solidFill>
              </a:rPr>
              <a:t>резервна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Д </a:t>
            </a:r>
            <a:r>
              <a:rPr lang="ru-RU" sz="3200" dirty="0" smtClean="0">
                <a:solidFill>
                  <a:srgbClr val="000000"/>
                </a:solidFill>
              </a:rPr>
              <a:t>структурна</a:t>
            </a:r>
            <a:endParaRPr lang="ru-RU" sz="3200" dirty="0">
              <a:solidFill>
                <a:srgbClr val="00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277212"/>
              </p:ext>
            </p:extLst>
          </p:nvPr>
        </p:nvGraphicFramePr>
        <p:xfrm>
          <a:off x="670841" y="4385235"/>
          <a:ext cx="2945814" cy="2343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969"/>
                <a:gridCol w="490969"/>
                <a:gridCol w="490969"/>
                <a:gridCol w="490969"/>
                <a:gridCol w="490969"/>
                <a:gridCol w="490969"/>
              </a:tblGrid>
              <a:tr h="4686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86106" y="3821530"/>
            <a:ext cx="36238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Позначте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відповіді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909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8364" y="0"/>
            <a:ext cx="89256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>
                <a:solidFill>
                  <a:srgbClr val="000000"/>
                </a:solidFill>
              </a:rPr>
              <a:t>Установіть</a:t>
            </a:r>
            <a:r>
              <a:rPr lang="ru-RU" sz="3200" dirty="0">
                <a:solidFill>
                  <a:srgbClr val="000000"/>
                </a:solidFill>
              </a:rPr>
              <a:t> </a:t>
            </a:r>
            <a:r>
              <a:rPr lang="ru-RU" sz="3200" dirty="0" err="1">
                <a:solidFill>
                  <a:srgbClr val="000000"/>
                </a:solidFill>
              </a:rPr>
              <a:t>відповідність</a:t>
            </a:r>
            <a:r>
              <a:rPr lang="ru-RU" sz="3200" dirty="0">
                <a:solidFill>
                  <a:srgbClr val="000000"/>
                </a:solidFill>
              </a:rPr>
              <a:t> </a:t>
            </a:r>
            <a:r>
              <a:rPr lang="ru-RU" sz="3200" dirty="0" err="1">
                <a:solidFill>
                  <a:srgbClr val="000000"/>
                </a:solidFill>
              </a:rPr>
              <a:t>між</a:t>
            </a:r>
            <a:r>
              <a:rPr lang="ru-RU" sz="3200" dirty="0">
                <a:solidFill>
                  <a:srgbClr val="000000"/>
                </a:solidFill>
              </a:rPr>
              <a:t> </a:t>
            </a:r>
            <a:r>
              <a:rPr lang="ru-RU" sz="3200" dirty="0" err="1">
                <a:solidFill>
                  <a:srgbClr val="000000"/>
                </a:solidFill>
              </a:rPr>
              <a:t>назвою</a:t>
            </a:r>
            <a:r>
              <a:rPr lang="ru-RU" sz="3200" dirty="0">
                <a:solidFill>
                  <a:srgbClr val="000000"/>
                </a:solidFill>
              </a:rPr>
              <a:t> </a:t>
            </a:r>
            <a:r>
              <a:rPr lang="ru-RU" sz="3200" dirty="0" err="1">
                <a:solidFill>
                  <a:srgbClr val="000000"/>
                </a:solidFill>
              </a:rPr>
              <a:t>білка</a:t>
            </a:r>
            <a:r>
              <a:rPr lang="ru-RU" sz="3200" dirty="0">
                <a:solidFill>
                  <a:srgbClr val="000000"/>
                </a:solidFill>
              </a:rPr>
              <a:t> (1–4) та </a:t>
            </a:r>
            <a:r>
              <a:rPr lang="ru-RU" sz="3200" dirty="0" err="1">
                <a:solidFill>
                  <a:srgbClr val="000000"/>
                </a:solidFill>
              </a:rPr>
              <a:t>його</a:t>
            </a:r>
            <a:r>
              <a:rPr lang="ru-RU" sz="3200" dirty="0">
                <a:solidFill>
                  <a:srgbClr val="000000"/>
                </a:solidFill>
              </a:rPr>
              <a:t> </a:t>
            </a:r>
            <a:r>
              <a:rPr lang="ru-RU" sz="3200" dirty="0" err="1">
                <a:solidFill>
                  <a:srgbClr val="000000"/>
                </a:solidFill>
              </a:rPr>
              <a:t>функцією</a:t>
            </a:r>
            <a:r>
              <a:rPr lang="ru-RU" sz="3200" dirty="0">
                <a:solidFill>
                  <a:srgbClr val="000000"/>
                </a:solidFill>
              </a:rPr>
              <a:t> (А–Д).</a:t>
            </a:r>
          </a:p>
          <a:p>
            <a:pPr fontAlgn="t"/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 smtClean="0">
                <a:solidFill>
                  <a:srgbClr val="000000"/>
                </a:solidFill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</a:rPr>
              <a:t>еластин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</a:rPr>
              <a:t>інтерферон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</a:rPr>
              <a:t>целюлаза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4 </a:t>
            </a:r>
            <a:r>
              <a:rPr lang="ru-RU" sz="3200" dirty="0" smtClean="0">
                <a:solidFill>
                  <a:srgbClr val="000000"/>
                </a:solidFill>
              </a:rPr>
              <a:t>актин</a:t>
            </a:r>
            <a:endParaRPr lang="ru-RU" sz="3200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98096" y="131919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А </a:t>
            </a:r>
            <a:r>
              <a:rPr lang="ru-RU" sz="3200" dirty="0" err="1" smtClean="0">
                <a:solidFill>
                  <a:srgbClr val="000000"/>
                </a:solidFill>
              </a:rPr>
              <a:t>рухова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Б </a:t>
            </a:r>
            <a:r>
              <a:rPr lang="ru-RU" sz="3200" dirty="0" err="1" smtClean="0">
                <a:solidFill>
                  <a:srgbClr val="000000"/>
                </a:solidFill>
              </a:rPr>
              <a:t>захисна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В </a:t>
            </a:r>
            <a:r>
              <a:rPr lang="ru-RU" sz="3200" dirty="0" err="1" smtClean="0">
                <a:solidFill>
                  <a:srgbClr val="000000"/>
                </a:solidFill>
              </a:rPr>
              <a:t>каталітична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Г </a:t>
            </a:r>
            <a:r>
              <a:rPr lang="ru-RU" sz="3200" dirty="0" err="1" smtClean="0">
                <a:solidFill>
                  <a:srgbClr val="000000"/>
                </a:solidFill>
              </a:rPr>
              <a:t>резервна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Д </a:t>
            </a:r>
            <a:r>
              <a:rPr lang="ru-RU" sz="3200" dirty="0" smtClean="0">
                <a:solidFill>
                  <a:srgbClr val="000000"/>
                </a:solidFill>
              </a:rPr>
              <a:t>структурна</a:t>
            </a:r>
            <a:endParaRPr lang="ru-RU" sz="3200" dirty="0">
              <a:solidFill>
                <a:srgbClr val="00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406486"/>
              </p:ext>
            </p:extLst>
          </p:nvPr>
        </p:nvGraphicFramePr>
        <p:xfrm>
          <a:off x="600501" y="4276513"/>
          <a:ext cx="3043452" cy="2551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242"/>
                <a:gridCol w="507242"/>
                <a:gridCol w="507242"/>
                <a:gridCol w="507242"/>
                <a:gridCol w="507242"/>
                <a:gridCol w="507242"/>
              </a:tblGrid>
              <a:tr h="47926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2147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>
                          <a:solidFill>
                            <a:schemeClr val="tx1"/>
                          </a:solidFill>
                        </a:rPr>
                        <a:t>Х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5590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5590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5590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74219" y="3753291"/>
            <a:ext cx="36238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Позначте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відповіді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146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242295"/>
            <a:ext cx="10515600" cy="1325563"/>
          </a:xfrm>
        </p:spPr>
        <p:txBody>
          <a:bodyPr>
            <a:noAutofit/>
          </a:bodyPr>
          <a:lstStyle/>
          <a:p>
            <a:r>
              <a:rPr lang="ru-RU" sz="3600" dirty="0" err="1">
                <a:latin typeface="+mn-lt"/>
              </a:rPr>
              <a:t>Установіть</a:t>
            </a:r>
            <a:r>
              <a:rPr lang="ru-RU" sz="3600" dirty="0">
                <a:latin typeface="+mn-lt"/>
              </a:rPr>
              <a:t> </a:t>
            </a:r>
            <a:r>
              <a:rPr lang="ru-RU" sz="3600" dirty="0" err="1">
                <a:latin typeface="+mn-lt"/>
              </a:rPr>
              <a:t>відповідність</a:t>
            </a:r>
            <a:r>
              <a:rPr lang="ru-RU" sz="3600" dirty="0">
                <a:latin typeface="+mn-lt"/>
              </a:rPr>
              <a:t> </a:t>
            </a:r>
            <a:r>
              <a:rPr lang="ru-RU" sz="3600" dirty="0" err="1">
                <a:latin typeface="+mn-lt"/>
              </a:rPr>
              <a:t>між</a:t>
            </a:r>
            <a:r>
              <a:rPr lang="ru-RU" sz="3600" dirty="0">
                <a:latin typeface="+mn-lt"/>
              </a:rPr>
              <a:t> ферментом (1–4) та </a:t>
            </a:r>
            <a:r>
              <a:rPr lang="ru-RU" sz="3600" dirty="0" err="1">
                <a:latin typeface="+mn-lt"/>
              </a:rPr>
              <a:t>його</a:t>
            </a:r>
            <a:r>
              <a:rPr lang="ru-RU" sz="3600" dirty="0">
                <a:latin typeface="+mn-lt"/>
              </a:rPr>
              <a:t> субстратом (А–Д).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62000" y="1388897"/>
            <a:ext cx="5181600" cy="4351338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ru-RU" sz="3200" b="1" dirty="0" smtClean="0"/>
              <a:t>1 </a:t>
            </a:r>
            <a:r>
              <a:rPr lang="ru-RU" sz="3200" dirty="0" smtClean="0"/>
              <a:t>трипсин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2 </a:t>
            </a:r>
            <a:r>
              <a:rPr lang="ru-RU" sz="3200" dirty="0" err="1" smtClean="0"/>
              <a:t>лактаза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3 </a:t>
            </a:r>
            <a:r>
              <a:rPr lang="ru-RU" sz="3200" dirty="0" err="1" smtClean="0"/>
              <a:t>ліпаза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4 </a:t>
            </a:r>
            <a:r>
              <a:rPr lang="ru-RU" sz="3200" dirty="0" err="1" smtClean="0"/>
              <a:t>ДНКаза</a:t>
            </a:r>
            <a:endParaRPr lang="ru-RU" sz="3200" dirty="0"/>
          </a:p>
          <a:p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98493" y="1388897"/>
            <a:ext cx="5181600" cy="4351338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ru-RU" sz="3200" b="1" dirty="0" smtClean="0"/>
              <a:t>А </a:t>
            </a:r>
            <a:r>
              <a:rPr lang="ru-RU" sz="3200" dirty="0" err="1" smtClean="0"/>
              <a:t>гідроген</a:t>
            </a:r>
            <a:r>
              <a:rPr lang="ru-RU" sz="3200" dirty="0" smtClean="0"/>
              <a:t> </a:t>
            </a:r>
            <a:r>
              <a:rPr lang="ru-RU" sz="3200" dirty="0"/>
              <a:t>пероксид</a:t>
            </a:r>
          </a:p>
          <a:p>
            <a:pPr marL="0" indent="0" fontAlgn="t">
              <a:buNone/>
            </a:pPr>
            <a:r>
              <a:rPr lang="ru-RU" sz="3200" b="1" dirty="0" smtClean="0"/>
              <a:t>Б </a:t>
            </a:r>
            <a:r>
              <a:rPr lang="ru-RU" sz="3200" dirty="0" smtClean="0"/>
              <a:t>жир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В </a:t>
            </a:r>
            <a:r>
              <a:rPr lang="ru-RU" sz="3200" dirty="0" err="1" smtClean="0"/>
              <a:t>молочний</a:t>
            </a:r>
            <a:r>
              <a:rPr lang="ru-RU" sz="3200" dirty="0" smtClean="0"/>
              <a:t> </a:t>
            </a:r>
            <a:r>
              <a:rPr lang="ru-RU" sz="3200" dirty="0" err="1"/>
              <a:t>цукор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Г </a:t>
            </a:r>
            <a:r>
              <a:rPr lang="ru-RU" sz="3200" dirty="0" err="1" smtClean="0"/>
              <a:t>дезоксирибонуклеїнова</a:t>
            </a:r>
            <a:r>
              <a:rPr lang="ru-RU" sz="3200" dirty="0" smtClean="0"/>
              <a:t> </a:t>
            </a:r>
            <a:r>
              <a:rPr lang="ru-RU" sz="3200" dirty="0"/>
              <a:t>кислота</a:t>
            </a:r>
          </a:p>
          <a:p>
            <a:pPr marL="0" indent="0" fontAlgn="t">
              <a:buNone/>
            </a:pPr>
            <a:r>
              <a:rPr lang="ru-RU" sz="3200" b="1" dirty="0" smtClean="0"/>
              <a:t>Д </a:t>
            </a:r>
            <a:r>
              <a:rPr lang="ru-RU" sz="3200" dirty="0" err="1" smtClean="0"/>
              <a:t>білок</a:t>
            </a:r>
            <a:endParaRPr lang="ru-RU" sz="3200" dirty="0"/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320050"/>
              </p:ext>
            </p:extLst>
          </p:nvPr>
        </p:nvGraphicFramePr>
        <p:xfrm>
          <a:off x="670841" y="4385235"/>
          <a:ext cx="2945814" cy="2343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969"/>
                <a:gridCol w="490969"/>
                <a:gridCol w="490969"/>
                <a:gridCol w="490969"/>
                <a:gridCol w="490969"/>
                <a:gridCol w="490969"/>
              </a:tblGrid>
              <a:tr h="4686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629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242295"/>
            <a:ext cx="10515600" cy="1325563"/>
          </a:xfrm>
        </p:spPr>
        <p:txBody>
          <a:bodyPr>
            <a:noAutofit/>
          </a:bodyPr>
          <a:lstStyle/>
          <a:p>
            <a:r>
              <a:rPr lang="ru-RU" sz="3600" dirty="0" err="1">
                <a:latin typeface="+mn-lt"/>
              </a:rPr>
              <a:t>Установіть</a:t>
            </a:r>
            <a:r>
              <a:rPr lang="ru-RU" sz="3600" dirty="0">
                <a:latin typeface="+mn-lt"/>
              </a:rPr>
              <a:t> </a:t>
            </a:r>
            <a:r>
              <a:rPr lang="ru-RU" sz="3600" dirty="0" err="1">
                <a:latin typeface="+mn-lt"/>
              </a:rPr>
              <a:t>відповідність</a:t>
            </a:r>
            <a:r>
              <a:rPr lang="ru-RU" sz="3600" dirty="0">
                <a:latin typeface="+mn-lt"/>
              </a:rPr>
              <a:t> </a:t>
            </a:r>
            <a:r>
              <a:rPr lang="ru-RU" sz="3600" dirty="0" err="1">
                <a:latin typeface="+mn-lt"/>
              </a:rPr>
              <a:t>між</a:t>
            </a:r>
            <a:r>
              <a:rPr lang="ru-RU" sz="3600" dirty="0">
                <a:latin typeface="+mn-lt"/>
              </a:rPr>
              <a:t> ферментом (1–4) та </a:t>
            </a:r>
            <a:r>
              <a:rPr lang="ru-RU" sz="3600" dirty="0" err="1">
                <a:latin typeface="+mn-lt"/>
              </a:rPr>
              <a:t>його</a:t>
            </a:r>
            <a:r>
              <a:rPr lang="ru-RU" sz="3600" dirty="0">
                <a:latin typeface="+mn-lt"/>
              </a:rPr>
              <a:t> субстратом (А–Д).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62000" y="1388897"/>
            <a:ext cx="5181600" cy="4351338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ru-RU" sz="3200" b="1" dirty="0" smtClean="0"/>
              <a:t>1 </a:t>
            </a:r>
            <a:r>
              <a:rPr lang="ru-RU" sz="3200" dirty="0" smtClean="0"/>
              <a:t>трипсин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2 </a:t>
            </a:r>
            <a:r>
              <a:rPr lang="ru-RU" sz="3200" dirty="0" err="1" smtClean="0"/>
              <a:t>лактаза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3 </a:t>
            </a:r>
            <a:r>
              <a:rPr lang="ru-RU" sz="3200" dirty="0" err="1" smtClean="0"/>
              <a:t>ліпаза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4 </a:t>
            </a:r>
            <a:r>
              <a:rPr lang="ru-RU" sz="3200" dirty="0" err="1" smtClean="0"/>
              <a:t>ДНКаза</a:t>
            </a:r>
            <a:endParaRPr lang="ru-RU" sz="3200" dirty="0"/>
          </a:p>
          <a:p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98493" y="1388897"/>
            <a:ext cx="5181600" cy="4351338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ru-RU" sz="3200" b="1" dirty="0" smtClean="0"/>
              <a:t>А </a:t>
            </a:r>
            <a:r>
              <a:rPr lang="ru-RU" sz="3200" dirty="0" err="1" smtClean="0"/>
              <a:t>гідроген</a:t>
            </a:r>
            <a:r>
              <a:rPr lang="ru-RU" sz="3200" dirty="0" smtClean="0"/>
              <a:t> </a:t>
            </a:r>
            <a:r>
              <a:rPr lang="ru-RU" sz="3200" dirty="0"/>
              <a:t>пероксид</a:t>
            </a:r>
          </a:p>
          <a:p>
            <a:pPr marL="0" indent="0" fontAlgn="t">
              <a:buNone/>
            </a:pPr>
            <a:r>
              <a:rPr lang="ru-RU" sz="3200" b="1" dirty="0" smtClean="0"/>
              <a:t>Б </a:t>
            </a:r>
            <a:r>
              <a:rPr lang="ru-RU" sz="3200" dirty="0" smtClean="0"/>
              <a:t>жир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В </a:t>
            </a:r>
            <a:r>
              <a:rPr lang="ru-RU" sz="3200" dirty="0" err="1" smtClean="0"/>
              <a:t>молочний</a:t>
            </a:r>
            <a:r>
              <a:rPr lang="ru-RU" sz="3200" dirty="0" smtClean="0"/>
              <a:t> </a:t>
            </a:r>
            <a:r>
              <a:rPr lang="ru-RU" sz="3200" dirty="0" err="1"/>
              <a:t>цукор</a:t>
            </a:r>
            <a:endParaRPr lang="ru-RU" sz="3200" dirty="0"/>
          </a:p>
          <a:p>
            <a:pPr marL="0" indent="0" fontAlgn="t">
              <a:buNone/>
            </a:pPr>
            <a:r>
              <a:rPr lang="ru-RU" sz="3200" b="1" dirty="0" smtClean="0"/>
              <a:t>Г </a:t>
            </a:r>
            <a:r>
              <a:rPr lang="ru-RU" sz="3200" dirty="0" err="1" smtClean="0"/>
              <a:t>дезоксирибонуклеїнова</a:t>
            </a:r>
            <a:r>
              <a:rPr lang="ru-RU" sz="3200" dirty="0" smtClean="0"/>
              <a:t> </a:t>
            </a:r>
            <a:r>
              <a:rPr lang="ru-RU" sz="3200" dirty="0"/>
              <a:t>кислота</a:t>
            </a:r>
          </a:p>
          <a:p>
            <a:pPr marL="0" indent="0" fontAlgn="t">
              <a:buNone/>
            </a:pPr>
            <a:r>
              <a:rPr lang="ru-RU" sz="3200" b="1" dirty="0" smtClean="0"/>
              <a:t>Д </a:t>
            </a:r>
            <a:r>
              <a:rPr lang="ru-RU" sz="3200" dirty="0" err="1" smtClean="0"/>
              <a:t>білок</a:t>
            </a:r>
            <a:endParaRPr lang="ru-RU" sz="3200" dirty="0"/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290230"/>
              </p:ext>
            </p:extLst>
          </p:nvPr>
        </p:nvGraphicFramePr>
        <p:xfrm>
          <a:off x="602602" y="4207814"/>
          <a:ext cx="2945814" cy="2541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969"/>
                <a:gridCol w="490969"/>
                <a:gridCol w="490969"/>
                <a:gridCol w="490969"/>
                <a:gridCol w="490969"/>
                <a:gridCol w="490969"/>
              </a:tblGrid>
              <a:tr h="4686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2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Х</a:t>
                      </a:r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030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63772" y="330286"/>
            <a:ext cx="11832609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Гемоглобін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є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речовиною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що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виконує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одну з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найважливіших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функцій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в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організмі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людини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Схарактеризуйте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гемоглобін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за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наведеними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ознаками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fontAlgn="t"/>
            <a:r>
              <a:rPr lang="ru-RU" dirty="0"/>
              <a:t/>
            </a:r>
            <a:br>
              <a:rPr lang="ru-RU" dirty="0"/>
            </a:br>
            <a:r>
              <a:rPr lang="ru-RU" sz="3200" i="1" dirty="0">
                <a:solidFill>
                  <a:srgbClr val="002060"/>
                </a:solidFill>
                <a:latin typeface="Arial" panose="020B0604020202020204" pitchFamily="34" charset="0"/>
              </a:rPr>
              <a:t>Мономерами є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моносахариди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амінокислоти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нуклеотиди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Впишіть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цифри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ru-RU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165" y="206456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sz="3200" i="1" dirty="0" err="1">
                <a:solidFill>
                  <a:srgbClr val="002060"/>
                </a:solidFill>
                <a:latin typeface="Arial" panose="020B0604020202020204" pitchFamily="34" charset="0"/>
              </a:rPr>
              <a:t>Міститься</a:t>
            </a:r>
            <a:r>
              <a:rPr lang="ru-RU" sz="3200" i="1" dirty="0">
                <a:solidFill>
                  <a:srgbClr val="002060"/>
                </a:solidFill>
                <a:latin typeface="Arial" panose="020B0604020202020204" pitchFamily="34" charset="0"/>
              </a:rPr>
              <a:t> в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ru-RU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лейкоцитах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еритроцитах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3 </a:t>
            </a:r>
            <a:r>
              <a:rPr lang="ru-RU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тромбоцитах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01220" y="206456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sz="3200" i="1" dirty="0" err="1">
                <a:solidFill>
                  <a:srgbClr val="002060"/>
                </a:solidFill>
                <a:latin typeface="Arial" panose="020B0604020202020204" pitchFamily="34" charset="0"/>
              </a:rPr>
              <a:t>Основна</a:t>
            </a:r>
            <a:r>
              <a:rPr lang="ru-RU" sz="3200" i="1" dirty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Arial" panose="020B0604020202020204" pitchFamily="34" charset="0"/>
              </a:rPr>
              <a:t>функція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рецепторна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транспортна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каталітична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782687"/>
              </p:ext>
            </p:extLst>
          </p:nvPr>
        </p:nvGraphicFramePr>
        <p:xfrm>
          <a:off x="3916906" y="5104263"/>
          <a:ext cx="5713866" cy="5225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4622"/>
                <a:gridCol w="1904622"/>
                <a:gridCol w="1904622"/>
              </a:tblGrid>
              <a:tr h="52251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012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63772" y="330286"/>
            <a:ext cx="11832609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Гемоглобін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є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речовиною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що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виконує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одну з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найважливіших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функцій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в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організмі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людини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Схарактеризуйте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гемоглобін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за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наведеними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ознаками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fontAlgn="t"/>
            <a:r>
              <a:rPr lang="ru-RU" dirty="0"/>
              <a:t/>
            </a:r>
            <a:br>
              <a:rPr lang="ru-RU" dirty="0"/>
            </a:br>
            <a:r>
              <a:rPr lang="ru-RU" sz="3200" i="1" dirty="0">
                <a:solidFill>
                  <a:srgbClr val="002060"/>
                </a:solidFill>
                <a:latin typeface="Arial" panose="020B0604020202020204" pitchFamily="34" charset="0"/>
              </a:rPr>
              <a:t>Мономерами є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моносахариди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амінокислоти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нуклеотиди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Впишіть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цифри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ru-RU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165" y="206456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sz="3200" i="1" dirty="0" err="1">
                <a:solidFill>
                  <a:srgbClr val="002060"/>
                </a:solidFill>
                <a:latin typeface="Arial" panose="020B0604020202020204" pitchFamily="34" charset="0"/>
              </a:rPr>
              <a:t>Міститься</a:t>
            </a:r>
            <a:r>
              <a:rPr lang="ru-RU" sz="3200" i="1" dirty="0">
                <a:solidFill>
                  <a:srgbClr val="002060"/>
                </a:solidFill>
                <a:latin typeface="Arial" panose="020B0604020202020204" pitchFamily="34" charset="0"/>
              </a:rPr>
              <a:t> в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ru-RU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лейкоцитах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еритроцитах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3 </a:t>
            </a:r>
            <a:r>
              <a:rPr lang="ru-RU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тромбоцитах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01220" y="206456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sz="3200" i="1" dirty="0" err="1">
                <a:solidFill>
                  <a:srgbClr val="002060"/>
                </a:solidFill>
                <a:latin typeface="Arial" panose="020B0604020202020204" pitchFamily="34" charset="0"/>
              </a:rPr>
              <a:t>Основна</a:t>
            </a:r>
            <a:r>
              <a:rPr lang="ru-RU" sz="3200" i="1" dirty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ru-RU" sz="3200" i="1" dirty="0" err="1">
                <a:solidFill>
                  <a:srgbClr val="002060"/>
                </a:solidFill>
                <a:latin typeface="Arial" panose="020B0604020202020204" pitchFamily="34" charset="0"/>
              </a:rPr>
              <a:t>функція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рецепторна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транспортна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каталітична</a:t>
            </a:r>
            <a:endParaRPr lang="ru-RU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75172"/>
              </p:ext>
            </p:extLst>
          </p:nvPr>
        </p:nvGraphicFramePr>
        <p:xfrm>
          <a:off x="4021543" y="5255941"/>
          <a:ext cx="5609229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9743"/>
                <a:gridCol w="1869743"/>
                <a:gridCol w="18697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85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56811" y="2099712"/>
            <a:ext cx="3630305" cy="233910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fontAlgn="t"/>
            <a:r>
              <a:rPr lang="ru-RU" dirty="0"/>
              <a:t/>
            </a:r>
            <a:br>
              <a:rPr lang="ru-RU" dirty="0"/>
            </a:br>
            <a:r>
              <a:rPr lang="ru-RU" sz="3200" i="1" dirty="0" err="1" smtClean="0">
                <a:solidFill>
                  <a:srgbClr val="002060"/>
                </a:solidFill>
              </a:rPr>
              <a:t>Функція</a:t>
            </a:r>
            <a:endParaRPr lang="ru-RU" sz="3200" dirty="0">
              <a:solidFill>
                <a:srgbClr val="00206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</a:rPr>
              <a:t>регуляторна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</a:rPr>
              <a:t>енергетична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</a:rPr>
              <a:t>каталітична</a:t>
            </a:r>
            <a:endParaRPr lang="ru-RU" sz="32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91070" y="145594"/>
            <a:ext cx="12000930" cy="1954118"/>
          </a:xfrm>
        </p:spPr>
        <p:txBody>
          <a:bodyPr>
            <a:noAutofit/>
          </a:bodyPr>
          <a:lstStyle/>
          <a:p>
            <a:pPr algn="l"/>
            <a:r>
              <a:rPr lang="ru-RU" sz="3600" dirty="0" err="1">
                <a:solidFill>
                  <a:srgbClr val="000000"/>
                </a:solidFill>
                <a:latin typeface="+mn-lt"/>
              </a:rPr>
              <a:t>Ці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речовини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суттєво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прискорюють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хімічні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реакції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.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Після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закінчення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реакції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вони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виділяються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в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незмінному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вигляді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й не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входять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до складу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продуктів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.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Укажіть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та охарактеризуйте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такі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речовини</a:t>
            </a:r>
            <a:r>
              <a:rPr lang="ru-RU" sz="3600" dirty="0" smtClean="0">
                <a:solidFill>
                  <a:srgbClr val="000000"/>
                </a:solidFill>
                <a:latin typeface="+mn-lt"/>
              </a:rPr>
              <a:t>.</a:t>
            </a:r>
            <a:endParaRPr lang="ru-RU" sz="3600" dirty="0">
              <a:latin typeface="+mn-lt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22997" y="2376711"/>
            <a:ext cx="9144000" cy="1655762"/>
          </a:xfrm>
        </p:spPr>
        <p:txBody>
          <a:bodyPr>
            <a:noAutofit/>
          </a:bodyPr>
          <a:lstStyle/>
          <a:p>
            <a:pPr algn="l" fontAlgn="t">
              <a:lnSpc>
                <a:spcPct val="100000"/>
              </a:lnSpc>
            </a:pPr>
            <a:r>
              <a:rPr lang="ru-RU" sz="3200" i="1" dirty="0" err="1">
                <a:solidFill>
                  <a:srgbClr val="002060"/>
                </a:solidFill>
              </a:rPr>
              <a:t>Назва</a:t>
            </a:r>
            <a:endParaRPr lang="ru-RU" sz="3200" i="1" dirty="0">
              <a:solidFill>
                <a:srgbClr val="002060"/>
              </a:solidFill>
            </a:endParaRPr>
          </a:p>
          <a:p>
            <a:pPr algn="l" fontAlgn="t">
              <a:lnSpc>
                <a:spcPct val="100000"/>
              </a:lnSpc>
            </a:pPr>
            <a:r>
              <a:rPr lang="ru-RU" sz="3200" b="1" dirty="0" smtClean="0"/>
              <a:t>1</a:t>
            </a:r>
            <a:r>
              <a:rPr lang="ru-RU" sz="3200" dirty="0" smtClean="0"/>
              <a:t> </a:t>
            </a:r>
            <a:r>
              <a:rPr lang="ru-RU" sz="3200" dirty="0" err="1" smtClean="0"/>
              <a:t>вітаміни</a:t>
            </a:r>
            <a:endParaRPr lang="ru-RU" sz="3200" dirty="0" smtClean="0"/>
          </a:p>
          <a:p>
            <a:pPr algn="l" fontAlgn="t">
              <a:lnSpc>
                <a:spcPct val="100000"/>
              </a:lnSpc>
            </a:pPr>
            <a:r>
              <a:rPr lang="uk-UA" sz="3200" b="1" dirty="0" smtClean="0"/>
              <a:t>2</a:t>
            </a:r>
            <a:r>
              <a:rPr lang="uk-UA" sz="3200" dirty="0" smtClean="0"/>
              <a:t> гормони</a:t>
            </a:r>
          </a:p>
          <a:p>
            <a:pPr algn="l" fontAlgn="t">
              <a:lnSpc>
                <a:spcPct val="100000"/>
              </a:lnSpc>
            </a:pPr>
            <a:r>
              <a:rPr lang="uk-UA" sz="3200" b="1" dirty="0" smtClean="0"/>
              <a:t>3</a:t>
            </a:r>
            <a:r>
              <a:rPr lang="uk-UA" sz="3200" dirty="0" smtClean="0"/>
              <a:t> ферменти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26007" y="2376711"/>
            <a:ext cx="62779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3200" i="1" dirty="0">
                <a:solidFill>
                  <a:srgbClr val="002060"/>
                </a:solidFill>
              </a:rPr>
              <a:t>Мономерами є</a:t>
            </a:r>
            <a:endParaRPr lang="ru-RU" sz="3200" dirty="0">
              <a:solidFill>
                <a:srgbClr val="00206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</a:rPr>
              <a:t>моносахариди</a:t>
            </a:r>
            <a:endParaRPr lang="ru-RU" sz="3200" dirty="0" smtClean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</a:rPr>
              <a:t>амінокислоти</a:t>
            </a:r>
            <a:endParaRPr lang="ru-RU" sz="3200" dirty="0" smtClean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</a:rPr>
              <a:t>жирні</a:t>
            </a:r>
            <a:r>
              <a:rPr lang="ru-RU" sz="3200" dirty="0" smtClean="0">
                <a:solidFill>
                  <a:srgbClr val="000000"/>
                </a:solidFill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</a:rPr>
              <a:t>кислоти</a:t>
            </a:r>
            <a:endParaRPr lang="ru-RU" sz="3200" dirty="0">
              <a:solidFill>
                <a:srgbClr val="0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6022" y="5359737"/>
            <a:ext cx="3219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Впишіть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цифри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ru-RU" sz="32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758516"/>
              </p:ext>
            </p:extLst>
          </p:nvPr>
        </p:nvGraphicFramePr>
        <p:xfrm>
          <a:off x="4067034" y="5501600"/>
          <a:ext cx="560922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9743"/>
                <a:gridCol w="1869743"/>
                <a:gridCol w="1869743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647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56811" y="2099712"/>
            <a:ext cx="3630305" cy="233910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fontAlgn="t"/>
            <a:r>
              <a:rPr lang="ru-RU" dirty="0"/>
              <a:t/>
            </a:r>
            <a:br>
              <a:rPr lang="ru-RU" dirty="0"/>
            </a:br>
            <a:r>
              <a:rPr lang="ru-RU" sz="3200" i="1" dirty="0" err="1" smtClean="0">
                <a:solidFill>
                  <a:srgbClr val="002060"/>
                </a:solidFill>
              </a:rPr>
              <a:t>Функція</a:t>
            </a:r>
            <a:endParaRPr lang="ru-RU" sz="3200" dirty="0">
              <a:solidFill>
                <a:srgbClr val="00206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</a:rPr>
              <a:t>регуляторна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</a:rPr>
              <a:t>енергетична</a:t>
            </a:r>
            <a:endParaRPr lang="ru-RU" sz="3200" dirty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</a:rPr>
              <a:t>каталітична</a:t>
            </a:r>
            <a:endParaRPr lang="ru-RU" sz="32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91070" y="145594"/>
            <a:ext cx="12000930" cy="1954118"/>
          </a:xfrm>
        </p:spPr>
        <p:txBody>
          <a:bodyPr>
            <a:noAutofit/>
          </a:bodyPr>
          <a:lstStyle/>
          <a:p>
            <a:pPr algn="l"/>
            <a:r>
              <a:rPr lang="ru-RU" sz="3600" dirty="0" err="1">
                <a:solidFill>
                  <a:srgbClr val="000000"/>
                </a:solidFill>
                <a:latin typeface="+mn-lt"/>
              </a:rPr>
              <a:t>Ці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речовини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суттєво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прискорюють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хімічні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реакції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.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Після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закінчення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реакції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вони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виділяються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в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незмінному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вигляді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й не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входять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до складу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продуктів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.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Укажіть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та охарактеризуйте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такі</a:t>
            </a:r>
            <a:r>
              <a:rPr lang="ru-RU" sz="3600" dirty="0">
                <a:solidFill>
                  <a:srgbClr val="000000"/>
                </a:solidFill>
                <a:latin typeface="+mn-lt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+mn-lt"/>
              </a:rPr>
              <a:t>речовини</a:t>
            </a:r>
            <a:r>
              <a:rPr lang="ru-RU" sz="3600" dirty="0" smtClean="0">
                <a:solidFill>
                  <a:srgbClr val="000000"/>
                </a:solidFill>
                <a:latin typeface="+mn-lt"/>
              </a:rPr>
              <a:t>.</a:t>
            </a:r>
            <a:endParaRPr lang="ru-RU" sz="3600" dirty="0">
              <a:latin typeface="+mn-lt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22997" y="2376711"/>
            <a:ext cx="9144000" cy="1655762"/>
          </a:xfrm>
        </p:spPr>
        <p:txBody>
          <a:bodyPr>
            <a:noAutofit/>
          </a:bodyPr>
          <a:lstStyle/>
          <a:p>
            <a:pPr algn="l" fontAlgn="t">
              <a:lnSpc>
                <a:spcPct val="100000"/>
              </a:lnSpc>
            </a:pPr>
            <a:r>
              <a:rPr lang="ru-RU" sz="3200" i="1" dirty="0" err="1">
                <a:solidFill>
                  <a:srgbClr val="002060"/>
                </a:solidFill>
              </a:rPr>
              <a:t>Назва</a:t>
            </a:r>
            <a:endParaRPr lang="ru-RU" sz="3200" i="1" dirty="0">
              <a:solidFill>
                <a:srgbClr val="002060"/>
              </a:solidFill>
            </a:endParaRPr>
          </a:p>
          <a:p>
            <a:pPr algn="l" fontAlgn="t">
              <a:lnSpc>
                <a:spcPct val="100000"/>
              </a:lnSpc>
            </a:pPr>
            <a:r>
              <a:rPr lang="ru-RU" sz="3200" b="1" dirty="0" smtClean="0">
                <a:cs typeface="Times New Roman" panose="02020603050405020304" pitchFamily="18" charset="0"/>
              </a:rPr>
              <a:t>1</a:t>
            </a:r>
            <a:r>
              <a:rPr lang="ru-RU" sz="3200" dirty="0" smtClean="0"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cs typeface="Times New Roman" panose="02020603050405020304" pitchFamily="18" charset="0"/>
              </a:rPr>
              <a:t>вітаміни</a:t>
            </a:r>
            <a:endParaRPr lang="ru-RU" sz="3200" dirty="0" smtClean="0">
              <a:cs typeface="Times New Roman" panose="02020603050405020304" pitchFamily="18" charset="0"/>
            </a:endParaRPr>
          </a:p>
          <a:p>
            <a:pPr algn="l" fontAlgn="t">
              <a:lnSpc>
                <a:spcPct val="100000"/>
              </a:lnSpc>
            </a:pPr>
            <a:r>
              <a:rPr lang="uk-UA" sz="3200" b="1" dirty="0" smtClean="0">
                <a:cs typeface="Times New Roman" panose="02020603050405020304" pitchFamily="18" charset="0"/>
              </a:rPr>
              <a:t>2</a:t>
            </a:r>
            <a:r>
              <a:rPr lang="uk-UA" sz="3200" dirty="0" smtClean="0">
                <a:cs typeface="Times New Roman" panose="02020603050405020304" pitchFamily="18" charset="0"/>
              </a:rPr>
              <a:t> гормони</a:t>
            </a:r>
          </a:p>
          <a:p>
            <a:pPr algn="l" fontAlgn="t">
              <a:lnSpc>
                <a:spcPct val="100000"/>
              </a:lnSpc>
            </a:pPr>
            <a:r>
              <a:rPr lang="uk-UA" sz="3200" b="1" dirty="0" smtClean="0">
                <a:cs typeface="Times New Roman" panose="02020603050405020304" pitchFamily="18" charset="0"/>
              </a:rPr>
              <a:t>3</a:t>
            </a:r>
            <a:r>
              <a:rPr lang="uk-UA" sz="3200" dirty="0" smtClean="0">
                <a:cs typeface="Times New Roman" panose="02020603050405020304" pitchFamily="18" charset="0"/>
              </a:rPr>
              <a:t> ферменти</a:t>
            </a:r>
            <a:endParaRPr lang="ru-RU" sz="3200" dirty="0"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6007" y="2376711"/>
            <a:ext cx="62779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3200" i="1" dirty="0">
                <a:solidFill>
                  <a:srgbClr val="002060"/>
                </a:solidFill>
              </a:rPr>
              <a:t>Мономерами є</a:t>
            </a:r>
            <a:endParaRPr lang="ru-RU" sz="3200" dirty="0">
              <a:solidFill>
                <a:srgbClr val="00206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1 </a:t>
            </a:r>
            <a:r>
              <a:rPr lang="ru-RU" sz="3200" dirty="0" err="1" smtClean="0">
                <a:solidFill>
                  <a:srgbClr val="000000"/>
                </a:solidFill>
              </a:rPr>
              <a:t>моносахариди</a:t>
            </a:r>
            <a:endParaRPr lang="ru-RU" sz="3200" dirty="0" smtClean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2 </a:t>
            </a:r>
            <a:r>
              <a:rPr lang="ru-RU" sz="3200" dirty="0" err="1" smtClean="0">
                <a:solidFill>
                  <a:srgbClr val="000000"/>
                </a:solidFill>
              </a:rPr>
              <a:t>амінокислоти</a:t>
            </a:r>
            <a:endParaRPr lang="ru-RU" sz="3200" dirty="0" smtClean="0">
              <a:solidFill>
                <a:srgbClr val="000000"/>
              </a:solidFill>
            </a:endParaRPr>
          </a:p>
          <a:p>
            <a:pPr fontAlgn="t"/>
            <a:r>
              <a:rPr lang="ru-RU" sz="3200" b="1" dirty="0" smtClean="0">
                <a:solidFill>
                  <a:srgbClr val="000000"/>
                </a:solidFill>
              </a:rPr>
              <a:t>3 </a:t>
            </a:r>
            <a:r>
              <a:rPr lang="ru-RU" sz="3200" dirty="0" err="1" smtClean="0">
                <a:solidFill>
                  <a:srgbClr val="000000"/>
                </a:solidFill>
              </a:rPr>
              <a:t>жирні</a:t>
            </a:r>
            <a:r>
              <a:rPr lang="ru-RU" sz="3200" dirty="0" smtClean="0">
                <a:solidFill>
                  <a:srgbClr val="000000"/>
                </a:solidFill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</a:rPr>
              <a:t>кислоти</a:t>
            </a:r>
            <a:endParaRPr lang="ru-RU" sz="3200" dirty="0">
              <a:solidFill>
                <a:srgbClr val="0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6022" y="5359737"/>
            <a:ext cx="3219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Впишіть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цифри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  <a:endParaRPr lang="ru-RU" sz="32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696418"/>
              </p:ext>
            </p:extLst>
          </p:nvPr>
        </p:nvGraphicFramePr>
        <p:xfrm>
          <a:off x="4067034" y="5501600"/>
          <a:ext cx="5609229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9743"/>
                <a:gridCol w="1869743"/>
                <a:gridCol w="18697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930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4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8168" y="3072285"/>
            <a:ext cx="6947375" cy="1283245"/>
          </a:xfrm>
          <a:solidFill>
            <a:srgbClr val="FFFF66"/>
          </a:solidFill>
        </p:spPr>
        <p:txBody>
          <a:bodyPr>
            <a:normAutofit/>
          </a:bodyPr>
          <a:lstStyle/>
          <a:p>
            <a:r>
              <a:rPr lang="ru-RU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</a:t>
            </a:r>
            <a:r>
              <a:rPr lang="ru-RU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 </a:t>
            </a:r>
            <a:r>
              <a:rPr lang="ru-RU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увагу</a:t>
            </a:r>
            <a:r>
              <a:rPr lang="ru-RU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91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2608</TotalTime>
  <Words>1569</Words>
  <Application>Microsoft Office PowerPoint</Application>
  <PresentationFormat>Широкоэкранный</PresentationFormat>
  <Paragraphs>577</Paragraphs>
  <Slides>63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70" baseType="lpstr">
      <vt:lpstr>Arial</vt:lpstr>
      <vt:lpstr>Arial</vt:lpstr>
      <vt:lpstr>Calibri</vt:lpstr>
      <vt:lpstr>Calibri Light</vt:lpstr>
      <vt:lpstr>Times New Roman</vt:lpstr>
      <vt:lpstr>Wingdings</vt:lpstr>
      <vt:lpstr>Тема Office</vt:lpstr>
      <vt:lpstr>  </vt:lpstr>
      <vt:lpstr>Презентация PowerPoint</vt:lpstr>
      <vt:lpstr>Органічні речовини – це сполуки, в основі яких лежить ланцюг утворений ковалентно зв’язаними атомами Карбону</vt:lpstr>
      <vt:lpstr>Органічні речовини часто мають великий розмір та масу, тому їх називають макромолекули</vt:lpstr>
      <vt:lpstr>Біополімери – високомолекулярні органічні сполуки, що складаються з великої кількості однакових ланок, що повторюються (мономерів)</vt:lpstr>
      <vt:lpstr>Найбільш відомими біополімерами є білки, вуглеводи, нуклеїнові кислоти</vt:lpstr>
      <vt:lpstr> Білки – це високомолекулярні органічні сполуки, біополімери, мономерами яких є амінокислоти. </vt:lpstr>
      <vt:lpstr>У процесі біосинтезу білка, до його складу включаються 20 різних амінокислот</vt:lpstr>
      <vt:lpstr>Амінокислоти з’єднуються між собою пептидними зв’язками, що виникають між аміногрупою однієї амінокислоти та карбоксильною групою іншої.                     O            II  – С – N –            I           H Пептидний зв’язок </vt:lpstr>
      <vt:lpstr>Незамінні амінокислоти</vt:lpstr>
      <vt:lpstr>Просторова будова білків</vt:lpstr>
      <vt:lpstr>Первинна структура</vt:lpstr>
      <vt:lpstr>Вторинна структура</vt:lpstr>
      <vt:lpstr>Третинна структура</vt:lpstr>
      <vt:lpstr>Третинна структура</vt:lpstr>
      <vt:lpstr>Четвертинна структура</vt:lpstr>
      <vt:lpstr>Властивості білків</vt:lpstr>
      <vt:lpstr>Властивості білків</vt:lpstr>
      <vt:lpstr>Властивості білків: розчинність</vt:lpstr>
      <vt:lpstr>Білки (за хімічним складом)</vt:lpstr>
      <vt:lpstr> Функції білків: структурна </vt:lpstr>
      <vt:lpstr> Функції білків: захисна </vt:lpstr>
      <vt:lpstr> Функції білків: транспортна </vt:lpstr>
      <vt:lpstr>Функції білків: рухова</vt:lpstr>
      <vt:lpstr> Функції білків: регуляторна </vt:lpstr>
      <vt:lpstr> Функції білків: запасаюча </vt:lpstr>
      <vt:lpstr> Функції білків: сигнальна </vt:lpstr>
      <vt:lpstr>Функції білків</vt:lpstr>
      <vt:lpstr>Ферменти (ензими) </vt:lpstr>
      <vt:lpstr>Ферменти </vt:lpstr>
      <vt:lpstr>Властивості ферментів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Установіть відповідність між назвою білка (1-4) та його функцією (А-Д). </vt:lpstr>
      <vt:lpstr>Установіть відповідність між назвою білка (1-4) та його функцією (А-Д). </vt:lpstr>
      <vt:lpstr>Презентация PowerPoint</vt:lpstr>
      <vt:lpstr>Презентация PowerPoint</vt:lpstr>
      <vt:lpstr>Установіть відповідність між ферментом (1–4) та його субстратом (А–Д). </vt:lpstr>
      <vt:lpstr>Установіть відповідність між ферментом (1–4) та його субстратом (А–Д). </vt:lpstr>
      <vt:lpstr>Презентация PowerPoint</vt:lpstr>
      <vt:lpstr>Презентация PowerPoint</vt:lpstr>
      <vt:lpstr>Ці речовини суттєво прискорюють хімічні реакції. Після закінчення реакції вони виділяються в незмінному вигляді й не входять до складу продуктів. Укажіть та охарактеризуйте такі речовини.</vt:lpstr>
      <vt:lpstr>Ці речовини суттєво прискорюють хімічні реакції. Після закінчення реакції вони виділяються в незмінному вигляді й не входять до складу продуктів. Укажіть та охарактеризуйте такі речовини.</vt:lpstr>
      <vt:lpstr>Дякую за увагу!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Розділ 1  Молекулярний рівень організації життя</dc:title>
  <dc:creator>Учетная запись Майкрософт</dc:creator>
  <cp:lastModifiedBy>Надія Засимович</cp:lastModifiedBy>
  <cp:revision>162</cp:revision>
  <dcterms:created xsi:type="dcterms:W3CDTF">2017-11-19T09:30:00Z</dcterms:created>
  <dcterms:modified xsi:type="dcterms:W3CDTF">2022-10-27T16:34:35Z</dcterms:modified>
</cp:coreProperties>
</file>