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7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884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smtClean="0"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936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934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smtClean="0"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420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smtClean="0"/>
              <a:t>10/16/2019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205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smtClean="0"/>
              <a:t>10/16/2019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5438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smtClean="0"/>
              <a:t>10/16/2019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7213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smtClean="0"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943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140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85616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35075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116664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227381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78617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32117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smtClean="0"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689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smtClean="0"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3928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10/16/2019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9183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f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64493" y="1308100"/>
            <a:ext cx="6770007" cy="2531541"/>
          </a:xfrm>
        </p:spPr>
        <p:txBody>
          <a:bodyPr>
            <a:noAutofit/>
          </a:bodyPr>
          <a:lstStyle/>
          <a:p>
            <a:r>
              <a:rPr lang="ru-RU" sz="8800" dirty="0" smtClean="0">
                <a:solidFill>
                  <a:schemeClr val="bg2">
                    <a:lumMod val="50000"/>
                  </a:schemeClr>
                </a:solidFill>
              </a:rPr>
              <a:t>Б</a:t>
            </a:r>
            <a:r>
              <a:rPr lang="uk-UA" sz="8800" dirty="0" err="1" smtClean="0">
                <a:solidFill>
                  <a:schemeClr val="bg2">
                    <a:lumMod val="50000"/>
                  </a:schemeClr>
                </a:solidFill>
              </a:rPr>
              <a:t>іологічні</a:t>
            </a:r>
            <a:r>
              <a:rPr lang="uk-UA" sz="8800" dirty="0" smtClean="0">
                <a:solidFill>
                  <a:schemeClr val="bg2">
                    <a:lumMod val="50000"/>
                  </a:schemeClr>
                </a:solidFill>
              </a:rPr>
              <a:t> ритми</a:t>
            </a:r>
            <a:endParaRPr lang="ru-RU" sz="8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59699" y="4728639"/>
            <a:ext cx="4155927" cy="1532461"/>
          </a:xfrm>
        </p:spPr>
        <p:txBody>
          <a:bodyPr>
            <a:noAutofit/>
          </a:bodyPr>
          <a:lstStyle/>
          <a:p>
            <a:pPr algn="r"/>
            <a:r>
              <a:rPr lang="uk-UA" sz="1600" dirty="0" err="1" smtClean="0"/>
              <a:t>Шеіна</a:t>
            </a:r>
            <a:r>
              <a:rPr lang="uk-UA" sz="1600" dirty="0" smtClean="0"/>
              <a:t> Т.В.,</a:t>
            </a:r>
          </a:p>
          <a:p>
            <a:pPr algn="r"/>
            <a:r>
              <a:rPr lang="uk-UA" sz="1600" dirty="0"/>
              <a:t>у</a:t>
            </a:r>
            <a:r>
              <a:rPr lang="uk-UA" sz="1600" dirty="0" smtClean="0"/>
              <a:t>читель хімії і біології</a:t>
            </a:r>
          </a:p>
          <a:p>
            <a:pPr algn="r"/>
            <a:r>
              <a:rPr lang="uk-UA" sz="1600" dirty="0" err="1" smtClean="0"/>
              <a:t>Парутинської</a:t>
            </a:r>
            <a:r>
              <a:rPr lang="uk-UA" sz="1600" dirty="0" smtClean="0"/>
              <a:t> ЗОШ І-ІІІ ступенів </a:t>
            </a:r>
          </a:p>
          <a:p>
            <a:pPr algn="r"/>
            <a:r>
              <a:rPr lang="uk-UA" sz="1600" dirty="0" err="1" smtClean="0"/>
              <a:t>Куцурубської</a:t>
            </a:r>
            <a:r>
              <a:rPr lang="uk-UA" sz="1600" dirty="0" smtClean="0"/>
              <a:t> ОТГ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20826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444500"/>
            <a:ext cx="10353762" cy="97045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Біологічні ритми в живій природі зумовлені низкою причин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695" y="1719749"/>
            <a:ext cx="5575905" cy="1379051"/>
          </a:xfrm>
        </p:spPr>
        <p:txBody>
          <a:bodyPr>
            <a:normAutofit lnSpcReduction="10000"/>
          </a:bodyPr>
          <a:lstStyle/>
          <a:p>
            <a:pPr marL="36900" indent="0">
              <a:buNone/>
            </a:pPr>
            <a:r>
              <a:rPr lang="uk-UA" sz="2400" dirty="0" smtClean="0"/>
              <a:t>Біологічні ритми – це циклічність процесів, що відбуваються в живих організмах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464300" y="4737100"/>
            <a:ext cx="52323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Адаптативні</a:t>
            </a:r>
            <a:r>
              <a:rPr lang="uk-UA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біологічні ритми – це періодична адаптація до циклічних змін у навколишньому середовищі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73" y="3266859"/>
            <a:ext cx="5227523" cy="29404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966" y="1590106"/>
            <a:ext cx="4774591" cy="304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785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8197" y="203200"/>
            <a:ext cx="10353762" cy="97045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Внутрішні та зовнішні біологічні ритми відрізняються причиною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2726" y="1173650"/>
            <a:ext cx="10079233" cy="1683851"/>
          </a:xfrm>
        </p:spPr>
        <p:txBody>
          <a:bodyPr>
            <a:normAutofit fontScale="77500" lnSpcReduction="20000"/>
          </a:bodyPr>
          <a:lstStyle/>
          <a:p>
            <a:r>
              <a:rPr lang="uk-UA" b="1" i="1" dirty="0" smtClean="0"/>
              <a:t>Внутрішні ритми </a:t>
            </a:r>
            <a:r>
              <a:rPr lang="uk-UA" dirty="0" smtClean="0"/>
              <a:t>пов'язані зі змінами у функціонуванні органів і їх систем.</a:t>
            </a:r>
          </a:p>
          <a:p>
            <a:r>
              <a:rPr lang="uk-UA" b="1" i="1" dirty="0" smtClean="0"/>
              <a:t>Зовнішні біоритми </a:t>
            </a:r>
            <a:r>
              <a:rPr lang="uk-UA" dirty="0" smtClean="0"/>
              <a:t>пов'язані з процесами у навколишньому середовищі.</a:t>
            </a:r>
          </a:p>
          <a:p>
            <a:r>
              <a:rPr lang="uk-UA" b="1" i="1" dirty="0" smtClean="0"/>
              <a:t>Біологічний годинник </a:t>
            </a:r>
            <a:r>
              <a:rPr lang="uk-UA" dirty="0" smtClean="0"/>
              <a:t>– молекулярна система, у якій концентрація речовин коливається з певним періодом, призводячи до фізіологічних змін в організмі. 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26" y="2755900"/>
            <a:ext cx="10058400" cy="386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116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355600"/>
            <a:ext cx="10950057" cy="97045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Періодичність </a:t>
            </a:r>
            <a:r>
              <a:rPr lang="uk-UA" dirty="0" err="1" smtClean="0">
                <a:solidFill>
                  <a:schemeClr val="bg2">
                    <a:lumMod val="50000"/>
                  </a:schemeClr>
                </a:solidFill>
              </a:rPr>
              <a:t>адаптативних</a:t>
            </a:r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 біоритмів залежить від частоти змін у навколишньому середовищі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00" y="1529229"/>
            <a:ext cx="9613900" cy="5073665"/>
          </a:xfrm>
        </p:spPr>
      </p:pic>
    </p:spTree>
    <p:extLst>
      <p:ext uri="{BB962C8B-B14F-4D97-AF65-F5344CB8AC3E}">
        <p14:creationId xmlns:p14="http://schemas.microsoft.com/office/powerpoint/2010/main" val="1691411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79" y="279400"/>
            <a:ext cx="10353762" cy="97045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Добові</a:t>
            </a:r>
            <a:r>
              <a:rPr lang="uk-UA" dirty="0" smtClean="0"/>
              <a:t> </a:t>
            </a:r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біоритми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534" y="1249850"/>
            <a:ext cx="9926907" cy="5049350"/>
          </a:xfrm>
        </p:spPr>
      </p:pic>
    </p:spTree>
    <p:extLst>
      <p:ext uri="{BB962C8B-B14F-4D97-AF65-F5344CB8AC3E}">
        <p14:creationId xmlns:p14="http://schemas.microsoft.com/office/powerpoint/2010/main" val="1490854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77800"/>
            <a:ext cx="10353762" cy="97045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Припливно-відпливні біоритми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17" y="978035"/>
            <a:ext cx="5551500" cy="416002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005" y="2412274"/>
            <a:ext cx="5490753" cy="411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514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14300"/>
            <a:ext cx="10353762" cy="97045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Сезонні або річні біоритми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562" y="856117"/>
            <a:ext cx="4062947" cy="282331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045" y="823902"/>
            <a:ext cx="4283029" cy="28363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556" y="3399370"/>
            <a:ext cx="4611507" cy="345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349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139700"/>
            <a:ext cx="10353762" cy="97045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Багаторічні біоритми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744" y="892435"/>
            <a:ext cx="7503864" cy="5620571"/>
          </a:xfrm>
        </p:spPr>
      </p:pic>
    </p:spTree>
    <p:extLst>
      <p:ext uri="{BB962C8B-B14F-4D97-AF65-F5344CB8AC3E}">
        <p14:creationId xmlns:p14="http://schemas.microsoft.com/office/powerpoint/2010/main" val="2343630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0795" y="215900"/>
            <a:ext cx="10353762" cy="97045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Здатність до фотоперіодизму готовить організми до майбутніх умов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5760" y="1732448"/>
            <a:ext cx="3296315" cy="1916443"/>
          </a:xfrm>
        </p:spPr>
        <p:txBody>
          <a:bodyPr>
            <a:noAutofit/>
          </a:bodyPr>
          <a:lstStyle/>
          <a:p>
            <a:r>
              <a:rPr lang="uk-UA" sz="2800" b="1" i="1" dirty="0" smtClean="0"/>
              <a:t>Фотоперіодизм </a:t>
            </a:r>
            <a:r>
              <a:rPr lang="uk-UA" sz="2800" dirty="0" smtClean="0"/>
              <a:t>– це реакція організму на зміну тривалості світлового дня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09" y="1579811"/>
            <a:ext cx="8288131" cy="405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775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8124" y="149860"/>
            <a:ext cx="7077155" cy="1790700"/>
          </a:xfrm>
        </p:spPr>
        <p:txBody>
          <a:bodyPr>
            <a:normAutofit/>
          </a:bodyPr>
          <a:lstStyle/>
          <a:p>
            <a:pPr algn="ctr"/>
            <a:r>
              <a:rPr lang="uk-UA" sz="2400" dirty="0" err="1" smtClean="0">
                <a:solidFill>
                  <a:schemeClr val="bg2">
                    <a:lumMod val="50000"/>
                  </a:schemeClr>
                </a:solidFill>
              </a:rPr>
              <a:t>Короткоденні</a:t>
            </a:r>
            <a:r>
              <a:rPr lang="uk-UA" sz="2400" dirty="0" smtClean="0">
                <a:solidFill>
                  <a:schemeClr val="bg2">
                    <a:lumMod val="50000"/>
                  </a:schemeClr>
                </a:solidFill>
              </a:rPr>
              <a:t> та </a:t>
            </a:r>
            <a:r>
              <a:rPr lang="uk-UA" sz="2400" dirty="0" err="1" smtClean="0">
                <a:solidFill>
                  <a:schemeClr val="bg2">
                    <a:lumMod val="50000"/>
                  </a:schemeClr>
                </a:solidFill>
              </a:rPr>
              <a:t>довгоденні</a:t>
            </a:r>
            <a:r>
              <a:rPr lang="uk-UA" sz="2400" dirty="0" smtClean="0">
                <a:solidFill>
                  <a:schemeClr val="bg2">
                    <a:lumMod val="50000"/>
                  </a:schemeClr>
                </a:solidFill>
              </a:rPr>
              <a:t> організми відрізняються тривалістю світлового дня, за якого вони розмножуються чи переходять у стан спокою</a:t>
            </a:r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125" y="2089155"/>
            <a:ext cx="7077155" cy="4291012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369" y="216577"/>
            <a:ext cx="2999492" cy="616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749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195" y="88900"/>
            <a:ext cx="10353762" cy="58945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Тести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228" y="678350"/>
            <a:ext cx="6755772" cy="5978976"/>
          </a:xfrm>
        </p:spPr>
      </p:pic>
    </p:spTree>
    <p:extLst>
      <p:ext uri="{BB962C8B-B14F-4D97-AF65-F5344CB8AC3E}">
        <p14:creationId xmlns:p14="http://schemas.microsoft.com/office/powerpoint/2010/main" val="1677949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6695" y="330200"/>
            <a:ext cx="10353762" cy="970450"/>
          </a:xfrm>
        </p:spPr>
        <p:txBody>
          <a:bodyPr/>
          <a:lstStyle/>
          <a:p>
            <a:r>
              <a:rPr lang="uk-UA" dirty="0" smtClean="0">
                <a:solidFill>
                  <a:schemeClr val="bg2">
                    <a:lumMod val="50000"/>
                  </a:schemeClr>
                </a:solidFill>
              </a:rPr>
              <a:t>Домашнє завдання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1861651"/>
          </a:xfrm>
        </p:spPr>
        <p:txBody>
          <a:bodyPr>
            <a:normAutofit/>
          </a:bodyPr>
          <a:lstStyle/>
          <a:p>
            <a:r>
              <a:rPr lang="uk-UA" sz="2400" dirty="0" smtClean="0"/>
              <a:t>Опрацювати </a:t>
            </a:r>
            <a:r>
              <a:rPr lang="en-US" sz="2400" dirty="0" smtClean="0"/>
              <a:t>&amp;</a:t>
            </a:r>
            <a:r>
              <a:rPr lang="uk-UA" sz="2400" dirty="0" smtClean="0"/>
              <a:t> 11.</a:t>
            </a:r>
          </a:p>
          <a:p>
            <a:r>
              <a:rPr lang="uk-UA" sz="2400" dirty="0" smtClean="0"/>
              <a:t>Повторити</a:t>
            </a:r>
            <a:r>
              <a:rPr lang="en-US" sz="2400" dirty="0" smtClean="0"/>
              <a:t> &amp;&amp;</a:t>
            </a:r>
            <a:r>
              <a:rPr lang="uk-UA" sz="2400" dirty="0" smtClean="0"/>
              <a:t> 1-11</a:t>
            </a:r>
            <a:r>
              <a:rPr lang="uk-UA" sz="2400" dirty="0"/>
              <a:t>.</a:t>
            </a:r>
            <a:endParaRPr lang="en-US" sz="2400" dirty="0" smtClean="0"/>
          </a:p>
          <a:p>
            <a:r>
              <a:rPr lang="uk-UA" sz="2400" dirty="0" smtClean="0"/>
              <a:t>Підготуватися до тестового контролю за темою «Адаптації»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387068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85</TotalTime>
  <Words>175</Words>
  <Application>Microsoft Office PowerPoint</Application>
  <PresentationFormat>Широкоэкранный</PresentationFormat>
  <Paragraphs>25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Tw Cen MT</vt:lpstr>
      <vt:lpstr>Контур</vt:lpstr>
      <vt:lpstr>Біологічні ритми</vt:lpstr>
      <vt:lpstr>Біологічні ритми в живій природі зумовлені низкою причин</vt:lpstr>
      <vt:lpstr>Внутрішні та зовнішні біологічні ритми відрізняються причиною</vt:lpstr>
      <vt:lpstr>Періодичність адаптативних біоритмів залежить від частоти змін у навколишньому середовищі</vt:lpstr>
      <vt:lpstr>Добові біоритми</vt:lpstr>
      <vt:lpstr>Припливно-відпливні біоритми</vt:lpstr>
      <vt:lpstr>Сезонні або річні біоритми</vt:lpstr>
      <vt:lpstr>Багаторічні біоритми</vt:lpstr>
      <vt:lpstr>Здатність до фотоперіодизму готовить організми до майбутніх умов</vt:lpstr>
      <vt:lpstr>Короткоденні та довгоденні організми відрізняються тривалістю світлового дня, за якого вони розмножуються чи переходять у стан спокою</vt:lpstr>
      <vt:lpstr>Тести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Біологічні ритми</dc:title>
  <dc:creator>Пользователь Windows</dc:creator>
  <cp:lastModifiedBy>Пользователь Windows</cp:lastModifiedBy>
  <cp:revision>9</cp:revision>
  <dcterms:created xsi:type="dcterms:W3CDTF">2019-10-15T16:38:16Z</dcterms:created>
  <dcterms:modified xsi:type="dcterms:W3CDTF">2019-10-16T08:05:14Z</dcterms:modified>
</cp:coreProperties>
</file>