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46569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768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04378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8524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0731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88459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29079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185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9137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D2AC3-6A0B-4169-B1EA-E3AE8B351BDD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7015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B9363-8B87-41B7-9F8E-64519CBB8F34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895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F5746-5284-4951-9F37-7AE924EDBCB7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994314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398B29-7265-4A65-A2A4-6703C057B7C1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4223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981633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686C4-3AB5-4E0C-86CA-FB108C350AA9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0733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906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8234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1/21/2023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5540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 rot="21420000">
            <a:off x="529196" y="1303321"/>
            <a:ext cx="9755187" cy="1911633"/>
          </a:xfrm>
        </p:spPr>
        <p:txBody>
          <a:bodyPr>
            <a:normAutofit/>
          </a:bodyPr>
          <a:lstStyle/>
          <a:p>
            <a:r>
              <a:rPr lang="uk-UA" sz="6600" dirty="0" smtClean="0">
                <a:solidFill>
                  <a:schemeClr val="accent2"/>
                </a:solidFill>
              </a:rPr>
              <a:t>Будова, походження</a:t>
            </a:r>
            <a:br>
              <a:rPr lang="uk-UA" sz="6600" dirty="0" smtClean="0">
                <a:solidFill>
                  <a:schemeClr val="accent2"/>
                </a:solidFill>
              </a:rPr>
            </a:br>
            <a:r>
              <a:rPr lang="uk-UA" sz="6600" dirty="0" smtClean="0">
                <a:solidFill>
                  <a:schemeClr val="accent2"/>
                </a:solidFill>
              </a:rPr>
              <a:t> і різноманіття еукаріотів</a:t>
            </a:r>
            <a:endParaRPr lang="uk-UA" sz="6600" dirty="0">
              <a:solidFill>
                <a:schemeClr val="accent2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21420000">
            <a:off x="419958" y="3987987"/>
            <a:ext cx="2714814" cy="1642987"/>
          </a:xfrm>
        </p:spPr>
        <p:txBody>
          <a:bodyPr/>
          <a:lstStyle/>
          <a:p>
            <a:pPr algn="l"/>
            <a:r>
              <a:rPr lang="uk-UA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Шеіна</a:t>
            </a:r>
            <a:r>
              <a:rPr lang="uk-U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Т.В.,</a:t>
            </a:r>
          </a:p>
          <a:p>
            <a:pPr algn="l"/>
            <a:r>
              <a:rPr lang="uk-U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учитель хімії і біології </a:t>
            </a:r>
          </a:p>
          <a:p>
            <a:pPr algn="l"/>
            <a:r>
              <a:rPr lang="uk-UA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Парутинської</a:t>
            </a:r>
            <a:r>
              <a:rPr lang="uk-U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ЗОШ,</a:t>
            </a:r>
          </a:p>
          <a:p>
            <a:pPr algn="l"/>
            <a:r>
              <a:rPr lang="uk-U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6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Куцурубської</a:t>
            </a:r>
            <a:r>
              <a:rPr lang="uk-UA" sz="1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ОТГ  </a:t>
            </a:r>
          </a:p>
          <a:p>
            <a:pPr algn="l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19713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306977"/>
            <a:ext cx="10396882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smtClean="0"/>
              <a:t/>
            </a:r>
            <a:br>
              <a:rPr lang="uk-UA" dirty="0" smtClean="0"/>
            </a:br>
            <a:r>
              <a:rPr lang="uk-UA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Клітина еукаріотів має складнішу будову порівняно з клітиною прокаріотів </a:t>
            </a:r>
            <a:r>
              <a:rPr lang="uk-UA" sz="3600" dirty="0" smtClean="0"/>
              <a:t/>
            </a:r>
            <a:br>
              <a:rPr lang="uk-UA" sz="3600" dirty="0" smtClean="0"/>
            </a:br>
            <a:endParaRPr lang="uk-UA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933303" y="1458942"/>
            <a:ext cx="7707085" cy="4850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958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287384"/>
            <a:ext cx="10396882" cy="1214310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Виникнення еукаріотів пояснює </a:t>
            </a:r>
            <a:r>
              <a:rPr lang="uk-UA" sz="3200" b="1" i="1" u="sng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ендосимбіотична</a:t>
            </a:r>
            <a:r>
              <a:rPr lang="uk-UA" sz="3200" b="1" i="1" u="sng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теорія </a:t>
            </a:r>
            <a:endParaRPr lang="uk-UA" sz="3200" i="1" u="sng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83625" y="1337193"/>
            <a:ext cx="3899266" cy="48807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948392" y="1337193"/>
            <a:ext cx="5984325" cy="326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Якийсь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прокаріотичний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предок еукаріотів (давній архей) вступив у тісні відносини з деякою давньою альфа-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протеобактерією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під час яких остання була поглинута нашим давнім предком. Тобто предок еукаріотів був хижаком і, на зразок сучасної амеби, поглинав дрібних бактерій, що його оточували. 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9951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817" y="320040"/>
            <a:ext cx="11338560" cy="1151965"/>
          </a:xfrm>
        </p:spPr>
        <p:txBody>
          <a:bodyPr>
            <a:noAutofit/>
          </a:bodyPr>
          <a:lstStyle/>
          <a:p>
            <a:pPr algn="ctr"/>
            <a:r>
              <a:rPr lang="uk-UA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Згідно із сучасними уявленнями, усіх еукаріотів поділяють на п’ять </a:t>
            </a:r>
            <a:r>
              <a:rPr lang="uk-UA" sz="3600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супергруп</a:t>
            </a:r>
            <a:r>
              <a:rPr lang="uk-UA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sz="36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396343" y="1472005"/>
            <a:ext cx="4493623" cy="508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1492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625" y="228600"/>
            <a:ext cx="10396882" cy="1151965"/>
          </a:xfrm>
        </p:spPr>
        <p:txBody>
          <a:bodyPr>
            <a:noAutofit/>
          </a:bodyPr>
          <a:lstStyle/>
          <a:p>
            <a:pPr algn="ctr"/>
            <a:r>
              <a:rPr lang="uk-UA" sz="2800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Супергрупа</a:t>
            </a:r>
            <a:r>
              <a:rPr lang="ru-RU" sz="2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u="sng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SAR</a:t>
            </a:r>
            <a:r>
              <a:rPr lang="en-US" sz="28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надзвичайно різноманітна </a:t>
            </a:r>
            <a:r>
              <a:rPr lang="ru-RU" sz="2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uk-UA" sz="2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включає бурі та діатомові водорості, інфузорій та </a:t>
            </a:r>
            <a:r>
              <a:rPr lang="uk-UA" sz="2800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апікомплекси</a:t>
            </a:r>
            <a:r>
              <a:rPr lang="uk-UA" sz="28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k-UA" sz="28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343703" y="1380565"/>
            <a:ext cx="4487012" cy="42035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0637" y="1380565"/>
            <a:ext cx="2245258" cy="42035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5817" y="1618131"/>
            <a:ext cx="3843936" cy="297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8488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799" y="333103"/>
            <a:ext cx="10848703" cy="1151965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Супергрупа</a:t>
            </a:r>
            <a:r>
              <a:rPr lang="uk-UA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3200" b="1" i="1" u="sng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Архепластида</a:t>
            </a:r>
            <a:r>
              <a:rPr lang="uk-UA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об’єднує червоні і зелені водорості, а також рослини </a:t>
            </a:r>
            <a:endParaRPr lang="uk-UA" sz="3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1769854" y="1485067"/>
            <a:ext cx="3694046" cy="41450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1334" y="1485066"/>
            <a:ext cx="3020495" cy="413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328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3874" y="189411"/>
            <a:ext cx="10626633" cy="1151965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uk-UA" sz="3600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супергрупи</a:t>
            </a:r>
            <a:r>
              <a:rPr lang="uk-UA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3600" b="1" i="1" u="sng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Екскавата</a:t>
            </a:r>
            <a:r>
              <a:rPr lang="uk-UA" sz="36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відносять одноклітинні організми, що мають джгутик </a:t>
            </a:r>
            <a:endParaRPr lang="uk-UA" sz="36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453873" y="1435647"/>
            <a:ext cx="7023893" cy="360661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25935" y="1341376"/>
            <a:ext cx="325457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Хлоропласт зелених водоростей є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двомембранною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органелою, при цьому ззовні його оточує плазматична мембрана клітини. При поглинанні такої водорості цілком навколо неї утворюється четверта мембрана — мембрана везикули. У процесі подальшого симбіозу зовнішня мембрана везикули була втрачена, тому хлоропласти евгленових оточені трьома мембранами. 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895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7585" y="228600"/>
            <a:ext cx="10731136" cy="1151965"/>
          </a:xfrm>
        </p:spPr>
        <p:txBody>
          <a:bodyPr>
            <a:noAutofit/>
          </a:bodyPr>
          <a:lstStyle/>
          <a:p>
            <a:pPr algn="ctr"/>
            <a:r>
              <a:rPr lang="uk-UA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uk-UA" sz="3200" b="1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супергрупи</a:t>
            </a:r>
            <a:r>
              <a:rPr lang="uk-UA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3200" b="1" i="1" u="sng" dirty="0" err="1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Амебозої</a:t>
            </a:r>
            <a:r>
              <a:rPr lang="uk-UA" sz="3200" b="1" dirty="0" smtClean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входять організми, що не мають постійної форми тіла </a:t>
            </a:r>
            <a:endParaRPr lang="uk-UA" sz="3200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6246987" y="1378355"/>
            <a:ext cx="4437089" cy="379007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31095" y="1380565"/>
            <a:ext cx="485124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Клітини представників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супергрупи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Амебозої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(рис. 7.10)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вирізняються доволі великими розмірами й непостійною формою тіла, у більшості з них джгутики відсутні. Статевий процес у амеб не знайдений. Зазвичай амеби є хижаками, що полюють на бактерій і дрібних одноклітинних еукаріотів, яких поглинають шляхом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ендоцитозу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Незважаючи на удавану простоту будови, амеби є прогресивною групою організмів, доволі поширених у водних екосистемах. </a:t>
            </a:r>
            <a:endParaRPr lang="uk-UA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27195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3259183"/>
          </a:xfrm>
        </p:spPr>
        <p:txBody>
          <a:bodyPr>
            <a:normAutofit/>
          </a:bodyPr>
          <a:lstStyle/>
          <a:p>
            <a:r>
              <a:rPr lang="uk-UA" sz="22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r>
              <a:rPr lang="en-US" sz="22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Опрацювати</a:t>
            </a: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&amp;7 </a:t>
            </a:r>
            <a:br>
              <a:rPr lang="en-US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uk-UA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дружної компанії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творіть із підручних матеріалів великі й різнобарвні моделі будови клітин хламідомонади, </a:t>
            </a:r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евглени</a:t>
            </a: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зеленої, інфузорії-туфельки, амеби, що їх буде зручно використовувати вчителеві на </a:t>
            </a:r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уроках</a:t>
            </a: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шостому класі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26394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TM04033927[[fn=Главное мероприятие]]</Template>
  <TotalTime>64</TotalTime>
  <Words>244</Words>
  <Application>Microsoft Office PowerPoint</Application>
  <PresentationFormat>Широкоэкранный</PresentationFormat>
  <Paragraphs>17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Impact</vt:lpstr>
      <vt:lpstr>Times New Roman</vt:lpstr>
      <vt:lpstr>Главное мероприятие</vt:lpstr>
      <vt:lpstr>Будова, походження  і різноманіття еукаріотів</vt:lpstr>
      <vt:lpstr> Клітина еукаріотів має складнішу будову порівняно з клітиною прокаріотів  </vt:lpstr>
      <vt:lpstr>Виникнення еукаріотів пояснює ендосимбіотична теорія </vt:lpstr>
      <vt:lpstr>Згідно із сучасними уявленнями, усіх еукаріотів поділяють на п’ять супергруп </vt:lpstr>
      <vt:lpstr>Супергрупа SAR надзвичайно різноманітна і включає бурі та діатомові водорості, інфузорій та апікомплекси </vt:lpstr>
      <vt:lpstr>Супергрупа Архепластида об’єднує червоні і зелені водорості, а також рослини </vt:lpstr>
      <vt:lpstr>До супергрупи Екскавата відносять одноклітинні організми, що мають джгутик </vt:lpstr>
      <vt:lpstr>До супергрупи Амебозої входять організми, що не мають постійної форми тіла </vt:lpstr>
      <vt:lpstr>Домашнє завдання  Опрацювати &amp;7   Проект для дружної компанії   cтворіть із підручних матеріалів великі й різнобарвні моделі будови клітин хламідомонади, евглени зеленої, інфузорії-туфельки, амеби, що їх буде зручно використовувати вчителеві на уроках у шостому класі.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Будова, походження і різноманіття еукаріотів</dc:title>
  <dc:creator>Пользователь Windows</dc:creator>
  <cp:lastModifiedBy>Пользователь Windows</cp:lastModifiedBy>
  <cp:revision>8</cp:revision>
  <dcterms:created xsi:type="dcterms:W3CDTF">2019-09-25T15:57:08Z</dcterms:created>
  <dcterms:modified xsi:type="dcterms:W3CDTF">2023-01-21T13:23:49Z</dcterms:modified>
</cp:coreProperties>
</file>