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authors.xml" ContentType="application/vnd.ms-powerpoint.author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305" r:id="rId5"/>
    <p:sldId id="319" r:id="rId6"/>
    <p:sldId id="328" r:id="rId7"/>
    <p:sldId id="320" r:id="rId8"/>
    <p:sldId id="322" r:id="rId9"/>
    <p:sldId id="329" r:id="rId10"/>
    <p:sldId id="330" r:id="rId11"/>
    <p:sldId id="324" r:id="rId12"/>
    <p:sldId id="327" r:id="rId13"/>
    <p:sldId id="331" r:id="rId14"/>
  </p:sldIdLst>
  <p:sldSz cx="12192000" cy="6858000"/>
  <p:notesSz cx="6858000" cy="9144000"/>
  <p:defaultTextStyle>
    <a:defPPr rtl="0">
      <a:defRPr lang="ru-MO"/>
    </a:defPPr>
    <a:lvl1pPr marL="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385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57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Автор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9D7D9"/>
    <a:srgbClr val="93D3D9"/>
    <a:srgbClr val="AAD6FF"/>
    <a:srgbClr val="B2C8CD"/>
    <a:srgbClr val="CCD8D6"/>
    <a:srgbClr val="4F5945"/>
    <a:srgbClr val="73292A"/>
    <a:srgbClr val="7F867A"/>
    <a:srgbClr val="A65B3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879" autoAdjust="0"/>
  </p:normalViewPr>
  <p:slideViewPr>
    <p:cSldViewPr snapToGrid="0">
      <p:cViewPr varScale="1">
        <p:scale>
          <a:sx n="88" d="100"/>
          <a:sy n="88" d="100"/>
        </p:scale>
        <p:origin x="-466" y="-77"/>
      </p:cViewPr>
      <p:guideLst>
        <p:guide orient="horz" pos="3385"/>
        <p:guide orient="horz" pos="157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7" d="100"/>
          <a:sy n="67" d="100"/>
        </p:scale>
        <p:origin x="-3120" y="-7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A49852A6-C536-198B-0B36-808C24FAAF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MO"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F40B29C-E84A-E4D1-8998-1A961EC23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MO" sz="1200"/>
            </a:lvl1pPr>
          </a:lstStyle>
          <a:p>
            <a:pPr rtl="0"/>
            <a:fld id="{D874E27E-5D1F-488F-8842-2EE4665658AB}" type="datetime1">
              <a:rPr lang="ru-RU" smtClean="0"/>
              <a:pPr rtl="0"/>
              <a:t>21.11.2023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CCE4DE7-ED89-D264-F004-38F2DF4879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MO"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F7E8591-FF54-5A00-A703-95ABC16B78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MO" sz="1200"/>
            </a:lvl1pPr>
          </a:lstStyle>
          <a:p>
            <a:pPr rtl="0"/>
            <a:fld id="{17369B77-94AB-0344-9EBF-9DB9EE8D3ABC}" type="slidenum">
              <a:rPr lang="ru-RU" smtClean="0"/>
              <a:pPr rt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8597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MO" sz="1200"/>
            </a:lvl1pPr>
          </a:lstStyle>
          <a:p>
            <a:fld id="{B1CC0895-195D-42AE-A25E-8485D1B75B8A}" type="datetime1">
              <a:rPr lang="ru-RU" noProof="0" smtClean="0"/>
              <a:pPr/>
              <a:t>21.11.2023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MO" sz="1200"/>
            </a:lvl1pPr>
          </a:lstStyle>
          <a:p>
            <a:pPr rtl="0"/>
            <a:fld id="{0775476F-A808-1F46-A368-07984F6DA22E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1425272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pPr rtl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7844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noProof="0" smtClean="0"/>
              <a:pPr rtl="0"/>
              <a:t>2</a:t>
            </a:fld>
            <a:endParaRPr lang="ru-RU" noProof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, содержащее текст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xmlns="" id="{A26D6E84-B5BE-5F3E-8B3F-1A46C7F30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7210" y="0"/>
            <a:ext cx="8392026" cy="6858000"/>
          </a:xfrm>
          <a:prstGeom prst="rect">
            <a:avLst/>
          </a:pr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F0A7E03F-5776-960D-3CA6-7CE62AC96693}"/>
              </a:ext>
            </a:extLst>
          </p:cNvPr>
          <p:cNvSpPr/>
          <p:nvPr userDrawn="1"/>
        </p:nvSpPr>
        <p:spPr>
          <a:xfrm>
            <a:off x="3300284" y="654912"/>
            <a:ext cx="5591432" cy="55914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6A7464AF-3FD6-6193-CC95-A941ECE17B9D}"/>
              </a:ext>
            </a:extLst>
          </p:cNvPr>
          <p:cNvCxnSpPr>
            <a:cxnSpLocks/>
          </p:cNvCxnSpPr>
          <p:nvPr userDrawn="1"/>
        </p:nvCxnSpPr>
        <p:spPr>
          <a:xfrm>
            <a:off x="4359876" y="4300155"/>
            <a:ext cx="347224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Рисунок 10" descr="Изображение, содержащее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E5214731-3110-8D76-56DF-633537104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9961" y="4157464"/>
            <a:ext cx="972078" cy="285381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xmlns="" id="{516369FF-9501-1944-3E3F-46CBFD515D8D}"/>
              </a:ext>
            </a:extLst>
          </p:cNvPr>
          <p:cNvSpPr/>
          <p:nvPr userDrawn="1"/>
        </p:nvSpPr>
        <p:spPr>
          <a:xfrm>
            <a:off x="3447535" y="807312"/>
            <a:ext cx="5296930" cy="5296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Изображение керамического изделия, фарфора&#10;&#10;Автоматически созданное описание">
            <a:extLst>
              <a:ext uri="{FF2B5EF4-FFF2-40B4-BE49-F238E27FC236}">
                <a16:creationId xmlns:a16="http://schemas.microsoft.com/office/drawing/2014/main" xmlns="" id="{AB1576B0-66ED-3F92-2AF8-4EF965E4E3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9338" y="4814449"/>
            <a:ext cx="1668775" cy="162143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9E576603-B88C-9F7F-98A5-E94BD2C23E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30777" y="1164252"/>
            <a:ext cx="818801" cy="8455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660904"/>
            <a:ext cx="6693408" cy="1088136"/>
          </a:xfrm>
        </p:spPr>
        <p:txBody>
          <a:bodyPr rtlCol="0" anchor="b">
            <a:noAutofit/>
          </a:bodyPr>
          <a:lstStyle>
            <a:lvl1pPr algn="ctr">
              <a:defRPr lang="ru-MO" sz="46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2267712"/>
            <a:ext cx="2999232" cy="438912"/>
          </a:xfrm>
        </p:spPr>
        <p:txBody>
          <a:bodyPr rtlCol="0"/>
          <a:lstStyle>
            <a:lvl1pPr marL="0" indent="0" algn="ctr">
              <a:buNone/>
              <a:defRPr lang="ru-MO" sz="2400"/>
            </a:lvl1pPr>
            <a:lvl2pPr marL="457200" indent="0" algn="ctr">
              <a:buNone/>
              <a:defRPr lang="ru-MO" sz="2000"/>
            </a:lvl2pPr>
            <a:lvl3pPr marL="914400" indent="0" algn="ctr">
              <a:buNone/>
              <a:defRPr lang="ru-MO" sz="1800"/>
            </a:lvl3pPr>
            <a:lvl4pPr marL="1371600" indent="0" algn="ctr">
              <a:buNone/>
              <a:defRPr lang="ru-MO" sz="1600"/>
            </a:lvl4pPr>
            <a:lvl5pPr marL="1828800" indent="0" algn="ctr">
              <a:buNone/>
              <a:defRPr lang="ru-MO" sz="1600"/>
            </a:lvl5pPr>
            <a:lvl6pPr marL="2286000" indent="0" algn="ctr">
              <a:buNone/>
              <a:defRPr lang="ru-MO" sz="1600"/>
            </a:lvl6pPr>
            <a:lvl7pPr marL="2743200" indent="0" algn="ctr">
              <a:buNone/>
              <a:defRPr lang="ru-MO" sz="1600"/>
            </a:lvl7pPr>
            <a:lvl8pPr marL="3200400" indent="0" algn="ctr">
              <a:buNone/>
              <a:defRPr lang="ru-MO" sz="1600"/>
            </a:lvl8pPr>
            <a:lvl9pPr marL="3657600" indent="0" algn="ctr">
              <a:buNone/>
              <a:defRPr lang="ru-MO"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xmlns="" id="{ABAD6905-AD97-1EAF-A4A3-D0BB13B12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63BCB4CA-03FB-81F4-F8A2-FA9C0DBDEB11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Группа цветов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xmlns="" id="{138EDBF7-FA56-2BF9-ECFA-6C39FEE8F8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9852" flipH="1">
            <a:off x="1760954" y="2048834"/>
            <a:ext cx="1230524" cy="228732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880" y="978408"/>
            <a:ext cx="3749040" cy="1325880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32" name="Объект 5">
            <a:extLst>
              <a:ext uri="{FF2B5EF4-FFF2-40B4-BE49-F238E27FC236}">
                <a16:creationId xmlns:a16="http://schemas.microsoft.com/office/drawing/2014/main" xmlns="" id="{9BEB2D80-6263-5794-6A1A-CFF345F7A92E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8183880" y="2194560"/>
            <a:ext cx="3749040" cy="4306824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Clr>
                <a:srgbClr val="73292A"/>
              </a:buClr>
              <a:buNone/>
              <a:defRPr lang="ru-MO" sz="2400"/>
            </a:lvl1pPr>
            <a:lvl2pPr marL="228600">
              <a:buClr>
                <a:srgbClr val="73292A"/>
              </a:buClr>
              <a:defRPr lang="ru-MO" sz="2000"/>
            </a:lvl2pPr>
            <a:lvl3pPr marL="685800">
              <a:buClr>
                <a:srgbClr val="73292A"/>
              </a:buClr>
              <a:defRPr lang="ru-MO" sz="1800"/>
            </a:lvl3pPr>
            <a:lvl4pPr marL="1143000">
              <a:buClr>
                <a:srgbClr val="73292A"/>
              </a:buClr>
              <a:defRPr lang="ru-MO" sz="1600"/>
            </a:lvl4pPr>
            <a:lvl5pPr marL="1600200">
              <a:buClr>
                <a:srgbClr val="73292A"/>
              </a:buClr>
              <a:defRPr lang="ru-MO" sz="16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pic>
        <p:nvPicPr>
          <p:cNvPr id="6" name="Рисунок 5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xmlns="" id="{0FE36A83-31CF-DF76-5708-55ED9FB70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sp>
        <p:nvSpPr>
          <p:cNvPr id="11" name="Текст 33">
            <a:extLst>
              <a:ext uri="{FF2B5EF4-FFF2-40B4-BE49-F238E27FC236}">
                <a16:creationId xmlns:a16="http://schemas.microsoft.com/office/drawing/2014/main" xmlns="" id="{5BF6365E-74A9-6D7B-5F20-7C29F29017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25296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MO" sz="3000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xmlns="" val="95398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содержимое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BB4DE27-1913-8274-9943-46641EA0DAB7}"/>
              </a:ext>
            </a:extLst>
          </p:cNvPr>
          <p:cNvSpPr/>
          <p:nvPr userDrawn="1"/>
        </p:nvSpPr>
        <p:spPr>
          <a:xfrm>
            <a:off x="1174276" y="-756"/>
            <a:ext cx="9843449" cy="5690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>
              <a:solidFill>
                <a:schemeClr val="bg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F901AB4A-AE17-BFA4-697C-75EC6407E147}"/>
              </a:ext>
            </a:extLst>
          </p:cNvPr>
          <p:cNvSpPr/>
          <p:nvPr userDrawn="1"/>
        </p:nvSpPr>
        <p:spPr>
          <a:xfrm>
            <a:off x="1604189" y="-13446"/>
            <a:ext cx="8983623" cy="52577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1C7F01FE-99A8-35BD-05A1-6D93A2578E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52833" y="5110810"/>
            <a:ext cx="1207554" cy="35451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66660DF-FD7A-4340-E854-B4680A6B88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02474" y="-1953000"/>
            <a:ext cx="1485900" cy="53721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028" y="1389888"/>
            <a:ext cx="8695944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223516" y="2651760"/>
            <a:ext cx="7744968" cy="269748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ru-MO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ctr">
              <a:lnSpc>
                <a:spcPct val="100000"/>
              </a:lnSpc>
              <a:defRPr lang="ru-MO" sz="18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ru-MO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endParaRPr lang="ru-RU" noProof="0"/>
          </a:p>
        </p:txBody>
      </p:sp>
      <p:sp>
        <p:nvSpPr>
          <p:cNvPr id="14" name="Нижний колонтитул 13">
            <a:extLst>
              <a:ext uri="{FF2B5EF4-FFF2-40B4-BE49-F238E27FC236}">
                <a16:creationId xmlns:a16="http://schemas.microsoft.com/office/drawing/2014/main" xmlns="" id="{2F05D25C-B703-1868-603E-D468EF44D7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xmlns="" id="{D8FDB2CC-A975-BC07-042A-228D387E51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2026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98ADFA29-47E3-2E16-12B7-D8031DC04C0D}"/>
              </a:ext>
            </a:extLst>
          </p:cNvPr>
          <p:cNvSpPr/>
          <p:nvPr userDrawn="1"/>
        </p:nvSpPr>
        <p:spPr>
          <a:xfrm>
            <a:off x="0" y="3377183"/>
            <a:ext cx="12192000" cy="2326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Растение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xmlns="" id="{D373DB44-C887-96AC-D32D-B7656F28FB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387322" y="3187511"/>
            <a:ext cx="1422400" cy="5283200"/>
          </a:xfrm>
          <a:prstGeom prst="rect">
            <a:avLst/>
          </a:prstGeom>
        </p:spPr>
      </p:pic>
      <p:pic>
        <p:nvPicPr>
          <p:cNvPr id="9" name="Рисунок 8" descr="Изображение постельного белья, ткани&#10;&#10;Автоматически созданное описание">
            <a:extLst>
              <a:ext uri="{FF2B5EF4-FFF2-40B4-BE49-F238E27FC236}">
                <a16:creationId xmlns:a16="http://schemas.microsoft.com/office/drawing/2014/main" xmlns="" id="{6A080FF9-A96B-AA38-428D-5F2CF533D0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400022" y="287485"/>
            <a:ext cx="1485900" cy="5372100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25150280-02E2-686D-A130-65EBDA15EF13}"/>
              </a:ext>
            </a:extLst>
          </p:cNvPr>
          <p:cNvSpPr/>
          <p:nvPr userDrawn="1"/>
        </p:nvSpPr>
        <p:spPr>
          <a:xfrm>
            <a:off x="232651" y="3633264"/>
            <a:ext cx="11740896" cy="1789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>
              <a:latin typeface="Gill Sans Light" panose="020B0302020104020203" pitchFamily="34" charset="-79"/>
              <a:cs typeface="Gill Sans Light" panose="020B0302020104020203" pitchFamily="34" charset="-79"/>
            </a:endParaRPr>
          </a:p>
        </p:txBody>
      </p:sp>
      <p:pic>
        <p:nvPicPr>
          <p:cNvPr id="15" name="Рисунок 14" descr="Изображение керамического изделия, фарфора&#10;&#10;Автоматически созданное описание">
            <a:extLst>
              <a:ext uri="{FF2B5EF4-FFF2-40B4-BE49-F238E27FC236}">
                <a16:creationId xmlns:a16="http://schemas.microsoft.com/office/drawing/2014/main" xmlns="" id="{3DD4D68C-6665-333E-98E8-785116A05A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90193">
            <a:off x="6957396" y="5090392"/>
            <a:ext cx="856832" cy="832525"/>
          </a:xfrm>
          <a:prstGeom prst="rect">
            <a:avLst/>
          </a:prstGeom>
        </p:spPr>
      </p:pic>
      <p:pic>
        <p:nvPicPr>
          <p:cNvPr id="17" name="Рисунок 16" descr="Изображение, содержащее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27E0939A-D971-0D79-9B6D-834913C959B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62979" y="3252854"/>
            <a:ext cx="1206427" cy="62135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DFA2E8-50A1-4465-AC33-6FAC0E7736E9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53668" y="3977640"/>
            <a:ext cx="9884664" cy="731520"/>
          </a:xfrm>
        </p:spPr>
        <p:txBody>
          <a:bodyPr rtlCol="0" anchor="b">
            <a:normAutofit/>
          </a:bodyPr>
          <a:lstStyle>
            <a:lvl1pPr algn="ctr">
              <a:defRPr lang="ru-MO" sz="44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E65DE34-CDB7-41F7-A95A-592B99558C69}"/>
              </a:ext>
            </a:extLst>
          </p:cNvPr>
          <p:cNvSpPr>
            <a:spLocks noGrp="1"/>
          </p:cNvSpPr>
          <p:nvPr userDrawn="1">
            <p:ph type="body" idx="1" hasCustomPrompt="1"/>
          </p:nvPr>
        </p:nvSpPr>
        <p:spPr>
          <a:xfrm>
            <a:off x="1153668" y="4700016"/>
            <a:ext cx="9884664" cy="457200"/>
          </a:xfrm>
        </p:spPr>
        <p:txBody>
          <a:bodyPr rtlCol="0" anchor="ctr"/>
          <a:lstStyle>
            <a:lvl1pPr marL="0" indent="0" algn="ctr">
              <a:buNone/>
              <a:defRPr lang="ru-MO"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ru-MO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ru-MO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xmlns="" val="280263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70832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7822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 (зеленый цвет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" y="1600200"/>
            <a:ext cx="10972800" cy="4572000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92510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F2F45E1C-47F6-0AF9-7468-BA613D681E1D}"/>
              </a:ext>
            </a:extLst>
          </p:cNvPr>
          <p:cNvSpPr/>
          <p:nvPr userDrawn="1"/>
        </p:nvSpPr>
        <p:spPr>
          <a:xfrm>
            <a:off x="0" y="1533950"/>
            <a:ext cx="12192000" cy="379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8" name="Рисунок 7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xmlns="" id="{AB9E0D8B-7031-366D-884B-EB3FABD78C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056236" y="-1772981"/>
            <a:ext cx="2147050" cy="6039669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1859314F-DCEF-A5A7-C5D9-F0D39AAC9FFA}"/>
              </a:ext>
            </a:extLst>
          </p:cNvPr>
          <p:cNvSpPr/>
          <p:nvPr userDrawn="1"/>
        </p:nvSpPr>
        <p:spPr>
          <a:xfrm>
            <a:off x="225552" y="1796143"/>
            <a:ext cx="11740896" cy="32657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6" name="Рисунок 15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xmlns="" id="{DAAE5EB8-5B6B-6FA6-E6E7-D2F58FDFB4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307543" y="-287017"/>
            <a:ext cx="1051334" cy="3866771"/>
          </a:xfrm>
          <a:prstGeom prst="rect">
            <a:avLst/>
          </a:prstGeom>
        </p:spPr>
      </p:pic>
      <p:pic>
        <p:nvPicPr>
          <p:cNvPr id="19" name="Рисунок 18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BB1368FF-AA1B-4423-30B1-BE082E6F19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2222" y="492338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404872"/>
            <a:ext cx="8705088" cy="2002536"/>
          </a:xfrm>
        </p:spPr>
        <p:txBody>
          <a:bodyPr rtlCol="0" anchor="t">
            <a:normAutofit/>
          </a:bodyPr>
          <a:lstStyle>
            <a:lvl1pPr algn="ctr">
              <a:defRPr lang="ru-MO" sz="44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E65DE34-CDB7-41F7-A95A-592B99558C6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743454" y="3964517"/>
            <a:ext cx="8705089" cy="457200"/>
          </a:xfrm>
        </p:spPr>
        <p:txBody>
          <a:bodyPr rtlCol="0" anchor="ctr"/>
          <a:lstStyle>
            <a:lvl1pPr marL="0" indent="0" algn="ctr">
              <a:buNone/>
              <a:defRPr lang="ru-MO" sz="2400">
                <a:solidFill>
                  <a:schemeClr val="accent3"/>
                </a:solidFill>
              </a:defRPr>
            </a:lvl1pPr>
            <a:lvl2pPr marL="457200" indent="0">
              <a:buNone/>
              <a:defRPr lang="ru-MO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ru-MO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7" name="Текст 24">
            <a:extLst>
              <a:ext uri="{FF2B5EF4-FFF2-40B4-BE49-F238E27FC236}">
                <a16:creationId xmlns:a16="http://schemas.microsoft.com/office/drawing/2014/main" xmlns="" id="{F5E2B84E-B4F2-ED93-8084-ECFC3B9C38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49667" y="3189069"/>
            <a:ext cx="945473" cy="1936750"/>
          </a:xfrm>
        </p:spPr>
        <p:txBody>
          <a:bodyPr rtlCol="0">
            <a:noAutofit/>
          </a:bodyPr>
          <a:lstStyle>
            <a:lvl1pPr marL="0" indent="0">
              <a:buNone/>
              <a:defRPr lang="ru-MO" sz="14000" b="1">
                <a:solidFill>
                  <a:schemeClr val="tx2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”</a:t>
            </a:r>
          </a:p>
        </p:txBody>
      </p:sp>
      <p:sp>
        <p:nvSpPr>
          <p:cNvPr id="28" name="Текст 24">
            <a:extLst>
              <a:ext uri="{FF2B5EF4-FFF2-40B4-BE49-F238E27FC236}">
                <a16:creationId xmlns:a16="http://schemas.microsoft.com/office/drawing/2014/main" xmlns="" id="{FDD82133-EB75-7E07-A9CE-730CB7F6CD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3184" y="2136567"/>
            <a:ext cx="941832" cy="1936750"/>
          </a:xfrm>
        </p:spPr>
        <p:txBody>
          <a:bodyPr rtlCol="0">
            <a:noAutofit/>
          </a:bodyPr>
          <a:lstStyle>
            <a:lvl1pPr marL="0" indent="0">
              <a:buNone/>
              <a:defRPr lang="ru-MO" sz="14000" b="1">
                <a:solidFill>
                  <a:schemeClr val="tx2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xmlns="" val="317870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2" name="Рисунок 17">
            <a:extLst>
              <a:ext uri="{FF2B5EF4-FFF2-40B4-BE49-F238E27FC236}">
                <a16:creationId xmlns:a16="http://schemas.microsoft.com/office/drawing/2014/main" xmlns="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375868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xmlns="" id="{DAB2A93C-DB99-8217-D74F-D08E610FA7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26173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Текст 19">
            <a:extLst>
              <a:ext uri="{FF2B5EF4-FFF2-40B4-BE49-F238E27FC236}">
                <a16:creationId xmlns:a16="http://schemas.microsoft.com/office/drawing/2014/main" xmlns="" id="{61950EAA-EB4E-8768-AFC9-A0356AECFE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8309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1" name="Рисунок 17">
            <a:extLst>
              <a:ext uri="{FF2B5EF4-FFF2-40B4-BE49-F238E27FC236}">
                <a16:creationId xmlns:a16="http://schemas.microsoft.com/office/drawing/2014/main" xmlns="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828270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3" name="Текст 19">
            <a:extLst>
              <a:ext uri="{FF2B5EF4-FFF2-40B4-BE49-F238E27FC236}">
                <a16:creationId xmlns:a16="http://schemas.microsoft.com/office/drawing/2014/main" xmlns="" id="{EAB1EC17-F1C7-0781-4F52-DEE9122BBC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63663" y="3926721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Текст 19">
            <a:extLst>
              <a:ext uri="{FF2B5EF4-FFF2-40B4-BE49-F238E27FC236}">
                <a16:creationId xmlns:a16="http://schemas.microsoft.com/office/drawing/2014/main" xmlns="" id="{9E2E4E06-43E3-5309-A921-59117EDFEA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65799" y="4286611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Рисунок 17">
            <a:extLst>
              <a:ext uri="{FF2B5EF4-FFF2-40B4-BE49-F238E27FC236}">
                <a16:creationId xmlns:a16="http://schemas.microsoft.com/office/drawing/2014/main" xmlns="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280672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5" name="Текст 19">
            <a:extLst>
              <a:ext uri="{FF2B5EF4-FFF2-40B4-BE49-F238E27FC236}">
                <a16:creationId xmlns:a16="http://schemas.microsoft.com/office/drawing/2014/main" xmlns="" id="{13D50A41-E904-8A4E-6F0A-F980F8D6471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16065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4" name="Текст 19">
            <a:extLst>
              <a:ext uri="{FF2B5EF4-FFF2-40B4-BE49-F238E27FC236}">
                <a16:creationId xmlns:a16="http://schemas.microsoft.com/office/drawing/2014/main" xmlns="" id="{D6CE30A5-8B65-384B-A8B9-6F711A5219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18201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9" name="Рисунок 17">
            <a:extLst>
              <a:ext uri="{FF2B5EF4-FFF2-40B4-BE49-F238E27FC236}">
                <a16:creationId xmlns:a16="http://schemas.microsoft.com/office/drawing/2014/main" xmlns="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8733074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7" name="Текст 19">
            <a:extLst>
              <a:ext uri="{FF2B5EF4-FFF2-40B4-BE49-F238E27FC236}">
                <a16:creationId xmlns:a16="http://schemas.microsoft.com/office/drawing/2014/main" xmlns="" id="{D6D40AAC-2768-6F48-97AE-FD958D89FD8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666331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6" name="Текст 19">
            <a:extLst>
              <a:ext uri="{FF2B5EF4-FFF2-40B4-BE49-F238E27FC236}">
                <a16:creationId xmlns:a16="http://schemas.microsoft.com/office/drawing/2014/main" xmlns="" id="{85652007-C32E-173C-2A5F-B1C08D6140D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668467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51968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2" name="Рисунок 17">
            <a:extLst>
              <a:ext uri="{FF2B5EF4-FFF2-40B4-BE49-F238E27FC236}">
                <a16:creationId xmlns:a16="http://schemas.microsoft.com/office/drawing/2014/main" xmlns="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68136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xmlns="" id="{DAB2A93C-DB99-8217-D74F-D08E610FA7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6424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Текст 19">
            <a:extLst>
              <a:ext uri="{FF2B5EF4-FFF2-40B4-BE49-F238E27FC236}">
                <a16:creationId xmlns:a16="http://schemas.microsoft.com/office/drawing/2014/main" xmlns="" id="{61950EAA-EB4E-8768-AFC9-A0356AECFE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6424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6" name="Рисунок 17">
            <a:extLst>
              <a:ext uri="{FF2B5EF4-FFF2-40B4-BE49-F238E27FC236}">
                <a16:creationId xmlns:a16="http://schemas.microsoft.com/office/drawing/2014/main" xmlns="" id="{B23EF08B-7D0C-7D96-413D-71C22E3F74D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68136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5" name="Текст 19">
            <a:extLst>
              <a:ext uri="{FF2B5EF4-FFF2-40B4-BE49-F238E27FC236}">
                <a16:creationId xmlns:a16="http://schemas.microsoft.com/office/drawing/2014/main" xmlns="" id="{A6866782-6675-4F37-E5D2-68CB0191C1A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06424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4" name="Текст 19">
            <a:extLst>
              <a:ext uri="{FF2B5EF4-FFF2-40B4-BE49-F238E27FC236}">
                <a16:creationId xmlns:a16="http://schemas.microsoft.com/office/drawing/2014/main" xmlns="" id="{9F53AB27-DDFA-AA5D-8253-546C9BBA9CE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06424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1" name="Рисунок 17">
            <a:extLst>
              <a:ext uri="{FF2B5EF4-FFF2-40B4-BE49-F238E27FC236}">
                <a16:creationId xmlns:a16="http://schemas.microsoft.com/office/drawing/2014/main" xmlns="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422675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3" name="Текст 19">
            <a:extLst>
              <a:ext uri="{FF2B5EF4-FFF2-40B4-BE49-F238E27FC236}">
                <a16:creationId xmlns:a16="http://schemas.microsoft.com/office/drawing/2014/main" xmlns="" id="{EAB1EC17-F1C7-0781-4F52-DEE9122BBC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639312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Текст 19">
            <a:extLst>
              <a:ext uri="{FF2B5EF4-FFF2-40B4-BE49-F238E27FC236}">
                <a16:creationId xmlns:a16="http://schemas.microsoft.com/office/drawing/2014/main" xmlns="" id="{9E2E4E06-43E3-5309-A921-59117EDFEA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39312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Рисунок 17">
            <a:extLst>
              <a:ext uri="{FF2B5EF4-FFF2-40B4-BE49-F238E27FC236}">
                <a16:creationId xmlns:a16="http://schemas.microsoft.com/office/drawing/2014/main" xmlns="" id="{DD9CE7E9-3BC2-0321-457B-61D363708B38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422675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3" name="Текст 19">
            <a:extLst>
              <a:ext uri="{FF2B5EF4-FFF2-40B4-BE49-F238E27FC236}">
                <a16:creationId xmlns:a16="http://schemas.microsoft.com/office/drawing/2014/main" xmlns="" id="{70DD1941-A469-A457-B987-E0E2C300A8A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39312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8" name="Текст 19">
            <a:extLst>
              <a:ext uri="{FF2B5EF4-FFF2-40B4-BE49-F238E27FC236}">
                <a16:creationId xmlns:a16="http://schemas.microsoft.com/office/drawing/2014/main" xmlns="" id="{D6B84B7D-A7EC-6FE1-9925-F78AF0DE230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639312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Рисунок 17">
            <a:extLst>
              <a:ext uri="{FF2B5EF4-FFF2-40B4-BE49-F238E27FC236}">
                <a16:creationId xmlns:a16="http://schemas.microsoft.com/office/drawing/2014/main" xmlns="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77214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5" name="Текст 19">
            <a:extLst>
              <a:ext uri="{FF2B5EF4-FFF2-40B4-BE49-F238E27FC236}">
                <a16:creationId xmlns:a16="http://schemas.microsoft.com/office/drawing/2014/main" xmlns="" id="{13D50A41-E904-8A4E-6F0A-F980F8D6471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200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4" name="Текст 19">
            <a:extLst>
              <a:ext uri="{FF2B5EF4-FFF2-40B4-BE49-F238E27FC236}">
                <a16:creationId xmlns:a16="http://schemas.microsoft.com/office/drawing/2014/main" xmlns="" id="{D6CE30A5-8B65-384B-A8B9-6F711A5219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200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4" name="Рисунок 17">
            <a:extLst>
              <a:ext uri="{FF2B5EF4-FFF2-40B4-BE49-F238E27FC236}">
                <a16:creationId xmlns:a16="http://schemas.microsoft.com/office/drawing/2014/main" xmlns="" id="{AA1AC2FE-336D-4E7F-2C86-6A8C29BA8F90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677214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7" name="Текст 19">
            <a:extLst>
              <a:ext uri="{FF2B5EF4-FFF2-40B4-BE49-F238E27FC236}">
                <a16:creationId xmlns:a16="http://schemas.microsoft.com/office/drawing/2014/main" xmlns="" id="{FA370BF1-09EC-DBE1-5118-8A92A0F90BC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72200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5" name="Текст 19">
            <a:extLst>
              <a:ext uri="{FF2B5EF4-FFF2-40B4-BE49-F238E27FC236}">
                <a16:creationId xmlns:a16="http://schemas.microsoft.com/office/drawing/2014/main" xmlns="" id="{5089D72C-E865-F5D3-CB1E-050AEF68445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72200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9" name="Рисунок 17">
            <a:extLst>
              <a:ext uri="{FF2B5EF4-FFF2-40B4-BE49-F238E27FC236}">
                <a16:creationId xmlns:a16="http://schemas.microsoft.com/office/drawing/2014/main" xmlns="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9317533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7" name="Текст 19">
            <a:extLst>
              <a:ext uri="{FF2B5EF4-FFF2-40B4-BE49-F238E27FC236}">
                <a16:creationId xmlns:a16="http://schemas.microsoft.com/office/drawing/2014/main" xmlns="" id="{D6D40AAC-2768-6F48-97AE-FD958D89FD8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05088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6" name="Текст 19">
            <a:extLst>
              <a:ext uri="{FF2B5EF4-FFF2-40B4-BE49-F238E27FC236}">
                <a16:creationId xmlns:a16="http://schemas.microsoft.com/office/drawing/2014/main" xmlns="" id="{85652007-C32E-173C-2A5F-B1C08D6140D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05088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7" name="Рисунок 17">
            <a:extLst>
              <a:ext uri="{FF2B5EF4-FFF2-40B4-BE49-F238E27FC236}">
                <a16:creationId xmlns:a16="http://schemas.microsoft.com/office/drawing/2014/main" xmlns="" id="{4F7ECA98-24CD-8CC5-A3EC-BFF5E9B1174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9317533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2" name="Текст 19">
            <a:extLst>
              <a:ext uri="{FF2B5EF4-FFF2-40B4-BE49-F238E27FC236}">
                <a16:creationId xmlns:a16="http://schemas.microsoft.com/office/drawing/2014/main" xmlns="" id="{46CBECF2-D93E-3DF9-064C-CB4A3262B69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05088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1" name="Текст 19">
            <a:extLst>
              <a:ext uri="{FF2B5EF4-FFF2-40B4-BE49-F238E27FC236}">
                <a16:creationId xmlns:a16="http://schemas.microsoft.com/office/drawing/2014/main" xmlns="" id="{71E06E16-A083-B853-8155-7FF97AD1DE8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05088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622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контен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EB05881-FB11-43E8-CCDD-8C12CDB4FE47}"/>
              </a:ext>
            </a:extLst>
          </p:cNvPr>
          <p:cNvSpPr/>
          <p:nvPr userDrawn="1"/>
        </p:nvSpPr>
        <p:spPr>
          <a:xfrm>
            <a:off x="838199" y="196052"/>
            <a:ext cx="10515601" cy="168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9" name="Рисунок 8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xmlns="" id="{A4941BBB-13FC-2ACE-1A50-C0F465531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314950" y="-64113"/>
            <a:ext cx="1562100" cy="43942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8BE9E36-E9D5-3FA6-EE22-A6E5CE13C462}"/>
              </a:ext>
            </a:extLst>
          </p:cNvPr>
          <p:cNvSpPr/>
          <p:nvPr userDrawn="1"/>
        </p:nvSpPr>
        <p:spPr>
          <a:xfrm>
            <a:off x="995423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xmlns="" id="{479E4054-0885-457B-35B3-A9B26ED936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869421" y="459092"/>
            <a:ext cx="749300" cy="27559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990088"/>
            <a:ext cx="10515600" cy="3474720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4" name="Нижний колонтитул 13">
            <a:extLst>
              <a:ext uri="{FF2B5EF4-FFF2-40B4-BE49-F238E27FC236}">
                <a16:creationId xmlns:a16="http://schemas.microsoft.com/office/drawing/2014/main" xmlns="" id="{C6C79F3B-6B68-BA3C-6CBE-C26E339E45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xmlns="" id="{9D503431-982D-5D35-88BF-09474F76D6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79104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5068407D-A1C4-B842-0C34-B2DE8AD312D3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A1AE7FB-DFC0-DCDA-47AD-6ED81A6427FA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7A4DFCBA-879E-D6C9-9F81-B4F922542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562BF3-1BFC-6948-02E0-8A1C121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E158D7F8-0920-52BA-580D-0724912287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E6611EB-89A4-4C55-4032-4D0C418398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xmlns="" id="{C6963F99-41C3-5ED4-AAD8-B904145CC7E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975360" y="2615184"/>
            <a:ext cx="10241280" cy="3319272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2918034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B2F7EB7A-F5B6-E308-68EE-3065E2B039A6}"/>
              </a:ext>
            </a:extLst>
          </p:cNvPr>
          <p:cNvSpPr/>
          <p:nvPr userDrawn="1"/>
        </p:nvSpPr>
        <p:spPr>
          <a:xfrm>
            <a:off x="0" y="0"/>
            <a:ext cx="4873752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36" name="Рисунок 35" descr="Дерево крупным планом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xmlns="" id="{FED57607-56F6-9FD5-F0A8-DE0BCFE896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866459" flipH="1">
            <a:off x="2282032" y="1589693"/>
            <a:ext cx="970220" cy="223612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072" y="978408"/>
            <a:ext cx="4974336" cy="1325880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9" name="Текст 2">
            <a:extLst>
              <a:ext uri="{FF2B5EF4-FFF2-40B4-BE49-F238E27FC236}">
                <a16:creationId xmlns:a16="http://schemas.microsoft.com/office/drawing/2014/main" xmlns="" id="{DEF26CDF-94D4-BA22-7D14-8D3289040C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91072" y="2322576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Объект 3">
            <a:extLst>
              <a:ext uri="{FF2B5EF4-FFF2-40B4-BE49-F238E27FC236}">
                <a16:creationId xmlns:a16="http://schemas.microsoft.com/office/drawing/2014/main" xmlns="" id="{0017BF0C-B2B7-932F-A9AE-5BFAE4AB5C4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89612" y="2770632"/>
            <a:ext cx="5065776" cy="1554480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1" name="Текст 4">
            <a:extLst>
              <a:ext uri="{FF2B5EF4-FFF2-40B4-BE49-F238E27FC236}">
                <a16:creationId xmlns:a16="http://schemas.microsoft.com/office/drawing/2014/main" xmlns="" id="{DEAB8B47-DF86-7C9F-F027-2D4D22B2EA5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289612" y="4361688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Объект 5">
            <a:extLst>
              <a:ext uri="{FF2B5EF4-FFF2-40B4-BE49-F238E27FC236}">
                <a16:creationId xmlns:a16="http://schemas.microsoft.com/office/drawing/2014/main" xmlns="" id="{9BEB2D80-6263-5794-6A1A-CFF345F7A92E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289612" y="4791456"/>
            <a:ext cx="5065776" cy="1408176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pic>
        <p:nvPicPr>
          <p:cNvPr id="38" name="Рисунок 37" descr="Группа цветов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xmlns="" id="{5B08C513-7071-2499-7E9D-CFD5A027C0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19083" y="2260473"/>
            <a:ext cx="1245309" cy="2314810"/>
          </a:xfrm>
          <a:prstGeom prst="rect">
            <a:avLst/>
          </a:prstGeom>
        </p:spPr>
      </p:pic>
      <p:sp>
        <p:nvSpPr>
          <p:cNvPr id="34" name="Текст 33">
            <a:extLst>
              <a:ext uri="{FF2B5EF4-FFF2-40B4-BE49-F238E27FC236}">
                <a16:creationId xmlns:a16="http://schemas.microsoft.com/office/drawing/2014/main" xmlns="" id="{BD46E6E9-39FE-B605-0786-F7F7E656F9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344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MO" sz="3000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xmlns="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Сравнение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588546F5-5752-9595-980A-9978EC65B179}"/>
              </a:ext>
            </a:extLst>
          </p:cNvPr>
          <p:cNvSpPr/>
          <p:nvPr userDrawn="1"/>
        </p:nvSpPr>
        <p:spPr>
          <a:xfrm>
            <a:off x="491679" y="319214"/>
            <a:ext cx="11208641" cy="585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788B1DFD-B7E9-D65B-0A47-8D442617B0D0}"/>
              </a:ext>
            </a:extLst>
          </p:cNvPr>
          <p:cNvCxnSpPr>
            <a:cxnSpLocks/>
          </p:cNvCxnSpPr>
          <p:nvPr userDrawn="1"/>
        </p:nvCxnSpPr>
        <p:spPr>
          <a:xfrm>
            <a:off x="837235" y="1767119"/>
            <a:ext cx="10516564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4190CCC3-E5E8-9E96-318B-F3F62E2328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5658" y="1631192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73DC3A9-D4E6-42CF-91A8-F267C7C66C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24712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752CCA9-53A3-4DA5-AD45-C2A2C12A3A6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124712" y="2629116"/>
            <a:ext cx="3200400" cy="3320861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2100C9C6-BD61-4D2C-9146-FB785BAE4FF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498848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E2E342EE-68BB-484D-98C3-48A7847549D4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498848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5" name="Текст 4">
            <a:extLst>
              <a:ext uri="{FF2B5EF4-FFF2-40B4-BE49-F238E27FC236}">
                <a16:creationId xmlns:a16="http://schemas.microsoft.com/office/drawing/2014/main" xmlns="" id="{F270D939-D128-D431-82CE-9C15D5A7AA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09560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Объект 5">
            <a:extLst>
              <a:ext uri="{FF2B5EF4-FFF2-40B4-BE49-F238E27FC236}">
                <a16:creationId xmlns:a16="http://schemas.microsoft.com/office/drawing/2014/main" xmlns="" id="{4AAE69C6-BB37-BC70-8424-BC928D19C9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909560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316990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xmlns="" id="{E0606CB6-3E28-F128-51B5-3786D74048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E64BBC1B-7DD9-DA00-15CC-B446DA472005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8" name="Рисунок 7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xmlns="" id="{C88A03B2-8C41-A023-CB90-5F79A1F01A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pic>
        <p:nvPicPr>
          <p:cNvPr id="10" name="Рисунок 9" descr="Цветок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xmlns="" id="{9EA6110C-517A-C447-DB03-9A264F112F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19809" y="1695833"/>
            <a:ext cx="1155700" cy="4318000"/>
          </a:xfrm>
          <a:prstGeom prst="rect">
            <a:avLst/>
          </a:prstGeom>
        </p:spPr>
      </p:pic>
      <p:pic>
        <p:nvPicPr>
          <p:cNvPr id="12" name="Рисунок 11" descr="Цветок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xmlns="" id="{DC4249CD-2B45-A435-5B21-CFA7042138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6749" y="381916"/>
            <a:ext cx="1155700" cy="43180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7A7568A0-F819-551E-4780-20A651246990}"/>
              </a:ext>
            </a:extLst>
          </p:cNvPr>
          <p:cNvSpPr/>
          <p:nvPr userDrawn="1"/>
        </p:nvSpPr>
        <p:spPr>
          <a:xfrm>
            <a:off x="1024128" y="2162946"/>
            <a:ext cx="3794760" cy="2536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5711D903-56F9-B09B-0443-A76786804823}"/>
              </a:ext>
            </a:extLst>
          </p:cNvPr>
          <p:cNvSpPr/>
          <p:nvPr userDrawn="1"/>
        </p:nvSpPr>
        <p:spPr>
          <a:xfrm>
            <a:off x="1131655" y="2264499"/>
            <a:ext cx="3585549" cy="23354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D91551-9B41-0ACF-0BE6-9D174E69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184" y="2889504"/>
            <a:ext cx="2852928" cy="1088136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545D3FB1-678F-0A9A-CCB6-435CE57DA0F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211312" y="2011680"/>
            <a:ext cx="2999232" cy="2843784"/>
          </a:xfrm>
        </p:spPr>
        <p:txBody>
          <a:bodyPr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lang="ru-MO" sz="2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l">
              <a:lnSpc>
                <a:spcPct val="150000"/>
              </a:lnSpc>
              <a:defRPr lang="ru-MO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ru-MO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482466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ED362110-9E75-C1E6-F3D3-769A27CB658B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80E61109-4A99-6337-9E7D-6AE0370E2A33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13B4663F-72DF-CD37-DE9D-C35DFB37E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xmlns="" id="{C48BE494-2D3C-A618-4422-6EA94969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6069ADF-8CD9-4E77-BB8D-70D8824C5A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2628461"/>
            <a:ext cx="5181600" cy="3548501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75F077D-E901-4AA9-B062-1C37FF407BF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2628461"/>
            <a:ext cx="5181600" cy="3548501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119B248-9F11-0A11-E6AF-776D371E14A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85EFD48A-F270-E4EE-7C35-F4304F3DDF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01069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A7DEB86-4C56-EB31-FEEE-EC8AA99FB456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F3C19EDA-96E7-C255-DFF9-F36A187EBACD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7" name="Рисунок 6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xmlns="" id="{FAD938FE-3B63-4832-B610-64346C069F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5B38128B-385C-B928-A4A8-BD98929D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ru-MO"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C3F06A0-63CE-4272-B90E-4F20296BFBE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ru-MO" sz="3200"/>
            </a:lvl1pPr>
            <a:lvl2pPr>
              <a:defRPr lang="ru-MO" sz="2800"/>
            </a:lvl2pPr>
            <a:lvl3pPr>
              <a:defRPr lang="ru-MO" sz="2400"/>
            </a:lvl3pPr>
            <a:lvl4pPr>
              <a:defRPr lang="ru-MO" sz="2000"/>
            </a:lvl4pPr>
            <a:lvl5pPr>
              <a:defRPr lang="ru-MO" sz="2000"/>
            </a:lvl5pPr>
            <a:lvl6pPr>
              <a:defRPr lang="ru-MO" sz="2000"/>
            </a:lvl6pPr>
            <a:lvl7pPr>
              <a:defRPr lang="ru-MO" sz="2000"/>
            </a:lvl7pPr>
            <a:lvl8pPr>
              <a:defRPr lang="ru-MO" sz="2000"/>
            </a:lvl8pPr>
            <a:lvl9pPr>
              <a:defRPr lang="ru-MO" sz="2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8467220-06E3-427A-B4D3-9B0030E09DB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ru-MO" sz="1600"/>
            </a:lvl1pPr>
            <a:lvl2pPr marL="457200" indent="0">
              <a:buNone/>
              <a:defRPr lang="ru-MO" sz="1400"/>
            </a:lvl2pPr>
            <a:lvl3pPr marL="914400" indent="0">
              <a:buNone/>
              <a:defRPr lang="ru-MO" sz="1200"/>
            </a:lvl3pPr>
            <a:lvl4pPr marL="1371600" indent="0">
              <a:buNone/>
              <a:defRPr lang="ru-MO" sz="1000"/>
            </a:lvl4pPr>
            <a:lvl5pPr marL="1828800" indent="0">
              <a:buNone/>
              <a:defRPr lang="ru-MO" sz="1000"/>
            </a:lvl5pPr>
            <a:lvl6pPr marL="2286000" indent="0">
              <a:buNone/>
              <a:defRPr lang="ru-MO" sz="1000"/>
            </a:lvl6pPr>
            <a:lvl7pPr marL="2743200" indent="0">
              <a:buNone/>
              <a:defRPr lang="ru-MO" sz="1000"/>
            </a:lvl7pPr>
            <a:lvl8pPr marL="3200400" indent="0">
              <a:buNone/>
              <a:defRPr lang="ru-MO" sz="1000"/>
            </a:lvl8pPr>
            <a:lvl9pPr marL="3657600" indent="0">
              <a:buNone/>
              <a:defRPr lang="ru-MO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ru-MO"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lang="ru-MO" sz="3200"/>
            </a:lvl1pPr>
            <a:lvl2pPr marL="457200" indent="0">
              <a:buNone/>
              <a:defRPr lang="ru-MO" sz="2800"/>
            </a:lvl2pPr>
            <a:lvl3pPr marL="914400" indent="0">
              <a:buNone/>
              <a:defRPr lang="ru-MO" sz="2400"/>
            </a:lvl3pPr>
            <a:lvl4pPr marL="1371600" indent="0">
              <a:buNone/>
              <a:defRPr lang="ru-MO" sz="2000"/>
            </a:lvl4pPr>
            <a:lvl5pPr marL="1828800" indent="0">
              <a:buNone/>
              <a:defRPr lang="ru-MO" sz="2000"/>
            </a:lvl5pPr>
            <a:lvl6pPr marL="2286000" indent="0">
              <a:buNone/>
              <a:defRPr lang="ru-MO" sz="2000"/>
            </a:lvl6pPr>
            <a:lvl7pPr marL="2743200" indent="0">
              <a:buNone/>
              <a:defRPr lang="ru-MO" sz="2000"/>
            </a:lvl7pPr>
            <a:lvl8pPr marL="3200400" indent="0">
              <a:buNone/>
              <a:defRPr lang="ru-MO" sz="2000"/>
            </a:lvl8pPr>
            <a:lvl9pPr marL="3657600" indent="0">
              <a:buNone/>
              <a:defRPr lang="ru-MO" sz="2000"/>
            </a:lvl9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DF5F80D-1DB9-4E0A-8F68-924FC1C9C3B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ru-MO" sz="1600"/>
            </a:lvl1pPr>
            <a:lvl2pPr marL="457200" indent="0">
              <a:buNone/>
              <a:defRPr lang="ru-MO" sz="1400"/>
            </a:lvl2pPr>
            <a:lvl3pPr marL="914400" indent="0">
              <a:buNone/>
              <a:defRPr lang="ru-MO" sz="1200"/>
            </a:lvl3pPr>
            <a:lvl4pPr marL="1371600" indent="0">
              <a:buNone/>
              <a:defRPr lang="ru-MO" sz="1000"/>
            </a:lvl4pPr>
            <a:lvl5pPr marL="1828800" indent="0">
              <a:buNone/>
              <a:defRPr lang="ru-MO" sz="1000"/>
            </a:lvl5pPr>
            <a:lvl6pPr marL="2286000" indent="0">
              <a:buNone/>
              <a:defRPr lang="ru-MO" sz="1000"/>
            </a:lvl6pPr>
            <a:lvl7pPr marL="2743200" indent="0">
              <a:buNone/>
              <a:defRPr lang="ru-MO" sz="1000"/>
            </a:lvl7pPr>
            <a:lvl8pPr marL="3200400" indent="0">
              <a:buNone/>
              <a:defRPr lang="ru-MO" sz="1000"/>
            </a:lvl8pPr>
            <a:lvl9pPr marL="3657600" indent="0">
              <a:buNone/>
              <a:defRPr lang="ru-MO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ru-MO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80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ru-MO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9" r:id="rId3"/>
    <p:sldLayoutId id="2147483651" r:id="rId4"/>
    <p:sldLayoutId id="2147483650" r:id="rId5"/>
    <p:sldLayoutId id="2147483663" r:id="rId6"/>
    <p:sldLayoutId id="2147483665" r:id="rId7"/>
    <p:sldLayoutId id="2147483660" r:id="rId8"/>
    <p:sldLayoutId id="2147483661" r:id="rId9"/>
    <p:sldLayoutId id="2147483662" r:id="rId10"/>
    <p:sldLayoutId id="2147483666" r:id="rId11"/>
    <p:sldLayoutId id="2147483653" r:id="rId12"/>
    <p:sldLayoutId id="2147483664" r:id="rId13"/>
    <p:sldLayoutId id="2147483667" r:id="rId14"/>
    <p:sldLayoutId id="2147483652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ru-MO" sz="4400" kern="1200">
          <a:solidFill>
            <a:schemeClr val="accent3"/>
          </a:solidFill>
          <a:latin typeface="Times New Roman" panose="020206030504050203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73292A"/>
        </a:buClr>
        <a:buFont typeface="Arial" panose="020B0604020202020204" pitchFamily="34" charset="0"/>
        <a:buChar char="•"/>
        <a:defRPr lang="ru-MO"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MO"/>
      </a:defPPr>
      <a:lvl1pPr marL="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24180B-35BA-C28E-820F-59C84FBDD9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873551"/>
            <a:ext cx="6693408" cy="1088136"/>
          </a:xfrm>
        </p:spPr>
        <p:txBody>
          <a:bodyPr rtlCol="0"/>
          <a:lstStyle>
            <a:defPPr>
              <a:defRPr lang="ru-MO"/>
            </a:defPPr>
          </a:lstStyle>
          <a:p>
            <a:r>
              <a:rPr lang="ru-RU" dirty="0" smtClean="0"/>
              <a:t>Шляхи </a:t>
            </a:r>
            <a:r>
              <a:rPr lang="ru-RU" dirty="0" err="1" smtClean="0"/>
              <a:t>відновлення</a:t>
            </a:r>
            <a:r>
              <a:rPr lang="ru-RU" dirty="0" smtClean="0"/>
              <a:t> </a:t>
            </a:r>
            <a:r>
              <a:rPr lang="ru-RU" dirty="0" err="1" smtClean="0"/>
              <a:t>біорізноманіття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26260E8-21BF-1371-4767-5E86248A7A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4918147"/>
            <a:ext cx="2999232" cy="438912"/>
          </a:xfrm>
        </p:spPr>
        <p:txBody>
          <a:bodyPr rtlCol="0">
            <a:normAutofit fontScale="40000" lnSpcReduction="20000"/>
          </a:bodyPr>
          <a:lstStyle>
            <a:defPPr>
              <a:defRPr lang="ru-MO"/>
            </a:defPPr>
          </a:lstStyle>
          <a:p>
            <a:pPr rtl="0"/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біології</a:t>
            </a:r>
            <a:r>
              <a:rPr lang="ru-RU" dirty="0"/>
              <a:t> </a:t>
            </a:r>
            <a:r>
              <a:rPr lang="ru-RU" dirty="0" err="1"/>
              <a:t>Варава</a:t>
            </a:r>
            <a:r>
              <a:rPr lang="ru-RU" dirty="0"/>
              <a:t> </a:t>
            </a:r>
            <a:r>
              <a:rPr lang="ru-RU" dirty="0" smtClean="0"/>
              <a:t>С.Д.</a:t>
            </a:r>
            <a:r>
              <a:rPr lang="uk-UA" dirty="0" smtClean="0"/>
              <a:t>я</a:t>
            </a:r>
          </a:p>
          <a:p>
            <a:pPr rtl="0"/>
            <a:r>
              <a:rPr lang="uk-UA" dirty="0" err="1" smtClean="0"/>
              <a:t>Лііцей</a:t>
            </a:r>
            <a:r>
              <a:rPr lang="uk-UA" dirty="0" smtClean="0"/>
              <a:t> №18 </a:t>
            </a:r>
            <a:r>
              <a:rPr lang="uk-UA" dirty="0" err="1" smtClean="0"/>
              <a:t>м.Київ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7718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xmlns="" id="{59D3F4E0-4D99-405A-A751-6AD01009C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Акліматизація</a:t>
            </a:r>
            <a:endParaRPr lang="x-none" dirty="0"/>
          </a:p>
        </p:txBody>
      </p:sp>
      <p:sp>
        <p:nvSpPr>
          <p:cNvPr id="15" name="Нижний колонтитул 14">
            <a:extLst>
              <a:ext uri="{FF2B5EF4-FFF2-40B4-BE49-F238E27FC236}">
                <a16:creationId xmlns:a16="http://schemas.microsoft.com/office/drawing/2014/main" xmlns="" id="{1618778A-EB82-425F-99C2-435AF6ACBE7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075316" y="6287339"/>
            <a:ext cx="5154283" cy="365125"/>
          </a:xfrm>
        </p:spPr>
        <p:txBody>
          <a:bodyPr/>
          <a:lstStyle/>
          <a:p>
            <a:pPr rtl="0"/>
            <a:r>
              <a:rPr lang="ru-RU" noProof="0" dirty="0" err="1" smtClean="0"/>
              <a:t>Акліматизовані</a:t>
            </a:r>
            <a:r>
              <a:rPr lang="ru-RU" noProof="0" dirty="0" smtClean="0"/>
              <a:t> в </a:t>
            </a:r>
            <a:r>
              <a:rPr lang="ru-RU" noProof="0" dirty="0" err="1" smtClean="0"/>
              <a:t>Україні</a:t>
            </a:r>
            <a:r>
              <a:rPr lang="ru-RU" noProof="0" dirty="0" smtClean="0"/>
              <a:t> </a:t>
            </a:r>
            <a:r>
              <a:rPr lang="ru-RU" noProof="0" dirty="0" err="1" smtClean="0"/>
              <a:t>тварини</a:t>
            </a:r>
            <a:r>
              <a:rPr lang="uk-UA" dirty="0" smtClean="0"/>
              <a:t>: ондатра болотяна,амур білий,олень  плямистий</a:t>
            </a:r>
            <a:r>
              <a:rPr lang="ru-RU" noProof="0" dirty="0" smtClean="0"/>
              <a:t>        </a:t>
            </a:r>
            <a:endParaRPr lang="ru-RU" noProof="0" dirty="0"/>
          </a:p>
        </p:txBody>
      </p:sp>
      <p:sp>
        <p:nvSpPr>
          <p:cNvPr id="16" name="Номер слайда 15">
            <a:extLst>
              <a:ext uri="{FF2B5EF4-FFF2-40B4-BE49-F238E27FC236}">
                <a16:creationId xmlns:a16="http://schemas.microsoft.com/office/drawing/2014/main" xmlns="" id="{2B9201FD-8F9B-4F9A-948E-66710BFC142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2</a:t>
            </a:fld>
            <a:endParaRPr lang="ru-RU" noProof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Акліматизація-це пристосування організмів до нових умов мешкання,у яких вони потрапили природним шляхом або були свідомо чи випадково перенесені людиною.</a:t>
            </a:r>
          </a:p>
          <a:p>
            <a:endParaRPr lang="uk-UA" dirty="0"/>
          </a:p>
        </p:txBody>
      </p:sp>
      <p:pic>
        <p:nvPicPr>
          <p:cNvPr id="2" name="Picture 2" descr="C:\Users\user\Desktop\olen2-500x4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95280" y="4150234"/>
            <a:ext cx="2208576" cy="2160000"/>
          </a:xfrm>
          <a:prstGeom prst="rect">
            <a:avLst/>
          </a:prstGeom>
          <a:noFill/>
        </p:spPr>
      </p:pic>
      <p:sp>
        <p:nvSpPr>
          <p:cNvPr id="1030" name="AutoShape 6" descr="C:\Users\user\Desktop\cb9f331adb95c13a30d4ba2adb184df7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C:\Users\user\Desktop\cb9f331adb95c13a30d4ba2adb184df7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C:\Users\user\Desktop\cb9f331adb95c13a30d4ba2adb184df7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C:\Users\user\Desktop\cb9f331adb95c13a30d4ba2adb184df7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7" name="AutoShape 23" descr="C:\Users\user\AppData\Local\Temp\99ddd8130a7fc52e4ff52d16ccdf3d09 (2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9" name="AutoShape 25" descr="C:\Users\user\AppData\Local\Temp\99ddd8130a7fc52e4ff52d16ccdf3d09 (2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99431" y="4389857"/>
            <a:ext cx="28575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24313" y="4337289"/>
            <a:ext cx="2415794" cy="18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9892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Хто проводить акліматизацію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Роботу з акліматизації рослин проводять ботанічні сади й дендропарки,а тварин-деякі заповідники та зоопарки.</a:t>
            </a:r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>
          <a:xfrm>
            <a:off x="3442317" y="6205430"/>
            <a:ext cx="4423299" cy="365125"/>
          </a:xfrm>
        </p:spPr>
        <p:txBody>
          <a:bodyPr/>
          <a:lstStyle/>
          <a:p>
            <a:pPr rtl="0"/>
            <a:r>
              <a:rPr lang="ru-RU" dirty="0" err="1" smtClean="0"/>
              <a:t>Акліматизовані</a:t>
            </a:r>
            <a:r>
              <a:rPr lang="ru-RU" dirty="0" smtClean="0"/>
              <a:t> в </a:t>
            </a:r>
            <a:r>
              <a:rPr lang="ru-RU" dirty="0" err="1" smtClean="0"/>
              <a:t>Україні</a:t>
            </a:r>
            <a:r>
              <a:rPr lang="ru-RU" dirty="0" smtClean="0"/>
              <a:t> </a:t>
            </a:r>
            <a:r>
              <a:rPr lang="ru-RU" dirty="0" err="1" smtClean="0"/>
              <a:t>рослини</a:t>
            </a:r>
            <a:r>
              <a:rPr lang="ru-RU" dirty="0" smtClean="0"/>
              <a:t>: </a:t>
            </a:r>
            <a:r>
              <a:rPr lang="ru-RU" dirty="0" err="1" smtClean="0"/>
              <a:t>хурма,магнолія</a:t>
            </a:r>
            <a:r>
              <a:rPr lang="ru-RU" dirty="0" smtClean="0"/>
              <a:t> гранат,    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3</a:t>
            </a:fld>
            <a:endParaRPr lang="ru-RU" noProof="0"/>
          </a:p>
        </p:txBody>
      </p:sp>
      <p:pic>
        <p:nvPicPr>
          <p:cNvPr id="12290" name="Picture 2" descr="Південь України поступово адаптується до вирощування екзотичних культу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9372" y="4015597"/>
            <a:ext cx="3264000" cy="1836000"/>
          </a:xfrm>
          <a:prstGeom prst="rect">
            <a:avLst/>
          </a:prstGeom>
          <a:noFill/>
        </p:spPr>
      </p:pic>
      <p:pic>
        <p:nvPicPr>
          <p:cNvPr id="12291" name="Picture 3" descr="C:\Users\user\Desktop\20170709_164711-1-1024x614-195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56149" y="3989264"/>
            <a:ext cx="3264000" cy="1836000"/>
          </a:xfrm>
          <a:prstGeom prst="rect">
            <a:avLst/>
          </a:prstGeom>
          <a:noFill/>
        </p:spPr>
      </p:pic>
      <p:pic>
        <p:nvPicPr>
          <p:cNvPr id="12292" name="Picture 4" descr="C:\Users\user\Desktop\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91871" y="3946757"/>
            <a:ext cx="2455472" cy="183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2D146D-A862-4B6D-A793-028635B2B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Фази акліматизації</a:t>
            </a:r>
            <a:endParaRPr lang="x-none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AA00430-39DF-43AE-A550-BD97701B6E8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A758203E-38B2-4221-90AF-57F7102DEF5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4</a:t>
            </a:fld>
            <a:endParaRPr lang="ru-RU" noProof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Розрізняють три фази акліматизації:</a:t>
            </a:r>
          </a:p>
          <a:p>
            <a:pPr>
              <a:buNone/>
            </a:pPr>
            <a:r>
              <a:rPr lang="uk-UA" sz="2000" b="1" dirty="0" smtClean="0"/>
              <a:t>1</a:t>
            </a:r>
            <a:r>
              <a:rPr lang="uk-UA" sz="2000" dirty="0" smtClean="0"/>
              <a:t>.</a:t>
            </a:r>
            <a:r>
              <a:rPr lang="uk-UA" sz="2000" b="1" dirty="0" smtClean="0"/>
              <a:t>Початкову</a:t>
            </a:r>
            <a:r>
              <a:rPr lang="uk-UA" sz="2000" dirty="0" smtClean="0"/>
              <a:t>-коли спостерігаються фізіологічні реакції при різних видах клімату:холодному,жаркому та високогірному.</a:t>
            </a:r>
          </a:p>
          <a:p>
            <a:pPr>
              <a:buNone/>
            </a:pPr>
            <a:r>
              <a:rPr lang="uk-UA" sz="2000" b="1" dirty="0" smtClean="0"/>
              <a:t>2.Перебудови динамічного стереотипу,</a:t>
            </a:r>
            <a:r>
              <a:rPr lang="uk-UA" sz="2000" dirty="0" smtClean="0"/>
              <a:t>яка може реалізуватися </a:t>
            </a:r>
            <a:r>
              <a:rPr lang="uk-UA" sz="2000" dirty="0" err="1" smtClean="0"/>
              <a:t>сприятливочи</a:t>
            </a:r>
            <a:r>
              <a:rPr lang="uk-UA" sz="2000" dirty="0" smtClean="0"/>
              <a:t> несприятливо.</a:t>
            </a:r>
          </a:p>
          <a:p>
            <a:pPr>
              <a:buNone/>
            </a:pPr>
            <a:r>
              <a:rPr lang="uk-UA" sz="2000" b="1" dirty="0" smtClean="0"/>
              <a:t>3.Стійкої акліматизації</a:t>
            </a:r>
            <a:endParaRPr lang="uk-UA" sz="2000" b="1" dirty="0"/>
          </a:p>
        </p:txBody>
      </p:sp>
      <p:pic>
        <p:nvPicPr>
          <p:cNvPr id="11265" name="Picture 1" descr="C:\Users\user\Desktop\6d944ca0083747ff8a85f56ca83c3a7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3" y="4780461"/>
            <a:ext cx="2751837" cy="1836000"/>
          </a:xfrm>
          <a:prstGeom prst="rect">
            <a:avLst/>
          </a:prstGeom>
          <a:noFill/>
        </p:spPr>
      </p:pic>
      <p:pic>
        <p:nvPicPr>
          <p:cNvPr id="11266" name="Picture 2" descr="C:\Users\user\Desktop\d1a2de52962438b148f231eca52e23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14237" y="4800719"/>
            <a:ext cx="2785729" cy="183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5732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09583F-1431-402A-97E5-F88336E5A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Приклади акліматизації</a:t>
            </a:r>
            <a:endParaRPr lang="x-none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60FEDB9-9CD4-4CFE-AD41-93E7FC3175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20D323E-0BA2-4818-901C-693CE1B231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5</a:t>
            </a:fld>
            <a:endParaRPr lang="ru-RU" noProof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674298" y="2653658"/>
            <a:ext cx="10515600" cy="347472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Серед акліматизованих тварин можна назвати таких,як от:</a:t>
            </a:r>
          </a:p>
          <a:p>
            <a:r>
              <a:rPr lang="uk-UA" sz="2000" dirty="0" err="1" smtClean="0"/>
              <a:t>-єнотовидна</a:t>
            </a:r>
            <a:r>
              <a:rPr lang="uk-UA" sz="2000" dirty="0" smtClean="0"/>
              <a:t> </a:t>
            </a:r>
            <a:r>
              <a:rPr lang="uk-UA" sz="2000" dirty="0" err="1" smtClean="0"/>
              <a:t>собака.Був</a:t>
            </a:r>
            <a:r>
              <a:rPr lang="uk-UA" sz="2000" dirty="0" smtClean="0"/>
              <a:t> розселений на величезній території-від Прибалтики і Карпат,тваринка вдало прижилася в помірній зоні європейської частини континенту,а потім самостійно </a:t>
            </a:r>
            <a:r>
              <a:rPr lang="uk-UA" sz="2000" dirty="0" err="1" smtClean="0"/>
              <a:t>розселмвся</a:t>
            </a:r>
            <a:r>
              <a:rPr lang="uk-UA" sz="2000" dirty="0" smtClean="0"/>
              <a:t> по країнах Східної Європи.</a:t>
            </a:r>
          </a:p>
          <a:p>
            <a:r>
              <a:rPr lang="uk-UA" sz="2000" dirty="0" err="1" smtClean="0"/>
              <a:t>-для</a:t>
            </a:r>
            <a:r>
              <a:rPr lang="uk-UA" sz="2000" dirty="0" smtClean="0"/>
              <a:t> боротьби з </a:t>
            </a:r>
            <a:r>
              <a:rPr lang="uk-UA" sz="2000" dirty="0" err="1" smtClean="0"/>
              <a:t>“цвітінням”</a:t>
            </a:r>
            <a:r>
              <a:rPr lang="uk-UA" sz="2000" dirty="0" smtClean="0"/>
              <a:t> води у </a:t>
            </a:r>
            <a:r>
              <a:rPr lang="uk-UA" sz="2000" dirty="0" err="1" smtClean="0"/>
              <a:t>пріні</a:t>
            </a:r>
            <a:r>
              <a:rPr lang="uk-UA" sz="2000" dirty="0" smtClean="0"/>
              <a:t> водойми і канали стали випускати далекосхідних риб товстолобика та білого амура,які харчуються </a:t>
            </a:r>
            <a:r>
              <a:rPr lang="uk-UA" sz="2000" dirty="0" err="1" smtClean="0"/>
              <a:t>водоростями.Завдяки</a:t>
            </a:r>
            <a:r>
              <a:rPr lang="uk-UA" sz="2000" dirty="0" smtClean="0"/>
              <a:t> цьому водойми швидко очищуються,а риби прижились і розселились у водоймах європейської частини України.</a:t>
            </a:r>
            <a:endParaRPr lang="uk-UA" sz="2000" dirty="0"/>
          </a:p>
        </p:txBody>
      </p:sp>
      <p:pic>
        <p:nvPicPr>
          <p:cNvPr id="9217" name="Picture 1" descr="C:\Users\user\Desktop\14945141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2582" y="5125857"/>
            <a:ext cx="2632500" cy="1620000"/>
          </a:xfrm>
          <a:prstGeom prst="rect">
            <a:avLst/>
          </a:prstGeom>
          <a:noFill/>
        </p:spPr>
      </p:pic>
      <p:pic>
        <p:nvPicPr>
          <p:cNvPr id="9218" name="Picture 2" descr="C:\Users\user\Desktop\09_20 tovstolo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4978" y="5120707"/>
            <a:ext cx="2404945" cy="1620000"/>
          </a:xfrm>
          <a:prstGeom prst="rect">
            <a:avLst/>
          </a:prstGeom>
          <a:noFill/>
        </p:spPr>
      </p:pic>
      <p:pic>
        <p:nvPicPr>
          <p:cNvPr id="9219" name="Picture 3" descr="C:\Users\user\Desktop\images.jf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34106" y="5115195"/>
            <a:ext cx="2434427" cy="162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11876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6442" y="251719"/>
            <a:ext cx="10515600" cy="1133856"/>
          </a:xfrm>
        </p:spPr>
        <p:txBody>
          <a:bodyPr/>
          <a:lstStyle/>
          <a:p>
            <a:r>
              <a:rPr lang="uk-UA" dirty="0" smtClean="0"/>
              <a:t>Реакліматизація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9407" y="2394866"/>
            <a:ext cx="10515600" cy="347472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З метою відновлення на певній території видів місцевих організмів,що зникають або вже зникли,проводять реакліматизацію.</a:t>
            </a:r>
          </a:p>
          <a:p>
            <a:r>
              <a:rPr lang="uk-UA" sz="2000" dirty="0" smtClean="0"/>
              <a:t>Реакліматизація-це штучне повернення в якусь місцевість видів живих організмів,які раніше там існували, але за певних причин зникли. Реакліматизації сприяє відновлення умов середовища на </a:t>
            </a:r>
            <a:r>
              <a:rPr lang="uk-UA" sz="2000" dirty="0" err="1" smtClean="0"/>
              <a:t>містіколишнього</a:t>
            </a:r>
            <a:r>
              <a:rPr lang="uk-UA" sz="2000" dirty="0" smtClean="0"/>
              <a:t> ареалу </a:t>
            </a:r>
            <a:r>
              <a:rPr lang="uk-UA" sz="2000" dirty="0" err="1" smtClean="0"/>
              <a:t>організма</a:t>
            </a:r>
            <a:r>
              <a:rPr lang="uk-UA" sz="2000" dirty="0" smtClean="0"/>
              <a:t>.</a:t>
            </a:r>
          </a:p>
          <a:p>
            <a:r>
              <a:rPr lang="uk-UA" sz="2000" dirty="0" smtClean="0"/>
              <a:t>Також реакліматизацією називають процес пристосування організму до змінених умов середовища,що стали для нього звичайними.</a:t>
            </a:r>
          </a:p>
          <a:p>
            <a:r>
              <a:rPr lang="uk-UA" sz="2000" dirty="0" smtClean="0"/>
              <a:t>Приклади реакліматизації тварин:відновлення популяції Зубра європейського,лося,дикого кабана,бобра.</a:t>
            </a:r>
            <a:endParaRPr lang="uk-UA" sz="2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noProof="0" smtClean="0"/>
              <a:t>Название презентации</a:t>
            </a:r>
            <a:endParaRPr lang="ru-RU" noProof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6</a:t>
            </a:fld>
            <a:endParaRPr lang="ru-RU" noProof="0"/>
          </a:p>
        </p:txBody>
      </p:sp>
      <p:pic>
        <p:nvPicPr>
          <p:cNvPr id="38914" name="Picture 2" descr="C:\Users\user\Desktop\завантаження.jf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0405" y="5254098"/>
            <a:ext cx="1922473" cy="1440000"/>
          </a:xfrm>
          <a:prstGeom prst="rect">
            <a:avLst/>
          </a:prstGeom>
          <a:noFill/>
        </p:spPr>
      </p:pic>
      <p:pic>
        <p:nvPicPr>
          <p:cNvPr id="38915" name="Picture 3" descr="C:\Users\user\Desktop\eCuR5g4SSamMaGp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7962" y="5289700"/>
            <a:ext cx="2232260" cy="1440000"/>
          </a:xfrm>
          <a:prstGeom prst="rect">
            <a:avLst/>
          </a:prstGeom>
          <a:noFill/>
        </p:spPr>
      </p:pic>
      <p:pic>
        <p:nvPicPr>
          <p:cNvPr id="38916" name="Picture 4" descr="C:\Users\user\Desktop\artworks-nrxMydZTW9BNM6Ay-ACC6Ng-t500x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2354" y="5287483"/>
            <a:ext cx="1440000" cy="1440000"/>
          </a:xfrm>
          <a:prstGeom prst="rect">
            <a:avLst/>
          </a:prstGeom>
          <a:noFill/>
        </p:spPr>
      </p:pic>
      <p:pic>
        <p:nvPicPr>
          <p:cNvPr id="38917" name="Picture 5" descr="C:\Users\user\Desktop\_107294008_gettyimages-53927684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95748" y="5244792"/>
            <a:ext cx="2560000" cy="144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Інтродукція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7430" y="2653658"/>
            <a:ext cx="10515600" cy="3474720"/>
          </a:xfrm>
        </p:spPr>
        <p:txBody>
          <a:bodyPr>
            <a:normAutofit/>
          </a:bodyPr>
          <a:lstStyle/>
          <a:p>
            <a:r>
              <a:rPr lang="ru-RU" sz="2000" dirty="0" err="1" smtClean="0"/>
              <a:t>Інтродукція</a:t>
            </a:r>
            <a:r>
              <a:rPr lang="ru-RU" sz="2000" dirty="0" smtClean="0"/>
              <a:t> —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вселення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видів</a:t>
            </a:r>
            <a:r>
              <a:rPr lang="ru-RU" sz="2000" dirty="0" smtClean="0"/>
              <a:t> у </a:t>
            </a:r>
            <a:r>
              <a:rPr lang="ru-RU" sz="2000" dirty="0" err="1" smtClean="0"/>
              <a:t>нові</a:t>
            </a:r>
            <a:r>
              <a:rPr lang="ru-RU" sz="2000" dirty="0" smtClean="0"/>
              <a:t> для них </a:t>
            </a:r>
            <a:r>
              <a:rPr lang="ru-RU" sz="2000" dirty="0" err="1" smtClean="0"/>
              <a:t>ареали</a:t>
            </a:r>
            <a:r>
              <a:rPr lang="ru-RU" sz="2000" dirty="0" smtClean="0"/>
              <a:t>.</a:t>
            </a:r>
          </a:p>
          <a:p>
            <a:r>
              <a:rPr lang="ru-RU" sz="2000" dirty="0" err="1" smtClean="0"/>
              <a:t>Інтродукція</a:t>
            </a:r>
            <a:r>
              <a:rPr lang="ru-RU" sz="2000" dirty="0" smtClean="0"/>
              <a:t> </a:t>
            </a:r>
            <a:r>
              <a:rPr lang="ru-RU" sz="2000" dirty="0" err="1" smtClean="0"/>
              <a:t>може</a:t>
            </a:r>
            <a:r>
              <a:rPr lang="ru-RU" sz="2000" dirty="0" smtClean="0"/>
              <a:t> </a:t>
            </a:r>
            <a:r>
              <a:rPr lang="ru-RU" sz="2000" dirty="0" err="1" smtClean="0"/>
              <a:t>завершуватися</a:t>
            </a:r>
            <a:r>
              <a:rPr lang="ru-RU" sz="2000" dirty="0" smtClean="0"/>
              <a:t> (а </a:t>
            </a:r>
            <a:r>
              <a:rPr lang="ru-RU" sz="2000" dirty="0" err="1" smtClean="0"/>
              <a:t>може</a:t>
            </a:r>
            <a:r>
              <a:rPr lang="ru-RU" sz="2000" dirty="0" smtClean="0"/>
              <a:t> </a:t>
            </a:r>
            <a:r>
              <a:rPr lang="ru-RU" sz="2000" dirty="0" err="1" smtClean="0"/>
              <a:t>й</a:t>
            </a:r>
            <a:r>
              <a:rPr lang="ru-RU" sz="2000" dirty="0" smtClean="0"/>
              <a:t> не </a:t>
            </a:r>
            <a:r>
              <a:rPr lang="ru-RU" sz="2000" dirty="0" err="1" smtClean="0"/>
              <a:t>завершуватися</a:t>
            </a:r>
            <a:r>
              <a:rPr lang="ru-RU" sz="2000" dirty="0" smtClean="0"/>
              <a:t>) </a:t>
            </a:r>
            <a:r>
              <a:rPr lang="ru-RU" sz="2000" dirty="0" err="1" smtClean="0"/>
              <a:t>акліматизацією</a:t>
            </a:r>
            <a:r>
              <a:rPr lang="ru-RU" sz="2000" dirty="0" smtClean="0"/>
              <a:t>, </a:t>
            </a:r>
            <a:r>
              <a:rPr lang="ru-RU" sz="2000" dirty="0" err="1" smtClean="0"/>
              <a:t>тобто</a:t>
            </a:r>
            <a:r>
              <a:rPr lang="ru-RU" sz="2000" dirty="0" smtClean="0"/>
              <a:t> </a:t>
            </a:r>
            <a:r>
              <a:rPr lang="ru-RU" sz="2000" dirty="0" err="1" smtClean="0"/>
              <a:t>пристосуванням</a:t>
            </a:r>
            <a:r>
              <a:rPr lang="ru-RU" sz="2000" dirty="0" smtClean="0"/>
              <a:t> </a:t>
            </a:r>
            <a:r>
              <a:rPr lang="ru-RU" sz="2000" dirty="0" err="1" smtClean="0"/>
              <a:t>тварин</a:t>
            </a:r>
            <a:r>
              <a:rPr lang="ru-RU" sz="2000" dirty="0" smtClean="0"/>
              <a:t> до </a:t>
            </a:r>
            <a:r>
              <a:rPr lang="ru-RU" sz="2000" dirty="0" err="1" smtClean="0"/>
              <a:t>нових</a:t>
            </a:r>
            <a:r>
              <a:rPr lang="ru-RU" sz="2000" dirty="0" smtClean="0"/>
              <a:t> для них умов </a:t>
            </a:r>
            <a:r>
              <a:rPr lang="ru-RU" sz="2000" dirty="0" err="1" smtClean="0"/>
              <a:t>існування</a:t>
            </a:r>
            <a:r>
              <a:rPr lang="ru-RU" sz="2000" dirty="0" smtClean="0"/>
              <a:t>.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 err="1" smtClean="0"/>
              <a:t>інтродукція</a:t>
            </a:r>
            <a:r>
              <a:rPr lang="ru-RU" sz="2000" dirty="0" smtClean="0"/>
              <a:t> не </a:t>
            </a:r>
            <a:r>
              <a:rPr lang="ru-RU" sz="2000" dirty="0" err="1" smtClean="0"/>
              <a:t>успішна</a:t>
            </a:r>
            <a:r>
              <a:rPr lang="ru-RU" sz="2000" dirty="0" smtClean="0"/>
              <a:t>, вона </a:t>
            </a:r>
            <a:r>
              <a:rPr lang="ru-RU" sz="2000" dirty="0" err="1" smtClean="0"/>
              <a:t>завершується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згасанням</a:t>
            </a:r>
            <a:r>
              <a:rPr lang="ru-RU" sz="2000" dirty="0" smtClean="0"/>
              <a:t> </a:t>
            </a:r>
            <a:r>
              <a:rPr lang="ru-RU" sz="2000" dirty="0" err="1" smtClean="0"/>
              <a:t>популяцій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вимиранням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В </a:t>
            </a:r>
            <a:r>
              <a:rPr lang="ru-RU" sz="2000" dirty="0" err="1" smtClean="0"/>
              <a:t>середині</a:t>
            </a:r>
            <a:r>
              <a:rPr lang="ru-RU" sz="2000" dirty="0" smtClean="0"/>
              <a:t> ХХ ст. в </a:t>
            </a:r>
            <a:r>
              <a:rPr lang="ru-RU" sz="2000" dirty="0" err="1" smtClean="0"/>
              <a:t>Україні</a:t>
            </a:r>
            <a:r>
              <a:rPr lang="ru-RU" sz="2000" dirty="0" smtClean="0"/>
              <a:t> проводили </a:t>
            </a:r>
            <a:r>
              <a:rPr lang="ru-RU" sz="2000" dirty="0" err="1" smtClean="0"/>
              <a:t>масштабні</a:t>
            </a:r>
            <a:r>
              <a:rPr lang="ru-RU" sz="2000" dirty="0" smtClean="0"/>
              <a:t> </a:t>
            </a:r>
            <a:r>
              <a:rPr lang="ru-RU" sz="2000" dirty="0" err="1" smtClean="0"/>
              <a:t>проєкти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інтродукції</a:t>
            </a:r>
            <a:r>
              <a:rPr lang="ru-RU" sz="2000" dirty="0" smtClean="0"/>
              <a:t> </a:t>
            </a:r>
            <a:r>
              <a:rPr lang="ru-RU" sz="2000" dirty="0" err="1" smtClean="0"/>
              <a:t>чужорідних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видів</a:t>
            </a:r>
            <a:r>
              <a:rPr lang="ru-RU" sz="2000" dirty="0" smtClean="0"/>
              <a:t> </a:t>
            </a:r>
            <a:r>
              <a:rPr lang="ru-RU" sz="2000" dirty="0" err="1" smtClean="0"/>
              <a:t>хребетних</a:t>
            </a:r>
            <a:r>
              <a:rPr lang="ru-RU" sz="2000" dirty="0" smtClean="0"/>
              <a:t> </a:t>
            </a:r>
            <a:r>
              <a:rPr lang="ru-RU" sz="2000" dirty="0" err="1" smtClean="0"/>
              <a:t>тварин</a:t>
            </a:r>
            <a:r>
              <a:rPr lang="ru-RU" sz="2000" dirty="0" smtClean="0"/>
              <a:t>, </a:t>
            </a:r>
            <a:r>
              <a:rPr lang="ru-RU" sz="2000" dirty="0" err="1" smtClean="0"/>
              <a:t>зокрема</a:t>
            </a:r>
            <a:r>
              <a:rPr lang="ru-RU" sz="2000" dirty="0" smtClean="0"/>
              <a:t> за </a:t>
            </a:r>
            <a:r>
              <a:rPr lang="ru-RU" sz="2000" dirty="0" err="1" smtClean="0"/>
              <a:t>програмами</a:t>
            </a:r>
            <a:r>
              <a:rPr lang="ru-RU" sz="2000" dirty="0" smtClean="0"/>
              <a:t>, </a:t>
            </a:r>
            <a:r>
              <a:rPr lang="ru-RU" sz="2000" dirty="0" err="1" smtClean="0"/>
              <a:t>відомими</a:t>
            </a:r>
            <a:r>
              <a:rPr lang="ru-RU" sz="2000" dirty="0" smtClean="0"/>
              <a:t> як «</a:t>
            </a:r>
            <a:r>
              <a:rPr lang="ru-RU" sz="2000" dirty="0" err="1" smtClean="0"/>
              <a:t>покращення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мисливських</a:t>
            </a:r>
            <a:r>
              <a:rPr lang="ru-RU" sz="2000" dirty="0" smtClean="0"/>
              <a:t> </a:t>
            </a:r>
            <a:r>
              <a:rPr lang="ru-RU" sz="2000" dirty="0" err="1" smtClean="0"/>
              <a:t>угідь</a:t>
            </a:r>
            <a:r>
              <a:rPr lang="ru-RU" sz="2000" dirty="0" smtClean="0"/>
              <a:t>». Те </a:t>
            </a:r>
            <a:r>
              <a:rPr lang="ru-RU" sz="2000" dirty="0" err="1" smtClean="0"/>
              <a:t>саме</a:t>
            </a:r>
            <a:r>
              <a:rPr lang="ru-RU" sz="2000" dirty="0" smtClean="0"/>
              <a:t> </a:t>
            </a:r>
            <a:r>
              <a:rPr lang="ru-RU" sz="2000" dirty="0" err="1" smtClean="0"/>
              <a:t>стосувалося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рибних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господарств</a:t>
            </a:r>
            <a:r>
              <a:rPr lang="ru-RU" sz="2000" dirty="0" smtClean="0"/>
              <a:t>.</a:t>
            </a:r>
          </a:p>
          <a:p>
            <a:endParaRPr lang="uk-UA" sz="2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>
          <a:xfrm>
            <a:off x="3342734" y="6492875"/>
            <a:ext cx="5602857" cy="365125"/>
          </a:xfrm>
        </p:spPr>
        <p:txBody>
          <a:bodyPr/>
          <a:lstStyle/>
          <a:p>
            <a:pPr rtl="0"/>
            <a:r>
              <a:rPr lang="ru-RU" noProof="0" dirty="0" smtClean="0"/>
              <a:t>Баран </a:t>
            </a:r>
            <a:r>
              <a:rPr lang="ru-RU" noProof="0" dirty="0" err="1" smtClean="0"/>
              <a:t>муфлон,фазан</a:t>
            </a:r>
            <a:r>
              <a:rPr lang="ru-RU" noProof="0" dirty="0" smtClean="0"/>
              <a:t> </a:t>
            </a:r>
            <a:r>
              <a:rPr lang="ru-RU" noProof="0" dirty="0" err="1" smtClean="0"/>
              <a:t>звичайний,,лань</a:t>
            </a:r>
            <a:r>
              <a:rPr lang="ru-RU" noProof="0" dirty="0" smtClean="0"/>
              <a:t> </a:t>
            </a:r>
            <a:r>
              <a:rPr lang="ru-RU" noProof="0" dirty="0" err="1" smtClean="0"/>
              <a:t>європейська,сонячний</a:t>
            </a:r>
            <a:r>
              <a:rPr lang="ru-RU" noProof="0" dirty="0" smtClean="0"/>
              <a:t> окунь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7</a:t>
            </a:fld>
            <a:endParaRPr lang="ru-RU" noProof="0"/>
          </a:p>
        </p:txBody>
      </p:sp>
      <p:pic>
        <p:nvPicPr>
          <p:cNvPr id="39938" name="Picture 2" descr="C:\Users\user\Desktop\Perche_sole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19017" y="4885230"/>
            <a:ext cx="2292540" cy="1440000"/>
          </a:xfrm>
          <a:prstGeom prst="rect">
            <a:avLst/>
          </a:prstGeom>
          <a:noFill/>
        </p:spPr>
      </p:pic>
      <p:pic>
        <p:nvPicPr>
          <p:cNvPr id="39940" name="Picture 4" descr="C:\Users\user\Desktop\Phasianus_colchicus_2_tom_(Lukasz_Lukasik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5376" y="4946021"/>
            <a:ext cx="1920000" cy="1440000"/>
          </a:xfrm>
          <a:prstGeom prst="rect">
            <a:avLst/>
          </a:prstGeom>
          <a:noFill/>
        </p:spPr>
      </p:pic>
      <p:pic>
        <p:nvPicPr>
          <p:cNvPr id="39941" name="Picture 5" descr="C:\Users\user\Desktop\Mufflon-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4452" y="4901931"/>
            <a:ext cx="1914903" cy="1440000"/>
          </a:xfrm>
          <a:prstGeom prst="rect">
            <a:avLst/>
          </a:prstGeom>
          <a:noFill/>
        </p:spPr>
      </p:pic>
      <p:pic>
        <p:nvPicPr>
          <p:cNvPr id="39942" name="Picture 6" descr="C:\Users\user\Desktop\375px-FallowDe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46433" y="4857120"/>
            <a:ext cx="1511203" cy="162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1ECC16-1B22-4A76-A029-6A3826B8A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Реінтродукція</a:t>
            </a:r>
            <a:endParaRPr lang="x-none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8075E6D-CCFA-4F9E-8EF7-F309183FB1D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D503713A-1EA1-485D-808F-000BEC06A4E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8</a:t>
            </a:fld>
            <a:endParaRPr lang="ru-RU" noProof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795068" y="2800307"/>
            <a:ext cx="10515600" cy="347472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Час від часу люди здійснюють </a:t>
            </a:r>
            <a:r>
              <a:rPr lang="uk-UA" sz="2000" dirty="0" err="1" smtClean="0"/>
              <a:t>реінтродукцію-повернення</a:t>
            </a:r>
            <a:r>
              <a:rPr lang="uk-UA" sz="2000" dirty="0" smtClean="0"/>
              <a:t> видів на з якої вони з певних причин зникли.</a:t>
            </a:r>
          </a:p>
          <a:p>
            <a:r>
              <a:rPr lang="uk-UA" sz="2000" dirty="0" smtClean="0"/>
              <a:t>Найчастіше </a:t>
            </a:r>
            <a:r>
              <a:rPr lang="uk-UA" sz="2000" dirty="0" err="1" smtClean="0"/>
              <a:t>реінтродукція</a:t>
            </a:r>
            <a:r>
              <a:rPr lang="uk-UA" sz="2000" dirty="0" smtClean="0"/>
              <a:t> здійснюється для відновлення видів,що зникли чи зникають і підтримки сталості природних екосистем..</a:t>
            </a:r>
          </a:p>
          <a:p>
            <a:r>
              <a:rPr lang="uk-UA" sz="2000" dirty="0" smtClean="0"/>
              <a:t>Це</a:t>
            </a:r>
            <a:r>
              <a:rPr lang="vi-VN" sz="2000" dirty="0" smtClean="0"/>
              <a:t> </a:t>
            </a:r>
            <a:r>
              <a:rPr lang="uk-UA" sz="2000" dirty="0" smtClean="0"/>
              <a:t>-</a:t>
            </a:r>
            <a:r>
              <a:rPr lang="vi-VN" sz="2000" dirty="0" smtClean="0"/>
              <a:t>повторне переселення для створення нової стійкої</a:t>
            </a:r>
            <a:r>
              <a:rPr lang="uk-UA" sz="2000" dirty="0" smtClean="0"/>
              <a:t> популяції</a:t>
            </a:r>
            <a:r>
              <a:rPr lang="vi-VN" sz="2000" dirty="0" smtClean="0"/>
              <a:t> представників певного </a:t>
            </a:r>
            <a:r>
              <a:rPr lang="uk-UA" sz="2000" dirty="0" smtClean="0"/>
              <a:t>виду</a:t>
            </a:r>
            <a:r>
              <a:rPr lang="vi-VN" sz="2000" dirty="0" smtClean="0"/>
              <a:t> диких </a:t>
            </a:r>
            <a:r>
              <a:rPr lang="uk-UA" sz="2000" dirty="0" smtClean="0"/>
              <a:t>тварин</a:t>
            </a:r>
            <a:r>
              <a:rPr lang="vi-VN" sz="2000" dirty="0" smtClean="0"/>
              <a:t> чи </a:t>
            </a:r>
            <a:r>
              <a:rPr lang="uk-UA" sz="2000" dirty="0" smtClean="0"/>
              <a:t>рослин</a:t>
            </a:r>
            <a:r>
              <a:rPr lang="vi-VN" sz="2000" dirty="0" smtClean="0"/>
              <a:t> з території, де вони вижили, на інші території колишнього </a:t>
            </a:r>
            <a:r>
              <a:rPr lang="uk-UA" sz="2000" dirty="0" smtClean="0"/>
              <a:t>ареалу</a:t>
            </a:r>
            <a:r>
              <a:rPr lang="vi-VN" sz="2000" dirty="0" smtClean="0"/>
              <a:t> де вони раніше жили, але звідки з якихось причин зникли.</a:t>
            </a:r>
            <a:endParaRPr lang="uk-UA" sz="2000" dirty="0" smtClean="0"/>
          </a:p>
          <a:p>
            <a:r>
              <a:rPr lang="uk-UA" sz="2000" dirty="0" smtClean="0"/>
              <a:t>Деякі види тварин інтродуковані в Україні: бізон європейський,кінь-тарпан, кінь-кулан кулан</a:t>
            </a:r>
            <a:endParaRPr lang="uk-UA" sz="2000" dirty="0"/>
          </a:p>
        </p:txBody>
      </p:sp>
      <p:pic>
        <p:nvPicPr>
          <p:cNvPr id="7169" name="Picture 1" descr="C:\Users\user\Desktop\wis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7876" y="5406066"/>
            <a:ext cx="2074165" cy="1332000"/>
          </a:xfrm>
          <a:prstGeom prst="rect">
            <a:avLst/>
          </a:prstGeom>
          <a:noFill/>
        </p:spPr>
      </p:pic>
      <p:pic>
        <p:nvPicPr>
          <p:cNvPr id="7170" name="Picture 2" descr="C:\Users\user\Desktop\mongolskij-dikij-kin-800x5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2828" y="5360604"/>
            <a:ext cx="2049435" cy="1368000"/>
          </a:xfrm>
          <a:prstGeom prst="rect">
            <a:avLst/>
          </a:prstGeom>
          <a:noFill/>
        </p:spPr>
      </p:pic>
      <p:pic>
        <p:nvPicPr>
          <p:cNvPr id="7171" name="Picture 3" descr="C:\Users\user\Desktop\Kulan_(cropped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18609" y="5377856"/>
            <a:ext cx="1846443" cy="136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82285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21F55F-4AEE-488B-8639-28EE76EE0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Значення 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E2206E9-288C-456B-B702-1E913EBB6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err="1" smtClean="0"/>
              <a:t>Види-інтродуценти</a:t>
            </a:r>
            <a:r>
              <a:rPr lang="uk-UA" dirty="0" smtClean="0"/>
              <a:t> збільшують </a:t>
            </a:r>
            <a:r>
              <a:rPr lang="uk-UA" dirty="0" err="1" smtClean="0"/>
              <a:t>біорізноманіття.Якщо</a:t>
            </a:r>
            <a:r>
              <a:rPr lang="uk-UA" dirty="0" smtClean="0"/>
              <a:t> чисельність і поширення </a:t>
            </a:r>
            <a:r>
              <a:rPr lang="uk-UA" dirty="0" err="1" smtClean="0"/>
              <a:t>виду-інтродуценту</a:t>
            </a:r>
            <a:r>
              <a:rPr lang="uk-UA" dirty="0" smtClean="0"/>
              <a:t> контролюється </a:t>
            </a:r>
            <a:r>
              <a:rPr lang="uk-UA" dirty="0" err="1" smtClean="0"/>
              <a:t>природніми</a:t>
            </a:r>
            <a:r>
              <a:rPr lang="uk-UA" dirty="0" smtClean="0"/>
              <a:t> механізмами, то такий вид може довгий час існувати в екосистемах. Він збільшує </a:t>
            </a:r>
            <a:r>
              <a:rPr lang="uk-UA" dirty="0" err="1" smtClean="0"/>
              <a:t>біорізноманіття</a:t>
            </a:r>
            <a:r>
              <a:rPr lang="uk-UA" dirty="0" smtClean="0"/>
              <a:t> екосистеми та її стійкість.</a:t>
            </a:r>
            <a:endParaRPr lang="x-none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DA9D966-9C19-42A8-8AFA-71C5C8DADC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2F6C375-56B8-4264-B047-3EC0441702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9</a:t>
            </a:fld>
            <a:endParaRPr lang="ru-RU" noProof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78364" y="500901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" name="Picture 1" descr="C:\Users\user\Desktop\MattiParkkonen_Ora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052" y="4867516"/>
            <a:ext cx="2195125" cy="1800000"/>
          </a:xfrm>
          <a:prstGeom prst="rect">
            <a:avLst/>
          </a:prstGeom>
          <a:noFill/>
        </p:spPr>
      </p:pic>
      <p:pic>
        <p:nvPicPr>
          <p:cNvPr id="4098" name="Picture 2" descr="C:\Users\user\Desktop\Kunawodna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9624" y="4886626"/>
            <a:ext cx="2400000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99590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Висновки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2000" dirty="0" smtClean="0"/>
              <a:t>  *</a:t>
            </a:r>
            <a:r>
              <a:rPr lang="uk-UA" sz="2000" dirty="0" err="1" smtClean="0"/>
              <a:t>Біорізноманіття</a:t>
            </a:r>
            <a:r>
              <a:rPr lang="uk-UA" sz="2000" dirty="0" smtClean="0"/>
              <a:t> як величезний генофонд планети є одним із дуже </a:t>
            </a:r>
            <a:r>
              <a:rPr lang="uk-UA" sz="2000" dirty="0" err="1" smtClean="0"/>
              <a:t>важливих</a:t>
            </a:r>
            <a:r>
              <a:rPr lang="uk-UA" sz="2000" dirty="0" smtClean="0"/>
              <a:t> механізмів забезпечення стабільності біосфери. Що він різноманітніший, то легше біосфера адаптується до нових умов.</a:t>
            </a:r>
          </a:p>
          <a:p>
            <a:pPr>
              <a:buNone/>
            </a:pPr>
            <a:r>
              <a:rPr lang="uk-UA" sz="2000" dirty="0" smtClean="0"/>
              <a:t> *</a:t>
            </a:r>
            <a:r>
              <a:rPr lang="ru-RU" sz="2000" dirty="0" smtClean="0"/>
              <a:t> Головна причиною </a:t>
            </a:r>
            <a:r>
              <a:rPr lang="ru-RU" sz="2000" dirty="0" err="1" smtClean="0"/>
              <a:t>збереження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біорізноманіття</a:t>
            </a:r>
            <a:r>
              <a:rPr lang="ru-RU" sz="2000" dirty="0" smtClean="0"/>
              <a:t> </a:t>
            </a:r>
            <a:r>
              <a:rPr lang="ru-RU" sz="2000" dirty="0" err="1" smtClean="0"/>
              <a:t>є</a:t>
            </a:r>
            <a:r>
              <a:rPr lang="ru-RU" sz="2000" dirty="0" smtClean="0"/>
              <a:t> 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провідна</a:t>
            </a:r>
            <a:r>
              <a:rPr lang="ru-RU" sz="2000" dirty="0" smtClean="0"/>
              <a:t> роль у </a:t>
            </a:r>
            <a:r>
              <a:rPr lang="ru-RU" sz="2000" dirty="0" err="1" smtClean="0"/>
              <a:t>забезпечені</a:t>
            </a:r>
            <a:r>
              <a:rPr lang="ru-RU" sz="2000" dirty="0" smtClean="0"/>
              <a:t> </a:t>
            </a:r>
            <a:r>
              <a:rPr lang="ru-RU" sz="2000" dirty="0" err="1" smtClean="0"/>
              <a:t>стабільності</a:t>
            </a:r>
            <a:r>
              <a:rPr lang="ru-RU" sz="2000" dirty="0" smtClean="0"/>
              <a:t> </a:t>
            </a:r>
            <a:r>
              <a:rPr lang="ru-RU" sz="2000" dirty="0" err="1" smtClean="0"/>
              <a:t>екосистем</a:t>
            </a:r>
            <a:r>
              <a:rPr lang="ru-RU" sz="2000" dirty="0" smtClean="0"/>
              <a:t> та </a:t>
            </a:r>
            <a:r>
              <a:rPr lang="ru-RU" sz="2000" dirty="0" err="1" smtClean="0"/>
              <a:t>біосфери</a:t>
            </a:r>
            <a:r>
              <a:rPr lang="ru-RU" sz="2000" dirty="0" smtClean="0"/>
              <a:t> в </a:t>
            </a:r>
            <a:r>
              <a:rPr lang="ru-RU" sz="2000" dirty="0" err="1" smtClean="0"/>
              <a:t>цілому</a:t>
            </a:r>
            <a:r>
              <a:rPr lang="ru-RU" sz="2000" dirty="0" smtClean="0"/>
              <a:t>.</a:t>
            </a:r>
          </a:p>
          <a:p>
            <a:pPr>
              <a:buNone/>
            </a:pPr>
            <a:r>
              <a:rPr lang="ru-RU" sz="2000" dirty="0" smtClean="0"/>
              <a:t>* </a:t>
            </a:r>
            <a:r>
              <a:rPr lang="ru-RU" sz="2000" dirty="0" err="1" smtClean="0"/>
              <a:t>Кожний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організм</a:t>
            </a:r>
            <a:r>
              <a:rPr lang="ru-RU" sz="2000" dirty="0" smtClean="0"/>
              <a:t> – ланка живого </a:t>
            </a:r>
            <a:r>
              <a:rPr lang="ru-RU" sz="2000" dirty="0" err="1" smtClean="0"/>
              <a:t>ланцюга</a:t>
            </a:r>
            <a:r>
              <a:rPr lang="ru-RU" sz="2000" dirty="0" smtClean="0"/>
              <a:t>, </a:t>
            </a:r>
            <a:r>
              <a:rPr lang="ru-RU" sz="2000" dirty="0" err="1" smtClean="0"/>
              <a:t>втрата</a:t>
            </a:r>
            <a:r>
              <a:rPr lang="ru-RU" sz="2000" dirty="0" smtClean="0"/>
              <a:t> </a:t>
            </a:r>
            <a:r>
              <a:rPr lang="ru-RU" sz="2000" dirty="0" err="1" smtClean="0"/>
              <a:t>якої</a:t>
            </a:r>
            <a:r>
              <a:rPr lang="ru-RU" sz="2000" dirty="0" smtClean="0"/>
              <a:t> </a:t>
            </a:r>
            <a:r>
              <a:rPr lang="ru-RU" sz="2000" dirty="0" err="1" smtClean="0"/>
              <a:t>призведе</a:t>
            </a:r>
            <a:r>
              <a:rPr lang="ru-RU" sz="2000" dirty="0" smtClean="0"/>
              <a:t> до </a:t>
            </a:r>
            <a:r>
              <a:rPr lang="ru-RU" sz="2000" dirty="0" err="1" smtClean="0"/>
              <a:t>руйнації</a:t>
            </a:r>
            <a:r>
              <a:rPr lang="ru-RU" sz="2000" dirty="0" smtClean="0"/>
              <a:t> </a:t>
            </a:r>
            <a:r>
              <a:rPr lang="ru-RU" sz="2000" dirty="0" err="1" smtClean="0"/>
              <a:t>цілісної</a:t>
            </a:r>
            <a:r>
              <a:rPr lang="ru-RU" sz="2000" dirty="0" smtClean="0"/>
              <a:t> </a:t>
            </a:r>
            <a:r>
              <a:rPr lang="ru-RU" sz="2000" dirty="0" err="1" smtClean="0"/>
              <a:t>системи</a:t>
            </a:r>
            <a:r>
              <a:rPr lang="ru-RU" sz="2000" dirty="0" smtClean="0"/>
              <a:t> </a:t>
            </a:r>
            <a:r>
              <a:rPr lang="ru-RU" sz="2000" dirty="0" err="1" smtClean="0"/>
              <a:t>внаслідок</a:t>
            </a:r>
            <a:r>
              <a:rPr lang="ru-RU" sz="2000" dirty="0" smtClean="0"/>
              <a:t> </a:t>
            </a:r>
            <a:r>
              <a:rPr lang="ru-RU" sz="2000" dirty="0" err="1" smtClean="0"/>
              <a:t>порушення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рівноваги</a:t>
            </a:r>
            <a:r>
              <a:rPr lang="ru-RU" sz="2000" dirty="0" smtClean="0"/>
              <a:t>.</a:t>
            </a:r>
            <a:endParaRPr lang="uk-UA" sz="2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noProof="0" smtClean="0"/>
              <a:t>Название презентации</a:t>
            </a:r>
            <a:endParaRPr lang="ru-RU" noProof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10</a:t>
            </a:fld>
            <a:endParaRPr lang="ru-RU" noProof="0"/>
          </a:p>
        </p:txBody>
      </p:sp>
      <p:pic>
        <p:nvPicPr>
          <p:cNvPr id="40962" name="Picture 2" descr="C:\Users\user\Desktop\images.jf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7883" y="201329"/>
            <a:ext cx="2520000" cy="16922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20">
      <a:dk1>
        <a:srgbClr val="000000"/>
      </a:dk1>
      <a:lt1>
        <a:srgbClr val="FFFFFF"/>
      </a:lt1>
      <a:dk2>
        <a:srgbClr val="CAD8D6"/>
      </a:dk2>
      <a:lt2>
        <a:srgbClr val="E7E6E6"/>
      </a:lt2>
      <a:accent1>
        <a:srgbClr val="7E8679"/>
      </a:accent1>
      <a:accent2>
        <a:srgbClr val="72292A"/>
      </a:accent2>
      <a:accent3>
        <a:srgbClr val="4A3A1C"/>
      </a:accent3>
      <a:accent4>
        <a:srgbClr val="E47D60"/>
      </a:accent4>
      <a:accent5>
        <a:srgbClr val="CEBBAF"/>
      </a:accent5>
      <a:accent6>
        <a:srgbClr val="E8DAC4"/>
      </a:accent6>
      <a:hlink>
        <a:srgbClr val="3968F6"/>
      </a:hlink>
      <a:folHlink>
        <a:srgbClr val="954F72"/>
      </a:folHlink>
    </a:clrScheme>
    <a:fontScheme name="Custom 23">
      <a:majorFont>
        <a:latin typeface="Baskerville Old Face"/>
        <a:ea typeface=""/>
        <a:cs typeface="Times New Roman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68770995_TF56410444_Win32" id="{D0524A03-AA06-424F-8535-98963A5C8ECD}" vid="{C2754639-684A-4B5A-914E-EA25D6048473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B9CED55E8F8543BEFD54205924B97E" ma:contentTypeVersion="15" ma:contentTypeDescription="Create a new document." ma:contentTypeScope="" ma:versionID="7934cfc98febfa177962bc8a36be076c">
  <xsd:schema xmlns:xsd="http://www.w3.org/2001/XMLSchema" xmlns:xs="http://www.w3.org/2001/XMLSchema" xmlns:p="http://schemas.microsoft.com/office/2006/metadata/properties" xmlns:ns2="4f0d45a2-344c-4fe0-9811-4277bf2c2e17" xmlns:ns3="bb13cd20-357b-48a5-aff4-3bb4b52aae3e" targetNamespace="http://schemas.microsoft.com/office/2006/metadata/properties" ma:root="true" ma:fieldsID="aa190bc864bcebc737c679dbb323a16d" ns2:_="" ns3:_="">
    <xsd:import namespace="4f0d45a2-344c-4fe0-9811-4277bf2c2e17"/>
    <xsd:import namespace="bb13cd20-357b-48a5-aff4-3bb4b52aae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0d45a2-344c-4fe0-9811-4277bf2c2e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42cf434-6fa7-423d-b9b2-a30b23ae4b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13cd20-357b-48a5-aff4-3bb4b52aae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8435a69-c5f6-4b2d-823a-b7e1eae613dc}" ma:internalName="TaxCatchAll" ma:showField="CatchAllData" ma:web="bb13cd20-357b-48a5-aff4-3bb4b52aae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13cd20-357b-48a5-aff4-3bb4b52aae3e" xsi:nil="true"/>
    <MediaServiceKeyPoints xmlns="4f0d45a2-344c-4fe0-9811-4277bf2c2e17" xsi:nil="true"/>
    <lcf76f155ced4ddcb4097134ff3c332f xmlns="4f0d45a2-344c-4fe0-9811-4277bf2c2e1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CE2AAA-C718-435C-B4E6-95A08ACAC4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E81E8B4-8BDD-415B-94AB-2A31BADE7B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0d45a2-344c-4fe0-9811-4277bf2c2e17"/>
    <ds:schemaRef ds:uri="bb13cd20-357b-48a5-aff4-3bb4b52aae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BB2F3B-6257-41BB-8B64-5AC7494F27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  <ds:schemaRef ds:uri="bb13cd20-357b-48a5-aff4-3bb4b52aae3e"/>
    <ds:schemaRef ds:uri="4f0d45a2-344c-4fe0-9811-4277bf2c2e17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{88CC160A-39BC-4636-8074-C50DEAC496F8}tf56410444_win32</Template>
  <TotalTime>5728</TotalTime>
  <Words>399</Words>
  <Application>Microsoft Office PowerPoint</Application>
  <PresentationFormat>Произвольный</PresentationFormat>
  <Paragraphs>56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Шляхи відновлення біорізноманіття</vt:lpstr>
      <vt:lpstr>Акліматизація</vt:lpstr>
      <vt:lpstr>Хто проводить акліматизацію</vt:lpstr>
      <vt:lpstr>Фази акліматизації</vt:lpstr>
      <vt:lpstr>Приклади акліматизації</vt:lpstr>
      <vt:lpstr>Реакліматизація</vt:lpstr>
      <vt:lpstr>Інтродукція</vt:lpstr>
      <vt:lpstr>Реінтродукція</vt:lpstr>
      <vt:lpstr>Значення </vt:lpstr>
      <vt:lpstr>Висновки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Акліматизація і реакліматизація</dc:title>
  <dc:creator>ASUS</dc:creator>
  <cp:lastModifiedBy>user</cp:lastModifiedBy>
  <cp:revision>58</cp:revision>
  <dcterms:created xsi:type="dcterms:W3CDTF">2023-11-04T17:54:32Z</dcterms:created>
  <dcterms:modified xsi:type="dcterms:W3CDTF">2023-11-21T11:13:05Z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0x0101003AB9CED55E8F8543BEFD54205924B97E</vt:lpwstr>
  </property>
</Properties>
</file>