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24" r:id="rId4"/>
    <p:sldId id="289" r:id="rId5"/>
    <p:sldId id="327" r:id="rId6"/>
    <p:sldId id="326" r:id="rId7"/>
    <p:sldId id="330" r:id="rId8"/>
    <p:sldId id="329" r:id="rId9"/>
    <p:sldId id="263" r:id="rId10"/>
    <p:sldId id="341" r:id="rId11"/>
    <p:sldId id="264" r:id="rId12"/>
    <p:sldId id="265" r:id="rId13"/>
    <p:sldId id="331" r:id="rId14"/>
    <p:sldId id="266" r:id="rId15"/>
    <p:sldId id="351" r:id="rId16"/>
    <p:sldId id="348" r:id="rId17"/>
    <p:sldId id="354" r:id="rId18"/>
    <p:sldId id="356" r:id="rId19"/>
    <p:sldId id="358" r:id="rId20"/>
    <p:sldId id="359" r:id="rId2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0"/>
      </p:cViewPr>
      <p:guideLst>
        <p:guide orient="horz" pos="2160"/>
        <p:guide pos="294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3397C-D02A-40FB-807A-A0A5AF7E2C5C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A26439C-08DA-4C09-919F-B27D0B72FD7B}" type="datetimeFigureOut">
              <a:rPr lang="uk-UA" smtClean="0"/>
            </a:fld>
            <a:endParaRPr lang="uk-U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C13397C-D02A-40FB-807A-A0A5AF7E2C5C}" type="slidenum">
              <a:rPr lang="uk-UA" smtClean="0"/>
            </a:fld>
            <a:endParaRPr lang="uk-U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8.png"/><Relationship Id="rId1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741" y="1124626"/>
            <a:ext cx="7175351" cy="2304255"/>
          </a:xfrm>
        </p:spPr>
        <p:txBody>
          <a:bodyPr>
            <a:normAutofit fontScale="90000"/>
          </a:bodyPr>
          <a:lstStyle/>
          <a:p>
            <a:pPr algn="ctr"/>
            <a:br>
              <a:rPr lang="uk-UA" sz="4000" b="1" dirty="0" smtClean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4000" b="1" dirty="0" smtClean="0">
                <a:solidFill>
                  <a:schemeClr val="bg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Подразливість як загальна властивість тварин. </a:t>
            </a:r>
            <a:br>
              <a:rPr lang="uk-UA" sz="4000" b="1" dirty="0" smtClean="0">
                <a:solidFill>
                  <a:schemeClr val="bg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4000" b="1" dirty="0" smtClean="0">
                <a:solidFill>
                  <a:schemeClr val="bg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Органи чуття, їх значення.</a:t>
            </a:r>
            <a:endParaRPr lang="uk-UA" sz="4000" b="1" dirty="0" smtClean="0">
              <a:solidFill>
                <a:schemeClr val="bg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8085" y="4004945"/>
            <a:ext cx="6940550" cy="1978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179705" y="1412875"/>
            <a:ext cx="8955405" cy="1791335"/>
          </a:xfrm>
        </p:spPr>
        <p:txBody>
          <a:bodyPr>
            <a:noAutofit/>
          </a:bodyPr>
          <a:p>
            <a:r>
              <a:rPr lang="uk-UA" altLang="ru-RU" sz="3200" b="1"/>
              <a:t>Подразливість-це здатність організму змінюватись в разі зміни навколишнього середовища.</a:t>
            </a:r>
            <a:br>
              <a:rPr lang="uk-UA" altLang="ru-RU" sz="3200" b="1"/>
            </a:br>
            <a:r>
              <a:rPr lang="uk-UA" altLang="ru-RU" sz="3200" b="1"/>
              <a:t>Це одна з основних властивостей живих організмів</a:t>
            </a:r>
            <a:br>
              <a:rPr lang="uk-UA" altLang="ru-RU" sz="3200" b="1"/>
            </a:br>
            <a:endParaRPr lang="uk-UA" altLang="ru-RU" sz="3200" b="1"/>
          </a:p>
        </p:txBody>
      </p:sp>
      <p:pic>
        <p:nvPicPr>
          <p:cNvPr id="10" name="Изображение 9" descr="св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705" y="2708910"/>
            <a:ext cx="4067810" cy="2450465"/>
          </a:xfrm>
          <a:prstGeom prst="rect">
            <a:avLst/>
          </a:prstGeom>
        </p:spPr>
      </p:pic>
      <p:pic>
        <p:nvPicPr>
          <p:cNvPr id="11" name="Изображение 10" descr="св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100" y="2303145"/>
            <a:ext cx="4404360" cy="2251075"/>
          </a:xfrm>
          <a:prstGeom prst="rect">
            <a:avLst/>
          </a:prstGeom>
        </p:spPr>
      </p:pic>
      <p:pic>
        <p:nvPicPr>
          <p:cNvPr id="12" name="Изображение 11" descr="св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4345" y="4580890"/>
            <a:ext cx="3554095" cy="214439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665" y="1412621"/>
            <a:ext cx="8352928" cy="1362456"/>
          </a:xfrm>
        </p:spPr>
        <p:txBody>
          <a:bodyPr/>
          <a:lstStyle/>
          <a:p>
            <a:pPr algn="ctr"/>
            <a:r>
              <a:rPr lang="uk-UA" sz="320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На організм тварини  постійно діють різноманітні чинники навколишнього середовища.</a:t>
            </a:r>
            <a:endParaRPr lang="uk-UA" sz="3200" dirty="0">
              <a:ln>
                <a:noFill/>
              </a:ln>
              <a:solidFill>
                <a:schemeClr val="accent1"/>
              </a:solidFill>
              <a:effectLst/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6725" y="2704465"/>
            <a:ext cx="7835900" cy="2167255"/>
          </a:xfrm>
        </p:spPr>
        <p:txBody>
          <a:bodyPr>
            <a:noAutofit/>
          </a:bodyPr>
          <a:lstStyle/>
          <a:p>
            <a:pPr algn="ctr"/>
            <a:br>
              <a:rPr lang="uk-UA" sz="3200" b="1" dirty="0">
                <a:solidFill>
                  <a:schemeClr val="accent2"/>
                </a:solidFill>
                <a:latin typeface="Times New Roman" panose="02020603050405020304" charset="0"/>
                <a:ea typeface="+mj-ea"/>
                <a:cs typeface="Times New Roman" panose="02020603050405020304" charset="0"/>
              </a:rPr>
            </a:br>
            <a:r>
              <a:rPr lang="uk-UA" sz="3200" b="1" dirty="0">
                <a:solidFill>
                  <a:schemeClr val="accent1"/>
                </a:solidFill>
                <a:latin typeface="Times New Roman" panose="02020603050405020304" charset="0"/>
                <a:ea typeface="+mj-ea"/>
                <a:cs typeface="Times New Roman" panose="02020603050405020304" charset="0"/>
              </a:rPr>
              <a:t>Усі чинники навколишнього </a:t>
            </a:r>
            <a:r>
              <a:rPr lang="uk-UA" sz="3200" b="1" dirty="0" err="1">
                <a:solidFill>
                  <a:schemeClr val="accent1"/>
                </a:solidFill>
                <a:latin typeface="Times New Roman" panose="02020603050405020304" charset="0"/>
                <a:ea typeface="+mj-ea"/>
                <a:cs typeface="Times New Roman" panose="02020603050405020304" charset="0"/>
              </a:rPr>
              <a:t>середовищща</a:t>
            </a:r>
            <a:r>
              <a:rPr lang="uk-UA" sz="3200" b="1" dirty="0">
                <a:solidFill>
                  <a:schemeClr val="accent1"/>
                </a:solidFill>
                <a:latin typeface="Times New Roman" panose="02020603050405020304" charset="0"/>
                <a:ea typeface="+mj-ea"/>
                <a:cs typeface="Times New Roman" panose="02020603050405020304" charset="0"/>
              </a:rPr>
              <a:t> називають подразниками, а сприймають їх в організмі рецептори.</a:t>
            </a:r>
            <a:br>
              <a:rPr lang="uk-UA" sz="3200" b="1" dirty="0">
                <a:solidFill>
                  <a:schemeClr val="accent1"/>
                </a:solidFill>
                <a:latin typeface="Times New Roman" panose="02020603050405020304" charset="0"/>
                <a:ea typeface="+mj-ea"/>
                <a:cs typeface="Times New Roman" panose="02020603050405020304" charset="0"/>
              </a:rPr>
            </a:br>
            <a:endParaRPr lang="uk-UA" sz="3200" b="1" dirty="0">
              <a:solidFill>
                <a:schemeClr val="accent1"/>
              </a:solidFill>
              <a:latin typeface="Times New Roman" panose="02020603050405020304" charset="0"/>
              <a:ea typeface="+mj-ea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Изображение 1" descr="сл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460" y="1196340"/>
            <a:ext cx="8865870" cy="49123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Изображение 1" descr="св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4325" y="476250"/>
            <a:ext cx="8514715" cy="585914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Изображение 1" descr="орг чуття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2470" y="44450"/>
            <a:ext cx="7719060" cy="67284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Замещающее содержимое 3" descr="орг чуття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21945" y="1142365"/>
            <a:ext cx="8500110" cy="45732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95" y="260350"/>
            <a:ext cx="7588250" cy="1140460"/>
          </a:xfrm>
        </p:spPr>
        <p:txBody>
          <a:bodyPr/>
          <a:lstStyle/>
          <a:p>
            <a:pPr algn="ctr"/>
            <a:r>
              <a:rPr lang="uk-UA" sz="3600" b="1" dirty="0" smtClean="0">
                <a:solidFill>
                  <a:schemeClr val="tx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Органи чуттів тварин</a:t>
            </a:r>
            <a:endParaRPr lang="uk-UA" sz="3600" b="1" dirty="0" smtClean="0">
              <a:solidFill>
                <a:schemeClr val="tx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750" y="1484408"/>
            <a:ext cx="4040188" cy="659352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Кишковопорожнинні</a:t>
            </a:r>
            <a:endParaRPr lang="uk-UA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uk-UA" dirty="0" smtClean="0">
                <a:solidFill>
                  <a:srgbClr val="0070C0"/>
                </a:solidFill>
              </a:rPr>
              <a:t>Органи чуттів медуз представлені світлочутливими вічками й органами рівноваги - статоцистами.</a:t>
            </a:r>
            <a:endParaRPr lang="uk-UA" dirty="0" smtClean="0">
              <a:solidFill>
                <a:srgbClr val="0070C0"/>
              </a:solidFill>
            </a:endParaRPr>
          </a:p>
          <a:p>
            <a:r>
              <a:rPr lang="uk-UA" dirty="0" smtClean="0">
                <a:solidFill>
                  <a:srgbClr val="0070C0"/>
                </a:solidFill>
              </a:rPr>
              <a:t> у гідри сприйняття подразнень здійснюється не органами, а чутливими закінченнями або клітинами.</a:t>
            </a:r>
            <a:endParaRPr lang="uk-UA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uk-UA" sz="2220" dirty="0">
              <a:solidFill>
                <a:schemeClr val="tx1"/>
              </a:solidFill>
            </a:endParaRPr>
          </a:p>
        </p:txBody>
      </p:sp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04435" y="4364990"/>
            <a:ext cx="3700780" cy="2202815"/>
          </a:xfrm>
          <a:prstGeom prst="rect">
            <a:avLst/>
          </a:prstGeom>
        </p:spPr>
      </p:pic>
      <p:pic>
        <p:nvPicPr>
          <p:cNvPr id="6" name="Замещающее содержимое 5"/>
          <p:cNvPicPr>
            <a:picLocks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868035" y="2204720"/>
            <a:ext cx="3018790" cy="1501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404495"/>
            <a:ext cx="5412105" cy="673100"/>
          </a:xfrm>
        </p:spPr>
        <p:txBody>
          <a:bodyPr/>
          <a:lstStyle/>
          <a:p>
            <a:pPr algn="ctr"/>
            <a:r>
              <a:rPr lang="uk-UA" sz="3600" b="1" dirty="0" smtClean="0">
                <a:solidFill>
                  <a:schemeClr val="tx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Органи чуттів тварин</a:t>
            </a:r>
            <a:endParaRPr lang="uk-UA" sz="3600" b="1" dirty="0" smtClean="0">
              <a:solidFill>
                <a:schemeClr val="tx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67995" y="1124363"/>
            <a:ext cx="4040188" cy="659352"/>
          </a:xfrm>
        </p:spPr>
        <p:txBody>
          <a:bodyPr/>
          <a:lstStyle/>
          <a:p>
            <a:r>
              <a:rPr lang="uk-UA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Плоскі та Круглі черви</a:t>
            </a:r>
            <a:endParaRPr lang="uk-UA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2"/>
          </p:nvPr>
        </p:nvSpPr>
        <p:spPr>
          <a:xfrm>
            <a:off x="467995" y="1700530"/>
            <a:ext cx="4040505" cy="1519555"/>
          </a:xfrm>
        </p:spPr>
        <p:txBody>
          <a:bodyPr>
            <a:normAutofit lnSpcReduction="10000"/>
          </a:bodyPr>
          <a:lstStyle/>
          <a:p>
            <a:r>
              <a:rPr lang="uk-UA" sz="2600" dirty="0" smtClean="0">
                <a:solidFill>
                  <a:srgbClr val="0070C0"/>
                </a:solidFill>
              </a:rPr>
              <a:t>Сенсорні клітини епідермісу (зовнішнього шкірно-м'язового мішка)</a:t>
            </a:r>
            <a:endParaRPr lang="uk-UA" sz="2600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uk-UA" dirty="0"/>
          </a:p>
        </p:txBody>
      </p:sp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9975" y="5013325"/>
            <a:ext cx="2128520" cy="1526540"/>
          </a:xfrm>
          <a:prstGeom prst="rect">
            <a:avLst/>
          </a:prstGeom>
        </p:spPr>
      </p:pic>
      <p:pic>
        <p:nvPicPr>
          <p:cNvPr id="11" name="Изображение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560" y="3500755"/>
            <a:ext cx="1904365" cy="1682750"/>
          </a:xfrm>
          <a:prstGeom prst="rect">
            <a:avLst/>
          </a:prstGeom>
        </p:spPr>
      </p:pic>
      <p:sp>
        <p:nvSpPr>
          <p:cNvPr id="8" name="Текстовое поле 7"/>
          <p:cNvSpPr txBox="1"/>
          <p:nvPr/>
        </p:nvSpPr>
        <p:spPr>
          <a:xfrm>
            <a:off x="4788535" y="2030730"/>
            <a:ext cx="311594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indent="0" algn="ctr">
              <a:buNone/>
            </a:pPr>
            <a:r>
              <a:rPr lang="uk-UA" sz="2400" dirty="0" smtClean="0">
                <a:solidFill>
                  <a:srgbClr val="0070C0"/>
                </a:solidFill>
                <a:sym typeface="+mn-ea"/>
              </a:rPr>
              <a:t>.</a:t>
            </a:r>
            <a:endParaRPr lang="ru-RU" altLang="en-US" sz="2400"/>
          </a:p>
        </p:txBody>
      </p:sp>
      <p:sp>
        <p:nvSpPr>
          <p:cNvPr id="12" name="Объект 5"/>
          <p:cNvSpPr>
            <a:spLocks noGrp="1"/>
          </p:cNvSpPr>
          <p:nvPr/>
        </p:nvSpPr>
        <p:spPr>
          <a:xfrm>
            <a:off x="4625340" y="1340485"/>
            <a:ext cx="4150360" cy="3216275"/>
          </a:xfrm>
          <a:prstGeom prst="rect">
            <a:avLst/>
          </a:prstGeom>
        </p:spPr>
        <p:txBody>
          <a:bodyPr vert="horz" tIns="0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7015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7015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185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185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600" b="1" dirty="0" smtClean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Кільчасті черви</a:t>
            </a:r>
            <a:endParaRPr lang="uk-UA" sz="2600" b="1" dirty="0" smtClean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uk-UA" sz="2600" dirty="0" smtClean="0">
                <a:solidFill>
                  <a:srgbClr val="0070C0"/>
                </a:solidFill>
                <a:latin typeface="Times New Roman" panose="02020603050405020304" charset="0"/>
                <a:cs typeface="Times New Roman" panose="02020603050405020304" charset="0"/>
              </a:rPr>
              <a:t>Сенсорні клітини епідермісу та вільні нервові закінчення в покривах, які сприймають вібрацію, світло та інші подразники.</a:t>
            </a:r>
            <a:endParaRPr lang="uk-UA" sz="2600" dirty="0" smtClean="0">
              <a:solidFill>
                <a:srgbClr val="0070C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 algn="ctr">
              <a:buNone/>
            </a:pPr>
            <a:endParaRPr lang="uk-UA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5" name="Замещающее содержимое 14" descr="дощовий ч"/>
          <p:cNvPicPr>
            <a:picLocks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580380" y="4580890"/>
            <a:ext cx="3451860" cy="1479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220" y="332740"/>
            <a:ext cx="8096885" cy="614045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tx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Членистоногі</a:t>
            </a:r>
            <a:endParaRPr lang="uk-UA" sz="3600" b="1" dirty="0" smtClean="0">
              <a:solidFill>
                <a:schemeClr val="tx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00381" y="1124744"/>
            <a:ext cx="4040188" cy="609600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Ракоподібні</a:t>
            </a:r>
            <a:endParaRPr lang="uk-UA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124744"/>
            <a:ext cx="4041775" cy="504056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Павукоподібні</a:t>
            </a:r>
            <a:endParaRPr lang="uk-UA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83895" y="1700530"/>
            <a:ext cx="4040188" cy="3845720"/>
          </a:xfrm>
        </p:spPr>
        <p:txBody>
          <a:bodyPr/>
          <a:lstStyle/>
          <a:p>
            <a:r>
              <a:rPr lang="uk-UA" dirty="0" smtClean="0">
                <a:solidFill>
                  <a:srgbClr val="0070C0"/>
                </a:solidFill>
              </a:rPr>
              <a:t>Органи смаку розміщені на  ротових кінцівках </a:t>
            </a:r>
            <a:endParaRPr lang="uk-UA" dirty="0" smtClean="0">
              <a:solidFill>
                <a:srgbClr val="0070C0"/>
              </a:solidFill>
            </a:endParaRPr>
          </a:p>
          <a:p>
            <a:r>
              <a:rPr lang="uk-UA" dirty="0" smtClean="0">
                <a:solidFill>
                  <a:srgbClr val="0070C0"/>
                </a:solidFill>
              </a:rPr>
              <a:t> Складні фасеткові очі.</a:t>
            </a:r>
            <a:endParaRPr lang="uk-UA" dirty="0" smtClean="0">
              <a:solidFill>
                <a:srgbClr val="0070C0"/>
              </a:solidFill>
            </a:endParaRPr>
          </a:p>
          <a:p>
            <a:r>
              <a:rPr lang="uk-UA" dirty="0" smtClean="0">
                <a:solidFill>
                  <a:srgbClr val="0070C0"/>
                </a:solidFill>
              </a:rPr>
              <a:t>Органи дотику - довгі вусики.</a:t>
            </a:r>
            <a:endParaRPr lang="uk-UA" dirty="0" smtClean="0">
              <a:solidFill>
                <a:srgbClr val="0070C0"/>
              </a:solidFill>
            </a:endParaRPr>
          </a:p>
          <a:p>
            <a:r>
              <a:rPr lang="uk-UA" dirty="0" smtClean="0">
                <a:solidFill>
                  <a:srgbClr val="0070C0"/>
                </a:solidFill>
              </a:rPr>
              <a:t>При основі коротких вусиків є органи рівноваги і слуху</a:t>
            </a:r>
            <a:endParaRPr lang="uk-UA" dirty="0" smtClean="0">
              <a:solidFill>
                <a:srgbClr val="0070C0"/>
              </a:solidFill>
            </a:endParaRPr>
          </a:p>
          <a:p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4137" y="1666748"/>
            <a:ext cx="4214240" cy="3913187"/>
          </a:xfrm>
        </p:spPr>
        <p:txBody>
          <a:bodyPr/>
          <a:lstStyle/>
          <a:p>
            <a:r>
              <a:rPr lang="uk-UA" dirty="0" smtClean="0">
                <a:solidFill>
                  <a:srgbClr val="0070C0"/>
                </a:solidFill>
              </a:rPr>
              <a:t>Органи дотику-щетинки та ногощупальця .</a:t>
            </a:r>
            <a:endParaRPr lang="uk-UA" dirty="0" smtClean="0">
              <a:solidFill>
                <a:srgbClr val="0070C0"/>
              </a:solidFill>
            </a:endParaRPr>
          </a:p>
          <a:p>
            <a:r>
              <a:rPr lang="uk-UA" dirty="0" smtClean="0">
                <a:solidFill>
                  <a:srgbClr val="0070C0"/>
                </a:solidFill>
              </a:rPr>
              <a:t> Органи смаку, нюху-на </a:t>
            </a:r>
            <a:r>
              <a:rPr lang="uk-UA" dirty="0" err="1" smtClean="0">
                <a:solidFill>
                  <a:srgbClr val="0070C0"/>
                </a:solidFill>
              </a:rPr>
              <a:t>ногощупальцях</a:t>
            </a:r>
            <a:r>
              <a:rPr lang="uk-UA" dirty="0" smtClean="0">
                <a:solidFill>
                  <a:srgbClr val="0070C0"/>
                </a:solidFill>
              </a:rPr>
              <a:t> та ходильних ногах.</a:t>
            </a:r>
            <a:endParaRPr lang="uk-UA" dirty="0" smtClean="0">
              <a:solidFill>
                <a:srgbClr val="0070C0"/>
              </a:solidFill>
            </a:endParaRPr>
          </a:p>
          <a:p>
            <a:r>
              <a:rPr lang="uk-UA" dirty="0" smtClean="0">
                <a:solidFill>
                  <a:srgbClr val="0070C0"/>
                </a:solidFill>
              </a:rPr>
              <a:t> Органи зору-прості очі, яких чотири пари.</a:t>
            </a:r>
            <a:endParaRPr lang="uk-UA" dirty="0">
              <a:solidFill>
                <a:srgbClr val="0070C0"/>
              </a:solidFill>
            </a:endParaRPr>
          </a:p>
        </p:txBody>
      </p:sp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95830" y="4580890"/>
            <a:ext cx="2181860" cy="2077720"/>
          </a:xfrm>
          <a:prstGeom prst="rect">
            <a:avLst/>
          </a:prstGeom>
        </p:spPr>
      </p:pic>
      <p:pic>
        <p:nvPicPr>
          <p:cNvPr id="11" name="Изображение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6280" y="4580890"/>
            <a:ext cx="2661920" cy="1933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4825" y="548640"/>
            <a:ext cx="5594985" cy="662940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chemeClr val="tx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Членистоногі</a:t>
            </a:r>
            <a:endParaRPr lang="uk-UA" sz="3600" b="1" dirty="0" smtClean="0">
              <a:solidFill>
                <a:schemeClr val="tx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11358"/>
            <a:ext cx="4040188" cy="659352"/>
          </a:xfrm>
        </p:spPr>
        <p:txBody>
          <a:bodyPr/>
          <a:lstStyle/>
          <a:p>
            <a:r>
              <a:rPr lang="uk-UA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Комахи</a:t>
            </a:r>
            <a:endParaRPr lang="uk-UA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95605" y="1772920"/>
            <a:ext cx="4040188" cy="3845720"/>
          </a:xfrm>
        </p:spPr>
        <p:txBody>
          <a:bodyPr>
            <a:normAutofit fontScale="90000" lnSpcReduction="10000"/>
          </a:bodyPr>
          <a:lstStyle/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Волоски тіла містять рецептори дотику. На вусиках – рецептори нюху.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Орган смаку - на ротових  органах (у мухах на кінцівках) – рецептори смаку</a:t>
            </a:r>
            <a:r>
              <a:rPr lang="uk-UA" sz="2800" dirty="0" smtClean="0">
                <a:solidFill>
                  <a:srgbClr val="0070C0"/>
                </a:solidFill>
              </a:rPr>
              <a:t>.</a:t>
            </a:r>
            <a:endParaRPr lang="uk-UA" sz="2800" dirty="0" smtClean="0">
              <a:solidFill>
                <a:srgbClr val="0070C0"/>
              </a:solidFill>
            </a:endParaRPr>
          </a:p>
          <a:p>
            <a:r>
              <a:rPr lang="uk-UA" sz="2800" dirty="0">
                <a:solidFill>
                  <a:srgbClr val="0070C0"/>
                </a:solidFill>
              </a:rPr>
              <a:t>Органи зору - очі складні фасеткові та прості.</a:t>
            </a:r>
            <a:endParaRPr lang="uk-UA" sz="2800" dirty="0">
              <a:solidFill>
                <a:srgbClr val="0070C0"/>
              </a:solidFill>
            </a:endParaRPr>
          </a:p>
        </p:txBody>
      </p:sp>
      <p:pic>
        <p:nvPicPr>
          <p:cNvPr id="4098" name="Picture 2" descr="C:\Users\Ира\Desktop\images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380" y="2276475"/>
            <a:ext cx="3041650" cy="234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Замещающее содержимое 7"/>
          <p:cNvPicPr>
            <a:picLocks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356100" y="4869180"/>
            <a:ext cx="3319145" cy="1858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Текстовое поле 8"/>
          <p:cNvSpPr txBox="1"/>
          <p:nvPr/>
        </p:nvSpPr>
        <p:spPr>
          <a:xfrm>
            <a:off x="2628265" y="548640"/>
            <a:ext cx="443103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uk-UA" sz="3600" b="1" dirty="0" smtClean="0">
                <a:latin typeface="Calibri" panose="020F0502020204030204" pitchFamily="34" charset="0"/>
                <a:cs typeface="Calibri" panose="020F0502020204030204" pitchFamily="34" charset="0"/>
                <a:sym typeface="+mn-ea"/>
              </a:rPr>
              <a:t>Молюски</a:t>
            </a:r>
            <a:endParaRPr lang="ru-RU" altLang="en-US" sz="3600"/>
          </a:p>
        </p:txBody>
      </p:sp>
      <p:pic>
        <p:nvPicPr>
          <p:cNvPr id="12" name="Изображение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0425" y="3933190"/>
            <a:ext cx="2936875" cy="1954530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35" y="1484630"/>
            <a:ext cx="2992755" cy="1835150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/>
        </p:nvSpPr>
        <p:spPr>
          <a:xfrm>
            <a:off x="323850" y="1193800"/>
            <a:ext cx="5328285" cy="5172710"/>
          </a:xfrm>
          <a:prstGeom prst="rect">
            <a:avLst/>
          </a:prstGeom>
        </p:spPr>
        <p:txBody>
          <a:bodyPr vert="horz" tIns="0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7015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7015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185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185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185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+mn-ea"/>
              </a:rPr>
              <a:t>Рецептори ноги сприймають механічні та хімічні подразники</a:t>
            </a:r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+mn-ea"/>
              </a:rPr>
              <a:t>Органи дотику - щупальця.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  <a:sym typeface="+mn-ea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+mn-ea"/>
              </a:rPr>
              <a:t>Органи зору - пара очей.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  <a:sym typeface="+mn-ea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+mn-ea"/>
              </a:rPr>
              <a:t>У головоногих добре розвинені органи рівноваги, дотику, нюху і смаку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  <a:sym typeface="+mn-ea"/>
            </a:endParaRPr>
          </a:p>
          <a:p>
            <a:r>
              <a:rPr lang="uk-UA" altLang="en-US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+mn-ea"/>
              </a:rPr>
              <a:t>Ріновагу регулюють статоцисти.</a:t>
            </a:r>
            <a:endParaRPr lang="uk-UA" sz="2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299" y="116286"/>
            <a:ext cx="8229600" cy="876889"/>
          </a:xfrm>
        </p:spPr>
        <p:txBody>
          <a:bodyPr/>
          <a:lstStyle/>
          <a:p>
            <a:pPr algn="ctr"/>
            <a:r>
              <a:rPr lang="uk-UA" sz="3600" b="1" dirty="0" smtClean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Хордові</a:t>
            </a:r>
            <a:endParaRPr lang="uk-UA" sz="3600" b="1" dirty="0" smtClean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2930" y="836712"/>
            <a:ext cx="4040188" cy="720080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Риби</a:t>
            </a:r>
            <a:endParaRPr lang="uk-UA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908720"/>
            <a:ext cx="4041775" cy="648072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Земноводні</a:t>
            </a:r>
            <a:endParaRPr lang="uk-UA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67995" y="1592605"/>
            <a:ext cx="4041648" cy="4497680"/>
          </a:xfrm>
        </p:spPr>
        <p:txBody>
          <a:bodyPr>
            <a:normAutofit lnSpcReduction="10000"/>
          </a:bodyPr>
          <a:lstStyle/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 слуху і рівноваги  – внутрішнє вухо.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Органи нюху – парні отвори ніздрів.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Органи зору – очі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Бічна лінія - найважливіший орган чуттів у риб(об</a:t>
            </a:r>
            <a:r>
              <a:rPr lang="en-US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’</a:t>
            </a:r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єднує всі чутливі клітини в організмі).</a:t>
            </a:r>
            <a:r>
              <a:rPr lang="uk-UA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endParaRPr lang="uk-UA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72584" y="1556792"/>
            <a:ext cx="4041648" cy="4569243"/>
          </a:xfrm>
        </p:spPr>
        <p:txBody>
          <a:bodyPr>
            <a:normAutofit/>
          </a:bodyPr>
          <a:lstStyle/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Очі відрізняють тільки рухомі об‘єкти. 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Слух – середнє та внутрішнє вухо.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 дотику – язик .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 нюху – ніздрі.</a:t>
            </a:r>
            <a:endParaRPr lang="uk-UA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44165" y="5500370"/>
            <a:ext cx="2508250" cy="1357630"/>
          </a:xfrm>
          <a:prstGeom prst="rect">
            <a:avLst/>
          </a:prstGeom>
        </p:spPr>
      </p:pic>
      <p:pic>
        <p:nvPicPr>
          <p:cNvPr id="9" name="Изображение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0400" y="4653280"/>
            <a:ext cx="2943225" cy="19583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740" y="908685"/>
            <a:ext cx="5634990" cy="921385"/>
          </a:xfrm>
        </p:spPr>
        <p:txBody>
          <a:bodyPr/>
          <a:p>
            <a:pPr algn="ctr"/>
            <a:r>
              <a:rPr lang="uk-UA" altLang="ru-RU" sz="3600" b="1">
                <a:solidFill>
                  <a:schemeClr val="tx1"/>
                </a:solidFill>
              </a:rPr>
              <a:t>Плазуни</a:t>
            </a:r>
            <a:endParaRPr lang="uk-UA" altLang="ru-RU" sz="3600" b="1">
              <a:solidFill>
                <a:schemeClr val="tx1"/>
              </a:solidFill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0000" lnSpcReduction="10000"/>
          </a:bodyPr>
          <a:p>
            <a:r>
              <a:rPr lang="ru-RU" altLang="en-US">
                <a:solidFill>
                  <a:schemeClr val="tx2"/>
                </a:solidFill>
              </a:rPr>
              <a:t>Органи чуттів плазунів добре розвинені й краще пристосовані до наземного способу життя, ніж у земноводних. Очі захищені трьома повіками . Завдяки здатності кришталика змінювати форму та відстань від сітківки за допомогою спеціальних м'язів, плазуни добре розрізняють предмети на різній віддалі. Органом дотику є язик, який може далеко висуватися з ротової порожнини. Також добре розвинені органи слуху, рівноваги, нюху, смаку тощо.</a:t>
            </a:r>
            <a:endParaRPr lang="ru-RU" altLang="en-US">
              <a:solidFill>
                <a:schemeClr val="tx2"/>
              </a:solidFill>
            </a:endParaRPr>
          </a:p>
          <a:p>
            <a:r>
              <a:rPr lang="uk-UA" dirty="0" smtClean="0">
                <a:solidFill>
                  <a:schemeClr val="tx2"/>
                </a:solidFill>
                <a:sym typeface="+mn-ea"/>
              </a:rPr>
              <a:t> </a:t>
            </a:r>
            <a:r>
              <a:rPr lang="uk-UA" dirty="0" smtClean="0">
                <a:solidFill>
                  <a:schemeClr val="tx2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Якобсонів </a:t>
            </a:r>
            <a:r>
              <a:rPr lang="uk-UA" dirty="0">
                <a:solidFill>
                  <a:schemeClr val="tx2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орган</a:t>
            </a:r>
            <a:r>
              <a:rPr lang="uk-UA" i="1" dirty="0">
                <a:solidFill>
                  <a:schemeClr val="tx2"/>
                </a:solidFill>
                <a:sym typeface="+mn-ea"/>
              </a:rPr>
              <a:t> </a:t>
            </a:r>
            <a:r>
              <a:rPr lang="uk-UA" dirty="0">
                <a:solidFill>
                  <a:schemeClr val="tx2"/>
                </a:solidFill>
                <a:sym typeface="+mn-ea"/>
              </a:rPr>
              <a:t>– специфічний орган чуття плазунів, що визначає смак.</a:t>
            </a:r>
            <a:endParaRPr lang="ru-RU" dirty="0">
              <a:solidFill>
                <a:schemeClr val="tx2"/>
              </a:solidFill>
            </a:endParaRPr>
          </a:p>
          <a:p>
            <a:r>
              <a:rPr lang="uk-UA" dirty="0">
                <a:solidFill>
                  <a:schemeClr val="tx2"/>
                </a:solidFill>
                <a:sym typeface="+mn-ea"/>
              </a:rPr>
              <a:t>Змія куштує все, що її оточує, навіть повітря, - а раптом трапиться щось їстівне</a:t>
            </a:r>
            <a:r>
              <a:rPr lang="uk-UA" dirty="0" smtClean="0">
                <a:solidFill>
                  <a:schemeClr val="tx2"/>
                </a:solidFill>
                <a:sym typeface="+mn-ea"/>
              </a:rPr>
              <a:t>!</a:t>
            </a:r>
            <a:endParaRPr lang="uk-UA" dirty="0" smtClean="0">
              <a:solidFill>
                <a:schemeClr val="tx2"/>
              </a:solidFill>
            </a:endParaRPr>
          </a:p>
          <a:p>
            <a:endParaRPr lang="ru-RU" altLang="en-US"/>
          </a:p>
          <a:p>
            <a:endParaRPr lang="ru-RU" altLang="en-US"/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2850515" y="548640"/>
            <a:ext cx="34429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3200" b="1">
                <a:solidFill>
                  <a:schemeClr val="tx2"/>
                </a:solidFill>
              </a:rPr>
              <a:t>Хордові</a:t>
            </a:r>
            <a:endParaRPr lang="uk-UA" altLang="ru-RU" sz="3200" b="1">
              <a:solidFill>
                <a:schemeClr val="tx2"/>
              </a:solidFill>
            </a:endParaRP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98895" y="260350"/>
            <a:ext cx="2367915" cy="166751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50" y="306070"/>
            <a:ext cx="2874645" cy="1524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95" y="332656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chemeClr val="tx2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Хордові</a:t>
            </a:r>
            <a:endParaRPr lang="uk-UA" sz="3600" b="1" dirty="0" smtClean="0">
              <a:solidFill>
                <a:schemeClr val="tx2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06370" y="980440"/>
            <a:ext cx="3602355" cy="721360"/>
          </a:xfrm>
        </p:spPr>
        <p:txBody>
          <a:bodyPr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Птахи</a:t>
            </a:r>
            <a:endParaRPr lang="uk-UA" sz="28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755650" y="1556385"/>
            <a:ext cx="7981315" cy="4892040"/>
          </a:xfrm>
        </p:spPr>
        <p:txBody>
          <a:bodyPr>
            <a:normAutofit/>
          </a:bodyPr>
          <a:lstStyle/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птахів недорозвинені органи нюху, однак виняткового розвитку набули органи зору.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Добре розвинений орган слуху, який має три відділи: внутрішнє, середнє і зовнішнє вухо.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Органи смаку містяться на язиці та в стінках ротової порожнини.  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Органи дотику розташовані на оголених від пір’я ділянках тіла, на язиці, дзьобі та в основі щетинок.  </a:t>
            </a:r>
            <a:endParaRPr lang="uk-UA" sz="2800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36235" y="5199380"/>
            <a:ext cx="3364865" cy="1496695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50800"/>
            <a:ext cx="2646045" cy="1356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940" y="260350"/>
            <a:ext cx="7704455" cy="585470"/>
          </a:xfrm>
        </p:spPr>
        <p:txBody>
          <a:bodyPr>
            <a:normAutofit fontScale="90000"/>
          </a:bodyPr>
          <a:p>
            <a:pPr algn="ctr"/>
            <a:r>
              <a:rPr lang="uk-UA" altLang="ru-RU" sz="4000" b="1"/>
              <a:t>Хордові</a:t>
            </a:r>
            <a:endParaRPr lang="uk-UA" altLang="ru-RU" sz="4000" b="1"/>
          </a:p>
        </p:txBody>
      </p:sp>
      <p:sp>
        <p:nvSpPr>
          <p:cNvPr id="5" name="Замещающее содержимое 4"/>
          <p:cNvSpPr>
            <a:spLocks noGrp="1"/>
          </p:cNvSpPr>
          <p:nvPr>
            <p:ph sz="quarter" idx="2"/>
          </p:nvPr>
        </p:nvSpPr>
        <p:spPr>
          <a:xfrm>
            <a:off x="611505" y="1725295"/>
            <a:ext cx="7427595" cy="5057140"/>
          </a:xfrm>
        </p:spPr>
        <p:txBody>
          <a:bodyPr>
            <a:normAutofit fontScale="90000" lnSpcReduction="10000"/>
          </a:bodyPr>
          <a:p>
            <a:r>
              <a:rPr lang="ru-RU" altLang="en-US">
                <a:solidFill>
                  <a:schemeClr val="tx2"/>
                </a:solidFill>
              </a:rPr>
              <a:t>Орган слуху дуже складний. У ньому є три відділи: внутрішнє, середнє і зовнішнє вухо.</a:t>
            </a:r>
            <a:endParaRPr lang="ru-RU" altLang="en-US">
              <a:solidFill>
                <a:schemeClr val="tx2"/>
              </a:solidFill>
            </a:endParaRPr>
          </a:p>
          <a:p>
            <a:r>
              <a:rPr lang="ru-RU" altLang="en-US">
                <a:solidFill>
                  <a:schemeClr val="tx2"/>
                </a:solidFill>
              </a:rPr>
              <a:t> У більшості звірів є також вушна раковина, яка служить рупором для вловлювання звукових хвиль</a:t>
            </a:r>
            <a:r>
              <a:rPr lang="uk-UA" altLang="ru-RU">
                <a:solidFill>
                  <a:schemeClr val="tx2"/>
                </a:solidFill>
              </a:rPr>
              <a:t>.</a:t>
            </a:r>
            <a:endParaRPr lang="uk-UA" altLang="ru-RU">
              <a:solidFill>
                <a:schemeClr val="tx2"/>
              </a:solidFill>
            </a:endParaRPr>
          </a:p>
          <a:p>
            <a:r>
              <a:rPr lang="uk-UA" altLang="ru-RU">
                <a:solidFill>
                  <a:schemeClr val="tx2"/>
                </a:solidFill>
              </a:rPr>
              <a:t>Орган нюху у більшості звірів є основним органом орієнтування в навколишньому середовищі і тому винятково високо розвинений.</a:t>
            </a:r>
            <a:endParaRPr lang="uk-UA" altLang="ru-RU">
              <a:solidFill>
                <a:schemeClr val="tx2"/>
              </a:solidFill>
            </a:endParaRPr>
          </a:p>
          <a:p>
            <a:r>
              <a:rPr lang="uk-UA" altLang="ru-RU">
                <a:solidFill>
                  <a:schemeClr val="tx2"/>
                </a:solidFill>
              </a:rPr>
              <a:t>Органи смаку представлені складно збудованими смаковими пупками, розміщеними переважно на язику.</a:t>
            </a:r>
            <a:endParaRPr lang="uk-UA" altLang="ru-RU">
              <a:solidFill>
                <a:schemeClr val="tx2"/>
              </a:solidFill>
            </a:endParaRPr>
          </a:p>
          <a:p>
            <a:r>
              <a:rPr lang="uk-UA" altLang="ru-RU">
                <a:solidFill>
                  <a:schemeClr val="tx2"/>
                </a:solidFill>
              </a:rPr>
              <a:t> Органи зору —очі — за рядом деталей трохи простіше збудовані, ніж очі птаха.</a:t>
            </a:r>
            <a:endParaRPr lang="uk-UA" altLang="ru-RU">
              <a:solidFill>
                <a:schemeClr val="tx2"/>
              </a:solidFill>
            </a:endParaRPr>
          </a:p>
          <a:p>
            <a:r>
              <a:rPr lang="uk-UA" altLang="ru-RU">
                <a:solidFill>
                  <a:schemeClr val="tx2"/>
                </a:solidFill>
              </a:rPr>
              <a:t>Органами дотику слугують довгі й жорсткі волоски — вібриси (так звані «вуса»). Розміщені вони переважно на голові, але можуть бути розкидані і по всьому тілу. У мавп, як і у людини, основні органи дотику розташовані на кінчиках пальців.</a:t>
            </a:r>
            <a:endParaRPr lang="uk-UA" altLang="ru-RU">
              <a:solidFill>
                <a:schemeClr val="tx2"/>
              </a:solidFill>
            </a:endParaRPr>
          </a:p>
          <a:p>
            <a:endParaRPr lang="uk-UA" altLang="ru-RU">
              <a:solidFill>
                <a:schemeClr val="tx2"/>
              </a:solidFill>
            </a:endParaRPr>
          </a:p>
          <a:p>
            <a:endParaRPr lang="uk-UA" altLang="ru-RU"/>
          </a:p>
          <a:p>
            <a:endParaRPr lang="uk-UA" altLang="ru-RU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4427855" y="845820"/>
            <a:ext cx="35439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ru-RU" sz="2800" b="1"/>
              <a:t>Ссавці</a:t>
            </a:r>
            <a:endParaRPr lang="uk-UA" altLang="ru-RU" sz="2800" b="1"/>
          </a:p>
        </p:txBody>
      </p:sp>
      <p:pic>
        <p:nvPicPr>
          <p:cNvPr id="8" name="Изображение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0850" y="116205"/>
            <a:ext cx="2602865" cy="15621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Текстовое поле 6"/>
          <p:cNvSpPr txBox="1"/>
          <p:nvPr/>
        </p:nvSpPr>
        <p:spPr>
          <a:xfrm>
            <a:off x="467995" y="1628775"/>
            <a:ext cx="8472170" cy="40925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2000">
                <a:solidFill>
                  <a:schemeClr val="tx1"/>
                </a:solidFill>
              </a:rPr>
              <a:t>1</a:t>
            </a:r>
            <a:r>
              <a:rPr lang="uk-UA" altLang="ru-RU" sz="2000">
                <a:solidFill>
                  <a:schemeClr val="tx2"/>
                </a:solidFill>
              </a:rPr>
              <a:t>.</a:t>
            </a:r>
            <a:r>
              <a:rPr lang="ru-RU" altLang="en-US" sz="2000">
                <a:solidFill>
                  <a:schemeClr val="tx2"/>
                </a:solidFill>
              </a:rPr>
              <a:t>У акул є особливі рецептори, чутливі до електрики, причому їх чутливість складає близько 0,005 мікровольт/см (напруга звичайної батарейки в сотні мільйонів разів більша). Це дозволяє визначити здобич, наприклад, рибу, що зарилася в пісок, по її електричному полю.</a:t>
            </a:r>
            <a:endParaRPr lang="ru-RU" altLang="en-US" sz="2000">
              <a:solidFill>
                <a:schemeClr val="tx2"/>
              </a:solidFill>
            </a:endParaRPr>
          </a:p>
          <a:p>
            <a:endParaRPr lang="ru-RU" altLang="en-US" sz="2000">
              <a:solidFill>
                <a:schemeClr val="tx2"/>
              </a:solidFill>
            </a:endParaRPr>
          </a:p>
          <a:p>
            <a:r>
              <a:rPr lang="uk-UA" altLang="ru-RU" sz="2000">
                <a:solidFill>
                  <a:schemeClr val="tx1"/>
                </a:solidFill>
              </a:rPr>
              <a:t>2</a:t>
            </a:r>
            <a:r>
              <a:rPr lang="uk-UA" altLang="ru-RU" sz="2000">
                <a:solidFill>
                  <a:schemeClr val="tx2"/>
                </a:solidFill>
              </a:rPr>
              <a:t>.</a:t>
            </a:r>
            <a:r>
              <a:rPr lang="ru-RU" altLang="en-US" sz="2000">
                <a:solidFill>
                  <a:schemeClr val="tx2"/>
                </a:solidFill>
              </a:rPr>
              <a:t>Морська зірка має світлочутливі клітини на кінцівках (“променях”). Якщо посвітити на її “промінь”, наприклад, ліхтариком, він почне рухатися.</a:t>
            </a:r>
            <a:endParaRPr lang="ru-RU" altLang="en-US" sz="2000">
              <a:solidFill>
                <a:schemeClr val="tx2"/>
              </a:solidFill>
            </a:endParaRPr>
          </a:p>
          <a:p>
            <a:endParaRPr lang="ru-RU" altLang="en-US" sz="2000">
              <a:solidFill>
                <a:schemeClr val="tx2"/>
              </a:solidFill>
            </a:endParaRPr>
          </a:p>
          <a:p>
            <a:endParaRPr lang="ru-RU" altLang="en-US" sz="2000">
              <a:solidFill>
                <a:schemeClr val="tx2"/>
              </a:solidFill>
            </a:endParaRPr>
          </a:p>
          <a:p>
            <a:endParaRPr lang="ru-RU" altLang="en-US" sz="2000">
              <a:solidFill>
                <a:schemeClr val="tx2"/>
              </a:solidFill>
            </a:endParaRPr>
          </a:p>
          <a:p>
            <a:endParaRPr lang="ru-RU" altLang="en-US" sz="2000">
              <a:solidFill>
                <a:schemeClr val="tx2"/>
              </a:solidFill>
            </a:endParaRPr>
          </a:p>
          <a:p>
            <a:endParaRPr lang="ru-RU" altLang="en-US" sz="2000">
              <a:solidFill>
                <a:schemeClr val="tx2"/>
              </a:solidFill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485140" y="4220845"/>
            <a:ext cx="8437880" cy="33845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2000">
                <a:solidFill>
                  <a:schemeClr val="tx1"/>
                </a:solidFill>
              </a:rPr>
              <a:t>3</a:t>
            </a:r>
            <a:r>
              <a:rPr lang="uk-UA" altLang="ru-RU" sz="2000">
                <a:solidFill>
                  <a:schemeClr val="tx2"/>
                </a:solidFill>
              </a:rPr>
              <a:t>.</a:t>
            </a:r>
            <a:r>
              <a:rPr lang="ru-RU" altLang="en-US" sz="2000">
                <a:solidFill>
                  <a:schemeClr val="tx2"/>
                </a:solidFill>
              </a:rPr>
              <a:t>Краб має особливі волоски на клішнях і на тілі, що дозволяють визначати напрям течії води.</a:t>
            </a:r>
            <a:endParaRPr lang="ru-RU" altLang="en-US" sz="2000">
              <a:solidFill>
                <a:schemeClr val="tx2"/>
              </a:solidFill>
            </a:endParaRPr>
          </a:p>
          <a:p>
            <a:r>
              <a:rPr lang="ru-RU" altLang="en-US" sz="2000">
                <a:solidFill>
                  <a:schemeClr val="tx2"/>
                </a:solidFill>
              </a:rPr>
              <a:t>У бджіл є кільце з окису заліза навколо черевця, що дозволяє визначати магнітні поля – це використовується для визначення сторін світу.</a:t>
            </a:r>
            <a:endParaRPr lang="ru-RU" altLang="en-US" sz="2000">
              <a:solidFill>
                <a:schemeClr val="tx2"/>
              </a:solidFill>
            </a:endParaRPr>
          </a:p>
          <a:p>
            <a:endParaRPr lang="ru-RU" altLang="en-US" sz="2000">
              <a:solidFill>
                <a:schemeClr val="tx2"/>
              </a:solidFill>
            </a:endParaRPr>
          </a:p>
          <a:p>
            <a:r>
              <a:rPr lang="uk-UA" altLang="ru-RU" sz="2000">
                <a:solidFill>
                  <a:schemeClr val="tx1"/>
                </a:solidFill>
              </a:rPr>
              <a:t>4</a:t>
            </a:r>
            <a:r>
              <a:rPr lang="uk-UA" altLang="ru-RU" sz="2000">
                <a:solidFill>
                  <a:schemeClr val="tx2"/>
                </a:solidFill>
              </a:rPr>
              <a:t>.</a:t>
            </a:r>
            <a:r>
              <a:rPr lang="ru-RU" altLang="en-US" sz="2000">
                <a:solidFill>
                  <a:schemeClr val="tx2"/>
                </a:solidFill>
              </a:rPr>
              <a:t>Цвіркун чує за допомогою лапок. На передніх лапках знаходиться чутлива до звуку мембрана.</a:t>
            </a:r>
            <a:endParaRPr lang="ru-RU" altLang="en-US" sz="2000">
              <a:solidFill>
                <a:schemeClr val="tx2"/>
              </a:solidFill>
            </a:endParaRPr>
          </a:p>
          <a:p>
            <a:endParaRPr lang="ru-RU" altLang="en-US" sz="2000">
              <a:solidFill>
                <a:schemeClr val="tx2"/>
              </a:solidFill>
            </a:endParaRPr>
          </a:p>
          <a:p>
            <a:endParaRPr lang="ru-RU" altLang="en-US"/>
          </a:p>
          <a:p>
            <a:endParaRPr lang="ru-RU" altLang="en-US"/>
          </a:p>
          <a:p>
            <a:endParaRPr lang="ru-RU" altLang="en-US"/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1979930" y="476250"/>
            <a:ext cx="59531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3200" b="1"/>
              <a:t>А ви знали,що...</a:t>
            </a:r>
            <a:endParaRPr lang="uk-UA" altLang="ru-RU" sz="3200"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8130" y="332740"/>
            <a:ext cx="7164705" cy="527050"/>
          </a:xfrm>
        </p:spPr>
        <p:txBody>
          <a:bodyPr>
            <a:normAutofit fontScale="90000"/>
          </a:bodyPr>
          <a:p>
            <a:pPr algn="ctr"/>
            <a:r>
              <a:rPr lang="uk-UA" altLang="ru-RU" sz="4000" b="1">
                <a:solidFill>
                  <a:schemeClr val="tx1"/>
                </a:solidFill>
                <a:sym typeface="+mn-ea"/>
              </a:rPr>
              <a:t>А ви знали,що...</a:t>
            </a:r>
            <a:endParaRPr lang="uk-UA" altLang="ru-RU" sz="4000" b="1">
              <a:solidFill>
                <a:schemeClr val="tx1"/>
              </a:solidFill>
              <a:sym typeface="+mn-ea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179705" y="1052830"/>
            <a:ext cx="8913495" cy="5015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ru-RU" sz="2000">
                <a:solidFill>
                  <a:schemeClr val="tx1"/>
                </a:solidFill>
              </a:rPr>
              <a:t>5</a:t>
            </a:r>
            <a:r>
              <a:rPr lang="uk-UA" altLang="ru-RU" sz="2000">
                <a:solidFill>
                  <a:schemeClr val="tx2"/>
                </a:solidFill>
              </a:rPr>
              <a:t>. </a:t>
            </a:r>
            <a:r>
              <a:rPr lang="ru-RU" altLang="en-US" sz="2000">
                <a:solidFill>
                  <a:schemeClr val="tx2"/>
                </a:solidFill>
              </a:rPr>
              <a:t>Змії мають між очима спеціальний орган, що складається з 7 000 нервових закінчень та дозволяє уловити різницю температур в 0,002°C. Це допомагає змії відчути мишу на відстані 40 см. Знамениті дудочки заклиначів змії не чують (адже у них немає вух!), а відчувають! Звук передається до середнього вуха через кістки.</a:t>
            </a:r>
            <a:endParaRPr lang="ru-RU" altLang="en-US" sz="2000">
              <a:solidFill>
                <a:schemeClr val="tx2"/>
              </a:solidFill>
            </a:endParaRPr>
          </a:p>
          <a:p>
            <a:r>
              <a:rPr lang="uk-UA" altLang="ru-RU" sz="2000">
                <a:solidFill>
                  <a:schemeClr val="tx1"/>
                </a:solidFill>
              </a:rPr>
              <a:t>6</a:t>
            </a:r>
            <a:r>
              <a:rPr lang="uk-UA" altLang="ru-RU" sz="2000">
                <a:solidFill>
                  <a:schemeClr val="tx2"/>
                </a:solidFill>
              </a:rPr>
              <a:t>. А знаєте, чому так важко впіймати таргана? Тарган може помітити переміщення на величину в 0,0002 мм. Це величина рівна приблизно 2 000 атомів водню.</a:t>
            </a:r>
            <a:endParaRPr lang="uk-UA" altLang="ru-RU" sz="2000">
              <a:solidFill>
                <a:schemeClr val="tx2"/>
              </a:solidFill>
            </a:endParaRPr>
          </a:p>
          <a:p>
            <a:r>
              <a:rPr lang="uk-UA" altLang="ru-RU" sz="2000">
                <a:solidFill>
                  <a:schemeClr val="tx1"/>
                </a:solidFill>
              </a:rPr>
              <a:t>7</a:t>
            </a:r>
            <a:r>
              <a:rPr lang="uk-UA" altLang="ru-RU" sz="2000">
                <a:solidFill>
                  <a:schemeClr val="tx2"/>
                </a:solidFill>
              </a:rPr>
              <a:t>. Зір дельфінів занадто слабкий, щоб добре бачити всі предмети підводного простору. Вони швидко пересуваються і недолік їх слабкого зору замінює ехолокація. Орієнтація при пересуванні і вдень і вночі у дельфінів відбувається за допомогою видаваних ними звуків різної частоти. Відбиваються звуки дають дельфінам повну картину всього, що відбувається навколо. Спілкування між особинами відбувається теж за допомогою ехолокації. Існують низькі і високі частоти, що позначають різні сигнали. </a:t>
            </a:r>
            <a:endParaRPr lang="uk-UA" altLang="ru-RU" sz="200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" name="Текстовое поле 6"/>
          <p:cNvSpPr txBox="1"/>
          <p:nvPr/>
        </p:nvSpPr>
        <p:spPr>
          <a:xfrm>
            <a:off x="1619885" y="260350"/>
            <a:ext cx="64192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3200"/>
              <a:t>Використані матеріали</a:t>
            </a:r>
            <a:endParaRPr lang="uk-UA" altLang="ru-RU" sz="3200"/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899795" y="980440"/>
            <a:ext cx="755015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ru-RU" sz="2400">
                <a:solidFill>
                  <a:schemeClr val="tx2"/>
                </a:solidFill>
              </a:rPr>
              <a:t>1. https://historyurok.com.ua/tsikavi-fakty/pro-tvaryn/lis/pro-organy-vidchuttiv-u-tvaryn.html</a:t>
            </a:r>
            <a:endParaRPr lang="uk-UA" altLang="ru-RU" sz="2400">
              <a:solidFill>
                <a:schemeClr val="tx2"/>
              </a:solidFill>
            </a:endParaRPr>
          </a:p>
          <a:p>
            <a:r>
              <a:rPr lang="uk-UA" altLang="ru-RU" sz="2400">
                <a:solidFill>
                  <a:schemeClr val="tx2"/>
                </a:solidFill>
              </a:rPr>
              <a:t>2. https://vseosvita.ua/library/prezentacia-podrazlivist-ak-zagalna-vlastivist-tvarin-organi-cutta-ihne-znacenna-413805.html</a:t>
            </a:r>
            <a:endParaRPr lang="uk-UA" altLang="ru-RU" sz="2400">
              <a:solidFill>
                <a:schemeClr val="tx2"/>
              </a:solidFill>
            </a:endParaRPr>
          </a:p>
          <a:p>
            <a:r>
              <a:rPr lang="uk-UA" altLang="ru-RU" sz="2400">
                <a:solidFill>
                  <a:schemeClr val="tx2"/>
                </a:solidFill>
              </a:rPr>
              <a:t>3. https://osvita.ua/vnz/reports/biolog/27018/</a:t>
            </a:r>
            <a:endParaRPr lang="uk-UA" altLang="ru-RU" sz="2400">
              <a:solidFill>
                <a:schemeClr val="tx2"/>
              </a:solidFill>
            </a:endParaRPr>
          </a:p>
          <a:p>
            <a:r>
              <a:rPr lang="uk-UA" altLang="ru-RU" sz="2400">
                <a:solidFill>
                  <a:schemeClr val="tx2"/>
                </a:solidFill>
              </a:rPr>
              <a:t>4. Підручник  Л.І.Остапченко, П.Г.Балан</a:t>
            </a:r>
            <a:endParaRPr lang="uk-UA" altLang="ru-RU" sz="2400">
              <a:solidFill>
                <a:schemeClr val="tx2"/>
              </a:solidFill>
            </a:endParaRPr>
          </a:p>
          <a:p>
            <a:pPr algn="just"/>
            <a:r>
              <a:rPr lang="uk-UA" altLang="ru-RU" sz="2400">
                <a:solidFill>
                  <a:schemeClr val="tx2"/>
                </a:solidFill>
              </a:rPr>
              <a:t>Біологія 7 клас</a:t>
            </a:r>
            <a:endParaRPr lang="uk-UA" altLang="ru-RU" sz="2400">
              <a:solidFill>
                <a:schemeClr val="tx2"/>
              </a:solidFill>
            </a:endParaRPr>
          </a:p>
          <a:p>
            <a:pPr algn="just"/>
            <a:endParaRPr lang="uk-UA" altLang="ru-RU" sz="2400">
              <a:solidFill>
                <a:schemeClr val="tx2"/>
              </a:solidFill>
            </a:endParaRPr>
          </a:p>
          <a:p>
            <a:endParaRPr lang="uk-UA" altLang="ru-RU"/>
          </a:p>
          <a:p>
            <a:endParaRPr lang="uk-UA" alt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5652</Words>
  <Application>WPS Presentation</Application>
  <PresentationFormat>Экран (4:3)</PresentationFormat>
  <Paragraphs>147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Arial</vt:lpstr>
      <vt:lpstr>SimSun</vt:lpstr>
      <vt:lpstr>Wingdings</vt:lpstr>
      <vt:lpstr>Wingdings 2</vt:lpstr>
      <vt:lpstr>Wingdings</vt:lpstr>
      <vt:lpstr>Calibri</vt:lpstr>
      <vt:lpstr>Times New Roman</vt:lpstr>
      <vt:lpstr>Constantia</vt:lpstr>
      <vt:lpstr>Microsoft YaHei</vt:lpstr>
      <vt:lpstr>Arial Unicode MS</vt:lpstr>
      <vt:lpstr>Поток</vt:lpstr>
      <vt:lpstr> Подразливість як загальна властивість тварин.  Органи чуття, їх значення.</vt:lpstr>
      <vt:lpstr>Подразливість-це здатність організму змінюватись в разі зміни навколишнього середовища. Це одна з основних властивостей живих організмів </vt:lpstr>
      <vt:lpstr>На організм тварини  постійно діють різноманітні чинники навколишнього середовища.</vt:lpstr>
      <vt:lpstr>PowerPoint 演示文稿</vt:lpstr>
      <vt:lpstr>PowerPoint 演示文稿</vt:lpstr>
      <vt:lpstr>PowerPoint 演示文稿</vt:lpstr>
      <vt:lpstr>PowerPoint 演示文稿</vt:lpstr>
      <vt:lpstr>Органи чуттів тварин</vt:lpstr>
      <vt:lpstr>Органи чуттів тварин</vt:lpstr>
      <vt:lpstr>Членистоногі</vt:lpstr>
      <vt:lpstr>Членистоногі</vt:lpstr>
      <vt:lpstr>PowerPoint 演示文稿</vt:lpstr>
      <vt:lpstr>Хордові</vt:lpstr>
      <vt:lpstr>Плазуни</vt:lpstr>
      <vt:lpstr>Хордові</vt:lpstr>
      <vt:lpstr>Хордові</vt:lpstr>
      <vt:lpstr>PowerPoint 演示文稿</vt:lpstr>
      <vt:lpstr>А ви знали,що...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Подразливість як загальна властивість тварин. Органи чуття. Їх значення</dc:title>
  <dc:creator>Ира</dc:creator>
  <cp:lastModifiedBy>Olga</cp:lastModifiedBy>
  <cp:revision>112</cp:revision>
  <dcterms:created xsi:type="dcterms:W3CDTF">2017-03-01T18:28:00Z</dcterms:created>
  <dcterms:modified xsi:type="dcterms:W3CDTF">2021-04-25T13:23:33Z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1049-11.2.0.10101</vt:lpwstr>
  </property>
</Properties>
</file>