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7" r:id="rId6"/>
    <p:sldId id="262" r:id="rId7"/>
    <p:sldId id="259" r:id="rId8"/>
    <p:sldId id="261" r:id="rId9"/>
    <p:sldId id="264" r:id="rId10"/>
    <p:sldId id="263" r:id="rId11"/>
    <p:sldId id="268" r:id="rId12"/>
    <p:sldId id="269" r:id="rId13"/>
    <p:sldId id="266" r:id="rId14"/>
    <p:sldId id="270" r:id="rId15"/>
    <p:sldId id="271" r:id="rId16"/>
    <p:sldId id="265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90" d="100"/>
          <a:sy n="90" d="100"/>
        </p:scale>
        <p:origin x="-398" y="-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13203-D4B2-44C6-BF18-145274AFD226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39736-F096-4F81-9DAD-F81E55F2D8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97557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13203-D4B2-44C6-BF18-145274AFD226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39736-F096-4F81-9DAD-F81E55F2D8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1400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13203-D4B2-44C6-BF18-145274AFD226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39736-F096-4F81-9DAD-F81E55F2D8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7069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13203-D4B2-44C6-BF18-145274AFD226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39736-F096-4F81-9DAD-F81E55F2D8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7281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13203-D4B2-44C6-BF18-145274AFD226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39736-F096-4F81-9DAD-F81E55F2D8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8997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13203-D4B2-44C6-BF18-145274AFD226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39736-F096-4F81-9DAD-F81E55F2D8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06623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13203-D4B2-44C6-BF18-145274AFD226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39736-F096-4F81-9DAD-F81E55F2D8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6849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13203-D4B2-44C6-BF18-145274AFD226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39736-F096-4F81-9DAD-F81E55F2D8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40944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13203-D4B2-44C6-BF18-145274AFD226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39736-F096-4F81-9DAD-F81E55F2D8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38769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13203-D4B2-44C6-BF18-145274AFD226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39736-F096-4F81-9DAD-F81E55F2D8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71168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13203-D4B2-44C6-BF18-145274AFD226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39736-F096-4F81-9DAD-F81E55F2D8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27567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013203-D4B2-44C6-BF18-145274AFD226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139736-F096-4F81-9DAD-F81E55F2D8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8515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learningapps.org/33471390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s://www.youtube.com/watch?v=43Nbny0LCck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ingapps.org/watch?v=p7i42s64n25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29201" y="601133"/>
            <a:ext cx="6225396" cy="4284134"/>
          </a:xfrm>
        </p:spPr>
        <p:txBody>
          <a:bodyPr>
            <a:normAutofit/>
          </a:bodyPr>
          <a:lstStyle/>
          <a:p>
            <a:r>
              <a:rPr lang="ru-RU" sz="7200" b="1" dirty="0" err="1">
                <a:solidFill>
                  <a:srgbClr val="002060"/>
                </a:solidFill>
                <a:latin typeface="Comic Sans MS" panose="030F0702030302020204" pitchFamily="66" charset="0"/>
              </a:rPr>
              <a:t>Повітря</a:t>
            </a:r>
            <a:r>
              <a:rPr lang="ru-RU" sz="7200" b="1" dirty="0">
                <a:solidFill>
                  <a:srgbClr val="002060"/>
                </a:solidFill>
                <a:latin typeface="Comic Sans MS" panose="030F0702030302020204" pitchFamily="66" charset="0"/>
              </a:rPr>
              <a:t> і </a:t>
            </a:r>
            <a:r>
              <a:rPr lang="ru-RU" sz="7200" b="1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дихання</a:t>
            </a:r>
            <a:r>
              <a:rPr lang="ru-RU" sz="72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. </a:t>
            </a:r>
            <a:r>
              <a:rPr lang="ru-RU" sz="7200" b="1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Значення</a:t>
            </a:r>
            <a:r>
              <a:rPr lang="ru-RU" sz="72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ru-RU" sz="7200" b="1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дихання</a:t>
            </a:r>
            <a:endParaRPr lang="ru-RU" sz="7200" b="1" dirty="0">
              <a:solidFill>
                <a:srgbClr val="00206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714" y="515788"/>
            <a:ext cx="4762500" cy="506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004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21864"/>
            <a:ext cx="10515600" cy="1325563"/>
          </a:xfrm>
        </p:spPr>
        <p:txBody>
          <a:bodyPr>
            <a:normAutofit/>
          </a:bodyPr>
          <a:lstStyle/>
          <a:p>
            <a:pPr algn="ctr"/>
            <a:endParaRPr lang="ru-RU" sz="60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 descr="C:\Users\User\Desktop\2024-2025 н.р\Атестація\відкритий урок 5-Б\девіз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010" y="224590"/>
            <a:ext cx="11470105" cy="6416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4933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63691" y="17351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5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Перевірте </a:t>
            </a:r>
            <a:r>
              <a:rPr lang="ru-RU" sz="54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свої</a:t>
            </a:r>
            <a:r>
              <a:rPr lang="ru-RU" sz="5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ru-RU" sz="54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знання</a:t>
            </a:r>
            <a:r>
              <a:rPr lang="ru-RU" sz="5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!!!</a:t>
            </a:r>
            <a:endParaRPr lang="ru-RU" sz="5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89822" y="1749350"/>
            <a:ext cx="9464615" cy="4351338"/>
          </a:xfrm>
        </p:spPr>
        <p:txBody>
          <a:bodyPr/>
          <a:lstStyle/>
          <a:p>
            <a:pPr algn="just"/>
            <a:r>
              <a:rPr lang="ru-RU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Відшукайте</a:t>
            </a:r>
            <a:r>
              <a:rPr lang="ru-RU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і </a:t>
            </a:r>
            <a:r>
              <a:rPr lang="ru-RU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виправте</a:t>
            </a:r>
            <a:r>
              <a:rPr lang="ru-RU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помилки</a:t>
            </a:r>
            <a:r>
              <a:rPr lang="ru-RU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на </a:t>
            </a:r>
            <a:r>
              <a:rPr lang="ru-RU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схемі</a:t>
            </a:r>
            <a:r>
              <a:rPr lang="ru-RU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, </a:t>
            </a:r>
            <a:r>
              <a:rPr lang="ru-RU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що</a:t>
            </a:r>
            <a:r>
              <a:rPr lang="ru-RU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показує</a:t>
            </a:r>
            <a:r>
              <a:rPr lang="ru-RU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переміщення</a:t>
            </a:r>
            <a:r>
              <a:rPr lang="ru-RU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їжі</a:t>
            </a:r>
            <a:r>
              <a:rPr lang="ru-RU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у </a:t>
            </a:r>
            <a:r>
              <a:rPr lang="ru-RU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травній</a:t>
            </a:r>
            <a:r>
              <a:rPr lang="ru-RU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системі</a:t>
            </a:r>
            <a:r>
              <a:rPr lang="ru-RU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. </a:t>
            </a:r>
            <a:r>
              <a:rPr lang="ru-RU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Якого</a:t>
            </a:r>
            <a:r>
              <a:rPr lang="ru-RU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органа </a:t>
            </a:r>
            <a:r>
              <a:rPr lang="ru-RU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бракує</a:t>
            </a:r>
            <a:r>
              <a:rPr lang="ru-RU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на </a:t>
            </a:r>
            <a:r>
              <a:rPr lang="ru-RU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схемі</a:t>
            </a:r>
            <a:r>
              <a:rPr lang="ru-RU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? </a:t>
            </a:r>
            <a:r>
              <a:rPr lang="ru-RU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Розкажіть</a:t>
            </a:r>
            <a:r>
              <a:rPr lang="ru-RU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про </a:t>
            </a:r>
            <a:r>
              <a:rPr lang="ru-RU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функції</a:t>
            </a:r>
            <a:r>
              <a:rPr lang="ru-RU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кожного органа </a:t>
            </a:r>
            <a:r>
              <a:rPr lang="ru-RU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травлення</a:t>
            </a:r>
            <a:r>
              <a:rPr lang="ru-RU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.  </a:t>
            </a:r>
            <a:r>
              <a:rPr lang="en-US" dirty="0" smtClean="0">
                <a:solidFill>
                  <a:srgbClr val="002060"/>
                </a:solidFill>
                <a:latin typeface="Comic Sans MS" panose="030F0702030302020204" pitchFamily="66" charset="0"/>
                <a:hlinkClick r:id="rId2"/>
              </a:rPr>
              <a:t>https://learningapps.org/33471390</a:t>
            </a:r>
            <a:r>
              <a:rPr lang="uk-UA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endParaRPr lang="ru-RU" dirty="0"/>
          </a:p>
          <a:p>
            <a:pPr marL="0" indent="0" algn="just">
              <a:buNone/>
            </a:pPr>
            <a:endParaRPr lang="ru-RU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6914" y="3925019"/>
            <a:ext cx="9297523" cy="138885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6263" y="1009723"/>
            <a:ext cx="2328874" cy="4304149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0532" y="5249333"/>
            <a:ext cx="1617135" cy="1324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5240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15705" y="339246"/>
            <a:ext cx="10026771" cy="1325563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           </a:t>
            </a:r>
            <a:r>
              <a:rPr lang="ru-RU" sz="5400" b="1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Пригадаймо</a:t>
            </a:r>
            <a:r>
              <a:rPr lang="ru-RU" sz="5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, </a:t>
            </a:r>
            <a:r>
              <a:rPr lang="ru-RU" sz="5400" b="1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поміркуймо</a:t>
            </a:r>
            <a:r>
              <a:rPr lang="ru-RU" sz="5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!!!</a:t>
            </a:r>
            <a:endParaRPr lang="ru-RU" sz="54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07211" y="3372569"/>
            <a:ext cx="10515600" cy="284989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32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Без </a:t>
            </a:r>
            <a:r>
              <a:rPr lang="ru-RU" sz="32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їжі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 </a:t>
            </a:r>
            <a:r>
              <a:rPr lang="ru-RU" sz="32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людина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 </a:t>
            </a:r>
            <a:r>
              <a:rPr lang="ru-RU" sz="32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може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 </a:t>
            </a:r>
            <a:r>
              <a:rPr lang="ru-RU" sz="32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прожити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 </a:t>
            </a:r>
            <a:r>
              <a:rPr lang="ru-RU" sz="32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кілька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 </a:t>
            </a:r>
            <a:r>
              <a:rPr lang="ru-RU" sz="32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тижнів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, </a:t>
            </a:r>
            <a:endParaRPr lang="ru-RU" sz="3200" dirty="0" smtClean="0">
              <a:solidFill>
                <a:schemeClr val="accent1">
                  <a:lumMod val="50000"/>
                </a:schemeClr>
              </a:solidFill>
              <a:latin typeface="Comic Sans MS" pitchFamily="66" charset="0"/>
            </a:endParaRPr>
          </a:p>
          <a:p>
            <a:pPr marL="0" indent="0" algn="just">
              <a:buNone/>
            </a:pP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без 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води — </a:t>
            </a:r>
            <a:r>
              <a:rPr lang="ru-RU" sz="32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кілька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 </a:t>
            </a:r>
            <a:r>
              <a:rPr lang="ru-RU" sz="32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днів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, </a:t>
            </a:r>
          </a:p>
          <a:p>
            <a:pPr marL="0" indent="0" algn="just">
              <a:buNone/>
            </a:pP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без </a:t>
            </a:r>
            <a:r>
              <a:rPr lang="ru-RU" sz="32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повітря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 вона </a:t>
            </a:r>
            <a:r>
              <a:rPr lang="ru-RU" sz="32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може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 </a:t>
            </a:r>
            <a:r>
              <a:rPr lang="ru-RU" sz="32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витримати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 </a:t>
            </a:r>
            <a:r>
              <a:rPr lang="ru-RU" sz="32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лише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 </a:t>
            </a:r>
            <a:r>
              <a:rPr lang="ru-RU" sz="32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кілька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 </a:t>
            </a:r>
            <a:r>
              <a:rPr lang="ru-RU" sz="32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хвилин</a:t>
            </a: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.</a:t>
            </a:r>
            <a:endParaRPr lang="ru-RU" sz="3200" dirty="0">
              <a:solidFill>
                <a:schemeClr val="accent1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60" y="155275"/>
            <a:ext cx="3591646" cy="3033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634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6000" b="1" dirty="0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Склад повітря</a:t>
            </a:r>
            <a:endParaRPr lang="ru-RU" sz="6000" b="1" dirty="0">
              <a:solidFill>
                <a:schemeClr val="accent1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2050" name="Picture 2" descr="C:\Users\User\Desktop\2024-2025 н.р\Атестація\відкритий урок 5-Б\склад повітря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2860" y="3147586"/>
            <a:ext cx="3497205" cy="346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65747" y="2274838"/>
            <a:ext cx="653938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Головною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умовою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їснування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людини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є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процес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дихання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під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час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якого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відбувається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процеси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газообміну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в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нашому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організмі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. За 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процес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дихання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відповідають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органи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дихання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—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легені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Дихаємо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ми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повітрям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, яке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складається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з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газів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: азот,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кисень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, аргон,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вуглекислий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газ та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інших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сполук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. Склад 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повітря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змінюється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від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різних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чинників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, і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це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може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впливати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на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якість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нашого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життя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accent1">
                  <a:lumMod val="50000"/>
                </a:schemeClr>
              </a:solidFill>
              <a:latin typeface="Comic Sans MS" pitchFamily="66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32D90614-9CEB-4A78-8673-2EF30ACF05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9665" y="375156"/>
            <a:ext cx="3600400" cy="2687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4260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7981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6600" b="1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Дихання</a:t>
            </a:r>
            <a:endParaRPr lang="ru-RU" sz="66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28874" y="1475389"/>
            <a:ext cx="4201322" cy="4351338"/>
          </a:xfrm>
        </p:spPr>
        <p:txBody>
          <a:bodyPr/>
          <a:lstStyle/>
          <a:p>
            <a:pPr algn="just"/>
            <a:r>
              <a:rPr lang="ru-RU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Для </a:t>
            </a:r>
            <a:r>
              <a:rPr lang="ru-RU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дихання</a:t>
            </a:r>
            <a:r>
              <a:rPr lang="ru-RU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організму</a:t>
            </a:r>
            <a:r>
              <a:rPr lang="ru-RU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людини</a:t>
            </a:r>
            <a:r>
              <a:rPr lang="ru-RU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потрібний</a:t>
            </a:r>
            <a:r>
              <a:rPr lang="ru-RU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кисень</a:t>
            </a:r>
            <a:r>
              <a:rPr lang="ru-RU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. За </a:t>
            </a:r>
            <a:r>
              <a:rPr lang="ru-RU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його</a:t>
            </a:r>
            <a:r>
              <a:rPr lang="ru-RU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участю</a:t>
            </a:r>
            <a:r>
              <a:rPr lang="ru-RU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в </a:t>
            </a:r>
            <a:r>
              <a:rPr lang="ru-RU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клітинах</a:t>
            </a:r>
            <a:r>
              <a:rPr lang="ru-RU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розщеплюються</a:t>
            </a:r>
            <a:r>
              <a:rPr lang="ru-RU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поживні</a:t>
            </a:r>
            <a:r>
              <a:rPr lang="ru-RU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речовини</a:t>
            </a:r>
            <a:r>
              <a:rPr lang="ru-RU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, </a:t>
            </a:r>
            <a:r>
              <a:rPr lang="ru-RU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виділяється</a:t>
            </a:r>
            <a:r>
              <a:rPr lang="ru-RU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життєво</a:t>
            </a:r>
            <a:r>
              <a:rPr lang="ru-RU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необхідна </a:t>
            </a:r>
            <a:r>
              <a:rPr lang="ru-RU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енергія</a:t>
            </a:r>
            <a:r>
              <a:rPr lang="ru-RU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176513" y="5041897"/>
            <a:ext cx="577969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u="sng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Дихання</a:t>
            </a:r>
            <a:r>
              <a:rPr lang="ru-RU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— </a:t>
            </a:r>
            <a:r>
              <a:rPr lang="ru-RU" sz="24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це</a:t>
            </a:r>
            <a:r>
              <a:rPr lang="ru-RU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ru-RU" sz="24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сукупність</a:t>
            </a:r>
            <a:r>
              <a:rPr lang="ru-RU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ru-RU" sz="24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процесів</a:t>
            </a:r>
            <a:r>
              <a:rPr lang="ru-RU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, </a:t>
            </a:r>
            <a:r>
              <a:rPr lang="ru-RU" sz="24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унаслідок</a:t>
            </a:r>
            <a:r>
              <a:rPr lang="ru-RU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ru-RU" sz="24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яких</a:t>
            </a:r>
            <a:r>
              <a:rPr lang="ru-RU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ru-RU" sz="24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відбувається</a:t>
            </a:r>
            <a:r>
              <a:rPr lang="ru-RU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ru-RU" sz="24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використання</a:t>
            </a:r>
            <a:r>
              <a:rPr lang="ru-RU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ru-RU" sz="24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організмом</a:t>
            </a:r>
            <a:r>
              <a:rPr lang="ru-RU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ru-RU" sz="24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кисню</a:t>
            </a:r>
            <a:r>
              <a:rPr lang="ru-RU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і </a:t>
            </a:r>
            <a:r>
              <a:rPr lang="ru-RU" sz="24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виділення</a:t>
            </a:r>
            <a:r>
              <a:rPr lang="ru-RU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ru-RU" sz="24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вуглекислого</a:t>
            </a:r>
            <a:r>
              <a:rPr lang="ru-RU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газу.</a:t>
            </a:r>
            <a:endParaRPr lang="ru-RU" sz="2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7458" y="974695"/>
            <a:ext cx="3321170" cy="397686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4953" y="1207608"/>
            <a:ext cx="2328874" cy="4304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509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53859" y="132212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Дихальна система </a:t>
            </a:r>
            <a:r>
              <a:rPr lang="ru-RU" sz="5400" b="1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людини</a:t>
            </a:r>
            <a:endParaRPr lang="ru-RU" sz="54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47931" y="2774494"/>
            <a:ext cx="6992669" cy="40072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ru-RU" sz="2400" dirty="0" err="1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Надходження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ru-RU" sz="2400" dirty="0" err="1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кисню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 в </a:t>
            </a:r>
            <a:r>
              <a:rPr lang="ru-RU" sz="2400" dirty="0" err="1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організм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ru-RU" sz="2400" dirty="0" err="1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людини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ru-RU" sz="2400" dirty="0" err="1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забезпечує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ru-RU" sz="2400" b="1" u="sng" dirty="0" err="1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дихальна</a:t>
            </a:r>
            <a:r>
              <a:rPr lang="ru-RU" sz="2400" b="1" u="sng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 система.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Верхні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органи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дихання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: 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носова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порожнина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,  носоглотка,  гортанна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частина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 глотки.  В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носоглотці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  є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мигдалини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які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 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слугують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 </a:t>
            </a:r>
            <a:r>
              <a:rPr lang="ru-RU" sz="2400" dirty="0" err="1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захисним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 </a:t>
            </a:r>
            <a:r>
              <a:rPr lang="ru-RU" sz="2400" dirty="0" err="1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бар’єром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дихальних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   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 </a:t>
            </a:r>
            <a:r>
              <a:rPr lang="ru-RU" sz="2400" dirty="0" err="1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шляхів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.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Із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 носоглотки </a:t>
            </a:r>
            <a:r>
              <a:rPr lang="ru-RU" sz="2400" dirty="0" err="1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повітря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потрапляє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  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в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глотку, у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якій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 </a:t>
            </a:r>
            <a:r>
              <a:rPr lang="ru-RU" sz="2400" dirty="0" err="1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перетинаються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 </a:t>
            </a:r>
            <a:r>
              <a:rPr lang="ru-RU" sz="2400" dirty="0" err="1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дихальні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і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травні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 шляхи.</a:t>
            </a:r>
          </a:p>
          <a:p>
            <a:pPr algn="just"/>
            <a:endParaRPr lang="ru-RU" sz="2400" b="1" u="sng" dirty="0">
              <a:solidFill>
                <a:schemeClr val="accent1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941732" y="2302933"/>
            <a:ext cx="3412067" cy="3874029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CDF0C696-0F8B-4069-A61D-9872B841F83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93" t="8372" r="1909" b="3651"/>
          <a:stretch/>
        </p:blipFill>
        <p:spPr>
          <a:xfrm>
            <a:off x="7873996" y="1975768"/>
            <a:ext cx="3852335" cy="4238766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007903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0947" y="15809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Дихальна система </a:t>
            </a:r>
            <a:r>
              <a:rPr lang="ru-RU" sz="4800" b="1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людини</a:t>
            </a:r>
            <a:endParaRPr lang="ru-RU" sz="4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642340" y="1406106"/>
            <a:ext cx="4694207" cy="416655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878342" y="5840172"/>
            <a:ext cx="31598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Будова </a:t>
            </a:r>
            <a:r>
              <a:rPr lang="ru-RU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дихальної</a:t>
            </a:r>
            <a:r>
              <a:rPr lang="ru-RU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системи</a:t>
            </a:r>
            <a:endParaRPr lang="ru-RU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20947" y="1869854"/>
            <a:ext cx="5354129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До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нижніх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органів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дихання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відносять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гортань, трахею, 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бронхи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леген</a:t>
            </a:r>
            <a:r>
              <a:rPr lang="uk-UA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і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. У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верхній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частині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грудної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порожнини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трахея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розгалужується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на два бронхи: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правий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і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лівий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що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ведуть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до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правої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лівої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легені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Порожнина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гортані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вистелена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слизовою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оболонкою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, яка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містить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рецептори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. При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подразненні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гортані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шматочками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іжи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або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запальними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процесами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–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може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виникати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кашель.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Це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захисний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рефлекс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нашого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організму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.  </a:t>
            </a:r>
          </a:p>
          <a:p>
            <a:pPr algn="just"/>
            <a:endParaRPr lang="ru-RU" sz="2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3918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034" y="97706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          </a:t>
            </a:r>
            <a:r>
              <a:rPr lang="ru-RU" sz="5400" b="1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Поміркуємо</a:t>
            </a:r>
            <a:r>
              <a:rPr lang="ru-RU" sz="5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!!!</a:t>
            </a:r>
            <a:endParaRPr lang="ru-RU" sz="54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8034" y="3619469"/>
            <a:ext cx="4579189" cy="1383852"/>
          </a:xfrm>
        </p:spPr>
        <p:txBody>
          <a:bodyPr>
            <a:noAutofit/>
          </a:bodyPr>
          <a:lstStyle/>
          <a:p>
            <a:r>
              <a:rPr lang="ru-RU" sz="32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Поясніть</a:t>
            </a:r>
            <a:r>
              <a:rPr lang="ru-RU" sz="32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, </a:t>
            </a:r>
            <a:r>
              <a:rPr lang="ru-RU" sz="32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чому</a:t>
            </a:r>
            <a:r>
              <a:rPr lang="ru-RU" sz="32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треба </a:t>
            </a:r>
            <a:r>
              <a:rPr lang="ru-RU" sz="32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дихати</a:t>
            </a:r>
            <a:r>
              <a:rPr lang="ru-RU" sz="32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носом, коли холодно </a:t>
            </a:r>
            <a:r>
              <a:rPr lang="ru-RU" sz="32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чи</a:t>
            </a:r>
            <a:r>
              <a:rPr lang="ru-RU" sz="32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ru-RU" sz="32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спекотно</a:t>
            </a:r>
            <a:r>
              <a:rPr lang="ru-RU" sz="32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?</a:t>
            </a:r>
            <a:endParaRPr lang="ru-RU" sz="20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698" y="0"/>
            <a:ext cx="3359989" cy="283809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3871" y="1883643"/>
            <a:ext cx="6176514" cy="4570832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9868620" y="6107502"/>
            <a:ext cx="1621766" cy="370936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615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6747933" cy="4351338"/>
          </a:xfrm>
        </p:spPr>
        <p:txBody>
          <a:bodyPr/>
          <a:lstStyle/>
          <a:p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Намагайтесь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дихати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лише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через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ніс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. Будова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нашого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носу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дозволяє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вдихуване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повітря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очищювати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від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пилу,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зволожувати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частково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знезаражувати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, у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прохолодну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погоду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зігрівається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, а у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спекотну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охолоджується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Дихання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ротом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холодну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пору року часто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стає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причиною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застудних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інших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захворювань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ПРАВИЛА ДИХАННЯ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C4702F4F-9427-4204-A98B-B96E3FAE600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426"/>
          <a:stretch/>
        </p:blipFill>
        <p:spPr>
          <a:xfrm>
            <a:off x="7814732" y="3318933"/>
            <a:ext cx="3822659" cy="2824099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880C2ED3-9524-41ED-84D3-CFDCB8D6AA5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725" t="6608" r="4040" b="4581"/>
          <a:stretch/>
        </p:blipFill>
        <p:spPr>
          <a:xfrm>
            <a:off x="8995545" y="1194546"/>
            <a:ext cx="2808312" cy="2005937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649638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199342"/>
          </a:xfrm>
        </p:spPr>
        <p:txBody>
          <a:bodyPr>
            <a:normAutofit/>
          </a:bodyPr>
          <a:lstStyle/>
          <a:p>
            <a:pPr algn="ctr"/>
            <a:r>
              <a:rPr lang="uk-UA" b="1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ЦІКАВЕ ВІДЕО.</a:t>
            </a:r>
            <a:br>
              <a:rPr lang="uk-UA" b="1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</a:br>
            <a:r>
              <a:rPr lang="uk-UA" b="1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НАВІЩО МИ ДИХАЄМО</a:t>
            </a:r>
            <a:br>
              <a:rPr lang="uk-UA" b="1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</a:b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="" xmlns:ahyp="http://schemas.microsoft.com/office/drawing/2018/hyperlinkcolor" xmlns:lc="http://schemas.openxmlformats.org/drawingml/2006/lockedCanvas" val="tx"/>
                    </a:ext>
                  </a:extLst>
                </a:hlinkClick>
              </a:rPr>
              <a:t>https://www.youtube.com/watch?v=43Nbny0LCck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xmlns="" id="{7A14B6AF-AA42-4A97-A690-01692FC372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089660" y="3183467"/>
            <a:ext cx="5057140" cy="338666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36C72A42-0A16-4F59-9A29-3B6D01B210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02541" y="3183467"/>
            <a:ext cx="4999967" cy="3327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7453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ПАМ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'</a:t>
            </a:r>
            <a:r>
              <a:rPr lang="uk-UA" b="1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ЯТАЙ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1799" y="1456267"/>
            <a:ext cx="7332133" cy="4720696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uk-UA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Дихальна система забезпечує важливі функції: дихання, газообмін, виділення, терморегуляцію, утворення звуків, сприйняття запахів, зволоження вдихуваного повітря та захист від шкідливих речовин.</a:t>
            </a:r>
          </a:p>
          <a:p>
            <a:pPr>
              <a:spcBef>
                <a:spcPts val="0"/>
              </a:spcBef>
            </a:pPr>
            <a:r>
              <a:rPr lang="uk-UA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Дихальна система складається з </a:t>
            </a:r>
            <a:r>
              <a:rPr lang="uk-UA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повітряносних</a:t>
            </a:r>
            <a:r>
              <a:rPr lang="uk-UA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шляхів: носової порожнини, носоглотки, гортані, трахеї, бронхів та органів </a:t>
            </a:r>
            <a:r>
              <a:rPr lang="uk-UA" dirty="0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дихання </a:t>
            </a:r>
            <a:r>
              <a:rPr lang="uk-UA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– легень.</a:t>
            </a:r>
          </a:p>
          <a:p>
            <a:pPr>
              <a:spcBef>
                <a:spcPts val="0"/>
              </a:spcBef>
            </a:pPr>
            <a:r>
              <a:rPr lang="uk-UA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Для захисту організму потрібно вдихати повітря тільки </a:t>
            </a:r>
            <a:r>
              <a:rPr lang="uk-UA" dirty="0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носом.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Comic Sans MS" pitchFamily="66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CD1BEAE2-B224-44F7-9CFD-C5CB1AF7176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976" r="27303"/>
          <a:stretch/>
        </p:blipFill>
        <p:spPr>
          <a:xfrm>
            <a:off x="8975410" y="853645"/>
            <a:ext cx="2886034" cy="284110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31791AD5-CF66-4601-B4E4-49C351E8930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743" r="13721"/>
          <a:stretch/>
        </p:blipFill>
        <p:spPr>
          <a:xfrm>
            <a:off x="7878854" y="3818798"/>
            <a:ext cx="3312368" cy="2643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6176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2065867" cy="2057400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365622" y="0"/>
            <a:ext cx="10515600" cy="1325563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ПІДСУМОК УРОКУ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38200" y="1825625"/>
            <a:ext cx="6079067" cy="4351338"/>
          </a:xfrm>
        </p:spPr>
        <p:txBody>
          <a:bodyPr>
            <a:normAutofit/>
          </a:bodyPr>
          <a:lstStyle/>
          <a:p>
            <a:r>
              <a:rPr lang="ru-RU" sz="40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Дайте  </a:t>
            </a:r>
            <a:r>
              <a:rPr lang="ru-RU" sz="40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назви</a:t>
            </a:r>
            <a:r>
              <a:rPr lang="ru-RU" sz="40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органам </a:t>
            </a:r>
            <a:r>
              <a:rPr lang="ru-RU" sz="40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дихальної</a:t>
            </a:r>
            <a:r>
              <a:rPr lang="ru-RU" sz="40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sz="4000" dirty="0" err="1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системи</a:t>
            </a:r>
            <a:r>
              <a:rPr lang="ru-RU" sz="40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r>
              <a:rPr lang="ru-RU" sz="4000" dirty="0" err="1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людини</a:t>
            </a:r>
            <a:r>
              <a:rPr lang="ru-RU" sz="4000" dirty="0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endParaRPr lang="en-US" sz="4000" dirty="0" smtClean="0">
              <a:solidFill>
                <a:schemeClr val="accent1">
                  <a:lumMod val="50000"/>
                </a:schemeClr>
              </a:solidFill>
              <a:latin typeface="Comic Sans MS" pitchFamily="66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1800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  <a:hlinkClick r:id="rId3"/>
              </a:rPr>
              <a:t>https://</a:t>
            </a:r>
            <a:r>
              <a:rPr lang="en-US" sz="1800" dirty="0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  <a:hlinkClick r:id="rId3"/>
              </a:rPr>
              <a:t>learningapps.org/watch?v=p7i42s64n25</a:t>
            </a:r>
            <a:r>
              <a:rPr lang="en-US" sz="1800" dirty="0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cs typeface="Times New Roman" panose="02020603050405020304" pitchFamily="18" charset="0"/>
              </a:rPr>
              <a:t> </a:t>
            </a:r>
            <a:endParaRPr lang="ru-RU" sz="1800" dirty="0" smtClean="0">
              <a:solidFill>
                <a:schemeClr val="accent1">
                  <a:lumMod val="50000"/>
                </a:schemeClr>
              </a:solidFill>
              <a:latin typeface="Comic Sans MS" pitchFamily="66" charset="0"/>
              <a:cs typeface="Times New Roman" panose="02020603050405020304" pitchFamily="18" charset="0"/>
            </a:endParaRPr>
          </a:p>
          <a:p>
            <a:r>
              <a:rPr lang="uk-UA" sz="4000" dirty="0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Хмара слів</a:t>
            </a:r>
            <a:endParaRPr lang="ru-RU" sz="4000" dirty="0">
              <a:solidFill>
                <a:schemeClr val="accent1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FD49174A-C559-4533-9685-F1716F7A387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806" r="3785"/>
          <a:stretch/>
        </p:blipFill>
        <p:spPr>
          <a:xfrm>
            <a:off x="7267931" y="2167467"/>
            <a:ext cx="4826524" cy="4311104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1533" y="220132"/>
            <a:ext cx="1600200" cy="1473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85605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User\Desktop\2024-2025 н.р\Біологія 2024-2025\8 клас\картинки\оцінювальне вікно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933" y="228601"/>
            <a:ext cx="11658600" cy="6537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8710" y="2535757"/>
            <a:ext cx="1664442" cy="1395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 descr="C:\Users\User\Desktop\2024-2025 н.р\Біологія 2024-2025\8 клас\картинки\лайк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0192" y="2525281"/>
            <a:ext cx="1683523" cy="1416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8710" y="4751462"/>
            <a:ext cx="1664442" cy="1427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5" descr="C:\Users\User\Desktop\2024-2025 н.р\Біологія 2024-2025\8 клас\картинки\дизлайк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6910" y="4664803"/>
            <a:ext cx="1527829" cy="1513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28988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uk-UA" sz="6000" b="1" dirty="0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/>
            </a:r>
            <a:br>
              <a:rPr lang="uk-UA" sz="6000" b="1" dirty="0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uk-UA" sz="6000" b="1" dirty="0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Домашнє </a:t>
            </a:r>
            <a:r>
              <a:rPr lang="uk-UA" sz="6000" b="1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завдання:</a:t>
            </a:r>
            <a:br>
              <a:rPr lang="uk-UA" sz="6000" b="1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</a:br>
            <a:endParaRPr lang="ru-RU" sz="6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Опрацювати параграф 43, вивчити будову дихальної системи, склад повітря, підготувати вправи дихальної гімнастики.</a:t>
            </a:r>
          </a:p>
          <a:p>
            <a:endParaRPr lang="ru-RU" dirty="0">
              <a:solidFill>
                <a:schemeClr val="accent1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D0FD7FA9-1964-48FE-8AEE-A8DD8676AA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5336" y="3241648"/>
            <a:ext cx="4928021" cy="3277134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42645009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802256" y="1253646"/>
            <a:ext cx="10515600" cy="1325563"/>
          </a:xfrm>
        </p:spPr>
        <p:txBody>
          <a:bodyPr>
            <a:noAutofit/>
          </a:bodyPr>
          <a:lstStyle/>
          <a:p>
            <a:pPr lvl="0" algn="ctr"/>
            <a:r>
              <a:rPr lang="uk-UA" sz="6000" b="1" dirty="0" smtClean="0">
                <a:solidFill>
                  <a:srgbClr val="002060"/>
                </a:solidFill>
                <a:latin typeface="Segoe Print"/>
              </a:rPr>
              <a:t>Дякую за увагу!</a:t>
            </a:r>
            <a:br>
              <a:rPr lang="uk-UA" sz="6000" b="1" dirty="0" smtClean="0">
                <a:solidFill>
                  <a:srgbClr val="002060"/>
                </a:solidFill>
                <a:latin typeface="Segoe Print"/>
              </a:rPr>
            </a:br>
            <a:r>
              <a:rPr lang="uk-UA" sz="6000" b="1" dirty="0" smtClean="0">
                <a:solidFill>
                  <a:srgbClr val="002060"/>
                </a:solidFill>
                <a:latin typeface="Segoe Print"/>
              </a:rPr>
              <a:t>До наступної зустрічі!</a:t>
            </a:r>
            <a:r>
              <a:rPr lang="ru-RU" sz="6000" b="1" dirty="0" smtClean="0">
                <a:solidFill>
                  <a:srgbClr val="002060"/>
                </a:solidFill>
                <a:latin typeface="Segoe Print"/>
              </a:rPr>
              <a:t/>
            </a:r>
            <a:br>
              <a:rPr lang="ru-RU" sz="6000" b="1" dirty="0" smtClean="0">
                <a:solidFill>
                  <a:srgbClr val="002060"/>
                </a:solidFill>
                <a:latin typeface="Segoe Print"/>
              </a:rPr>
            </a:br>
            <a:endParaRPr lang="ru-RU" sz="6000" dirty="0"/>
          </a:p>
        </p:txBody>
      </p:sp>
      <p:pic>
        <p:nvPicPr>
          <p:cNvPr id="1026" name="Picture 2" descr="C:\Users\User\Desktop\2024-2025 н.р\Атестація\відкритий урок 5-Б\11d6ef146ee0b796f76825d58bb7758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2067" y="2726266"/>
            <a:ext cx="4080932" cy="3420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6554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</TotalTime>
  <Words>461</Words>
  <Application>Microsoft Office PowerPoint</Application>
  <PresentationFormat>Произвольный</PresentationFormat>
  <Paragraphs>35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Повітря і дихання. Значення дихання</vt:lpstr>
      <vt:lpstr>Презентация PowerPoint</vt:lpstr>
      <vt:lpstr>Перевірте свої знання!!!</vt:lpstr>
      <vt:lpstr>            Пригадаймо, поміркуймо!!!</vt:lpstr>
      <vt:lpstr>Склад повітря</vt:lpstr>
      <vt:lpstr>Дихання</vt:lpstr>
      <vt:lpstr>Дихальна система людини</vt:lpstr>
      <vt:lpstr>Дихальна система людини</vt:lpstr>
      <vt:lpstr>           Поміркуємо!!!</vt:lpstr>
      <vt:lpstr>ПРАВИЛА ДИХАННЯ</vt:lpstr>
      <vt:lpstr>ЦІКАВЕ ВІДЕО.  НАВІЩО МИ ДИХАЄМО https://www.youtube.com/watch?v=43Nbny0LCck </vt:lpstr>
      <vt:lpstr>ПАМ'ЯТАЙ</vt:lpstr>
      <vt:lpstr>ПІДСУМОК УРОКУ</vt:lpstr>
      <vt:lpstr>Презентация PowerPoint</vt:lpstr>
      <vt:lpstr> Домашнє завдання: </vt:lpstr>
      <vt:lpstr>Дякую за увагу! До наступної зустрічі!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Повітря і дихання</dc:title>
  <dc:creator>Светлана Безручкова</dc:creator>
  <cp:lastModifiedBy>User</cp:lastModifiedBy>
  <cp:revision>25</cp:revision>
  <dcterms:created xsi:type="dcterms:W3CDTF">2023-02-25T09:49:58Z</dcterms:created>
  <dcterms:modified xsi:type="dcterms:W3CDTF">2025-03-15T14:54:32Z</dcterms:modified>
</cp:coreProperties>
</file>