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3"/>
    <p:sldId id="31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86" r:id="rId12"/>
    <p:sldId id="315" r:id="rId13"/>
    <p:sldId id="316" r:id="rId14"/>
    <p:sldId id="317" r:id="rId16"/>
    <p:sldId id="270" r:id="rId17"/>
    <p:sldId id="271" r:id="rId18"/>
    <p:sldId id="272" r:id="rId19"/>
    <p:sldId id="273" r:id="rId20"/>
    <p:sldId id="274" r:id="rId21"/>
    <p:sldId id="275" r:id="rId22"/>
    <p:sldId id="280" r:id="rId23"/>
    <p:sldId id="305" r:id="rId24"/>
    <p:sldId id="306" r:id="rId25"/>
    <p:sldId id="307" r:id="rId26"/>
    <p:sldId id="318" r:id="rId27"/>
    <p:sldId id="319" r:id="rId28"/>
    <p:sldId id="281" r:id="rId29"/>
    <p:sldId id="282" r:id="rId30"/>
    <p:sldId id="283" r:id="rId31"/>
    <p:sldId id="284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>
              <a:spcBef>
                <a:spcPct val="0"/>
              </a:spcBef>
            </a:pPr>
            <a:endParaRPr dirty="0"/>
          </a:p>
        </p:txBody>
      </p:sp>
      <p:sp>
        <p:nvSpPr>
          <p:cNvPr id="13316" name="Номер слайда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ru-RU" sz="1200" dirty="0"/>
            </a:fld>
            <a:endParaRPr lang="ru-RU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>
              <a:spcBef>
                <a:spcPct val="0"/>
              </a:spcBef>
            </a:pPr>
            <a:endParaRPr dirty="0"/>
          </a:p>
        </p:txBody>
      </p:sp>
      <p:sp>
        <p:nvSpPr>
          <p:cNvPr id="14340" name="Номер слайда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ru-RU" sz="1200" dirty="0"/>
            </a:fld>
            <a:endParaRPr lang="ru-RU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68313" y="1196975"/>
            <a:ext cx="8207375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69900" y="2422525"/>
            <a:ext cx="8212138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457200" y="1174750"/>
            <a:ext cx="82296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jpeg"/><Relationship Id="rId1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8.jpeg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07904" y="2132856"/>
            <a:ext cx="5436096" cy="867516"/>
          </a:xfrm>
        </p:spPr>
        <p:txBody>
          <a:bodyPr>
            <a:noAutofit/>
          </a:bodyPr>
          <a:lstStyle/>
          <a:p>
            <a:r>
              <a:rPr lang="uk-UA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грудня </a:t>
            </a:r>
            <a:r>
              <a:rPr lang="uk-UA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-Всесвітній</a:t>
            </a:r>
            <a:r>
              <a:rPr lang="uk-UA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День боротьби зі </a:t>
            </a:r>
            <a:r>
              <a:rPr lang="uk-UA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СНІДом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650" name="Picture 2" descr="http://www.4uth.gov.ua/aids/images/343px-World_Aids_Day_Ribbon.svg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4067944" cy="66141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Rectangle 2"/>
          <p:cNvSpPr>
            <a:spLocks noGrp="1"/>
          </p:cNvSpPr>
          <p:nvPr>
            <p:ph type="title"/>
          </p:nvPr>
        </p:nvSpPr>
        <p:spPr>
          <a:xfrm>
            <a:off x="168222" y="265331"/>
            <a:ext cx="8808670" cy="1294330"/>
          </a:xfrm>
        </p:spPr>
        <p:txBody>
          <a:bodyPr vert="horz" wrap="square" lIns="91881" tIns="45941" rIns="91881" bIns="45941" anchor="ctr" anchorCtr="0">
            <a:normAutofit fontScale="90000"/>
          </a:bodyPr>
          <a:p>
            <a:r>
              <a:rPr lang="uk-UA" altLang="x-none" sz="4380" b="1">
                <a:solidFill>
                  <a:srgbClr val="FF0000"/>
                </a:solidFill>
                <a:latin typeface="Arial Black" panose="020B0A04020102020204" pitchFamily="34" charset="0"/>
              </a:rPr>
              <a:t>Що означає Червона стрічка?</a:t>
            </a:r>
            <a:endParaRPr sz="4380" b="1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41987" name="Rectangle 3"/>
          <p:cNvSpPr>
            <a:spLocks noGrp="1"/>
          </p:cNvSpPr>
          <p:nvPr>
            <p:ph idx="1"/>
          </p:nvPr>
        </p:nvSpPr>
        <p:spPr>
          <a:xfrm>
            <a:off x="2303657" y="1529075"/>
            <a:ext cx="6539770" cy="2633147"/>
          </a:xfrm>
        </p:spPr>
        <p:txBody>
          <a:bodyPr vert="horz" wrap="square" lIns="91881" tIns="45941" rIns="91881" bIns="45941" anchor="t" anchorCtr="0"/>
          <a:p>
            <a:pPr marL="0" indent="0" algn="ctr">
              <a:spcBef>
                <a:spcPct val="0"/>
              </a:spcBef>
              <a:buClr>
                <a:srgbClr val="000000"/>
              </a:buClr>
              <a:buNone/>
            </a:pPr>
            <a:r>
              <a:rPr lang="uk-UA" altLang="x-none" sz="3155" b="1">
                <a:latin typeface="Arial" panose="020B0604020202020204" pitchFamily="34" charset="0"/>
                <a:cs typeface="Arial" panose="020B0604020202020204" pitchFamily="34" charset="0"/>
              </a:rPr>
              <a:t>Цей символ </a:t>
            </a:r>
            <a:r>
              <a:rPr lang="uk-UA" altLang="x-none" sz="3155" b="1" err="1">
                <a:latin typeface="Arial" panose="020B0604020202020204" pitchFamily="34" charset="0"/>
                <a:cs typeface="Arial" panose="020B0604020202020204" pitchFamily="34" charset="0"/>
              </a:rPr>
              <a:t>антиСНІДівського</a:t>
            </a:r>
            <a:r>
              <a:rPr lang="uk-UA" altLang="x-none" sz="3155" b="1">
                <a:latin typeface="Arial" panose="020B0604020202020204" pitchFamily="34" charset="0"/>
                <a:cs typeface="Arial" panose="020B0604020202020204" pitchFamily="34" charset="0"/>
              </a:rPr>
              <a:t> руху створив художник</a:t>
            </a:r>
            <a:endParaRPr lang="uk-UA" altLang="x-none" sz="3155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ct val="0"/>
              </a:spcBef>
              <a:buClr>
                <a:srgbClr val="000000"/>
              </a:buClr>
              <a:buNone/>
            </a:pPr>
            <a:r>
              <a:rPr lang="uk-UA" altLang="x-none" sz="3155" b="1">
                <a:latin typeface="Arial" panose="020B0604020202020204" pitchFamily="34" charset="0"/>
                <a:cs typeface="Arial" panose="020B0604020202020204" pitchFamily="34" charset="0"/>
              </a:rPr>
              <a:t>Франк Мур у квітні 1991 року</a:t>
            </a:r>
            <a:endParaRPr lang="uk-UA" altLang="x-none" sz="3155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ct val="0"/>
              </a:spcBef>
              <a:buClr>
                <a:srgbClr val="000000"/>
              </a:buClr>
              <a:buNone/>
            </a:pPr>
            <a:r>
              <a:rPr lang="uk-UA" altLang="x-none" sz="3155" b="1">
                <a:latin typeface="Arial" panose="020B0604020202020204" pitchFamily="34" charset="0"/>
                <a:cs typeface="Arial" panose="020B0604020202020204" pitchFamily="34" charset="0"/>
              </a:rPr>
              <a:t>(він помер від </a:t>
            </a:r>
            <a:r>
              <a:rPr lang="uk-UA" altLang="x-none" sz="3155" b="1" err="1">
                <a:latin typeface="Arial" panose="020B0604020202020204" pitchFamily="34" charset="0"/>
                <a:cs typeface="Arial" panose="020B0604020202020204" pitchFamily="34" charset="0"/>
              </a:rPr>
              <a:t>СНІДу</a:t>
            </a:r>
            <a:endParaRPr lang="uk-UA" altLang="x-none" sz="3155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ct val="0"/>
              </a:spcBef>
              <a:buClr>
                <a:srgbClr val="000000"/>
              </a:buClr>
              <a:buNone/>
            </a:pPr>
            <a:r>
              <a:rPr lang="uk-UA" altLang="x-none" sz="3155" b="1">
                <a:latin typeface="Arial" panose="020B0604020202020204" pitchFamily="34" charset="0"/>
                <a:cs typeface="Arial" panose="020B0604020202020204" pitchFamily="34" charset="0"/>
              </a:rPr>
              <a:t>через 3 роки).</a:t>
            </a:r>
            <a:endParaRPr lang="uk-UA" altLang="x-none" sz="3155" b="1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41989" name="Picture 5" descr="AIDS_ribbon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500" t="3848" r="14120" b="5061"/>
          <a:stretch>
            <a:fillRect/>
          </a:stretch>
        </p:blipFill>
        <p:spPr>
          <a:xfrm>
            <a:off x="168222" y="1025802"/>
            <a:ext cx="2535829" cy="334773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7"/>
          <p:cNvSpPr txBox="1"/>
          <p:nvPr/>
        </p:nvSpPr>
        <p:spPr>
          <a:xfrm>
            <a:off x="2503854" y="4228954"/>
            <a:ext cx="6473038" cy="2268900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/>
          <a:p>
            <a:pPr algn="ctr" defTabSz="1047750"/>
            <a:r>
              <a:rPr lang="uk-UA" altLang="x-none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Середня тривалість життя</a:t>
            </a:r>
            <a:endParaRPr lang="uk-UA" altLang="x-none" sz="28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1047750"/>
            <a:r>
              <a:rPr lang="uk-UA" altLang="x-none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ВІЛ-інфікованої людини становить приблизно 12 років, однак сучасні препарати збільшують цю цифру</a:t>
            </a:r>
            <a:endParaRPr lang="uk-UA" altLang="x-none" sz="28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1047750"/>
            <a:r>
              <a:rPr lang="uk-UA" altLang="x-none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2-3 рази.</a:t>
            </a:r>
            <a:endParaRPr lang="uk-UA" altLang="x-none" sz="2800" b="1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7" name="Rectangle 7"/>
          <p:cNvSpPr txBox="1"/>
          <p:nvPr/>
        </p:nvSpPr>
        <p:spPr>
          <a:xfrm>
            <a:off x="435151" y="4295687"/>
            <a:ext cx="1801773" cy="1401379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/>
          <a:p>
            <a:pPr algn="ctr" defTabSz="1047750"/>
            <a:r>
              <a:rPr lang="uk-UA" altLang="x-none" sz="21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Червону стрічку носять небайдужі! </a:t>
            </a:r>
            <a:endParaRPr lang="uk-UA" altLang="x-none" sz="2100" b="1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,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,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,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,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0"/>
                                        <p:tgtEl>
                                          <p:spTgt spid="41987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charRg st="50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0"/>
                                        <p:tgtEl>
                                          <p:spTgt spid="41987">
                                            <p:txEl>
                                              <p:charRg st="50" end="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charRg st="79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0"/>
                                        <p:tgtEl>
                                          <p:spTgt spid="41987">
                                            <p:txEl>
                                              <p:charRg st="79" end="10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charRg st="100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0"/>
                                        <p:tgtEl>
                                          <p:spTgt spid="41987">
                                            <p:txEl>
                                              <p:charRg st="100" end="1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5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6">
                                            <p:txEl>
                                              <p:charRg st="25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6">
                                            <p:txEl>
                                              <p:charRg st="25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6">
                                            <p:txEl>
                                              <p:charRg st="25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22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6">
                                            <p:txEl>
                                              <p:charRg st="122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6">
                                            <p:txEl>
                                              <p:charRg st="122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6">
                                            <p:txEl>
                                              <p:charRg st="122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7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7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7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  <p:bldP spid="6" grpId="0" build="p"/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274638"/>
            <a:ext cx="5586414" cy="796908"/>
          </a:xfrm>
        </p:spPr>
        <p:txBody>
          <a:bodyPr>
            <a:noAutofit/>
          </a:bodyPr>
          <a:lstStyle/>
          <a:p>
            <a:r>
              <a:rPr lang="uk-UA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Джошуа</a:t>
            </a:r>
            <a:r>
              <a:rPr lang="uk-UA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Летерберг</a:t>
            </a:r>
            <a:r>
              <a:rPr lang="uk-UA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американський генетик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71736" y="1600200"/>
            <a:ext cx="6357982" cy="504351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/>
              <a:t>         </a:t>
            </a:r>
            <a:r>
              <a:rPr lang="ru-RU" sz="3500" b="1" dirty="0"/>
              <a:t> </a:t>
            </a:r>
            <a:r>
              <a:rPr lang="ru-RU" sz="3500" b="1" i="1" dirty="0">
                <a:solidFill>
                  <a:srgbClr val="C00000"/>
                </a:solidFill>
              </a:rPr>
              <a:t>«</a:t>
            </a:r>
            <a:r>
              <a:rPr lang="ru-RU" sz="3500" b="1" i="1" dirty="0" err="1">
                <a:solidFill>
                  <a:srgbClr val="C00000"/>
                </a:solidFill>
              </a:rPr>
              <a:t>Єдине</a:t>
            </a:r>
            <a:r>
              <a:rPr lang="ru-RU" sz="3500" b="1" i="1" dirty="0">
                <a:solidFill>
                  <a:srgbClr val="C00000"/>
                </a:solidFill>
              </a:rPr>
              <a:t>, </a:t>
            </a:r>
            <a:r>
              <a:rPr lang="ru-RU" sz="3500" b="1" i="1" dirty="0" err="1">
                <a:solidFill>
                  <a:srgbClr val="C00000"/>
                </a:solidFill>
              </a:rPr>
              <a:t>що</a:t>
            </a:r>
            <a:r>
              <a:rPr lang="ru-RU" sz="3500" b="1" i="1" dirty="0">
                <a:solidFill>
                  <a:srgbClr val="C00000"/>
                </a:solidFill>
              </a:rPr>
              <a:t> </a:t>
            </a:r>
            <a:r>
              <a:rPr lang="ru-RU" sz="3500" b="1" i="1" dirty="0" err="1">
                <a:solidFill>
                  <a:srgbClr val="C00000"/>
                </a:solidFill>
              </a:rPr>
              <a:t>може</a:t>
            </a:r>
            <a:r>
              <a:rPr lang="ru-RU" sz="3500" b="1" i="1" dirty="0">
                <a:solidFill>
                  <a:srgbClr val="C00000"/>
                </a:solidFill>
              </a:rPr>
              <a:t> реально </a:t>
            </a:r>
            <a:r>
              <a:rPr lang="ru-RU" sz="3500" b="1" i="1" dirty="0" err="1">
                <a:solidFill>
                  <a:srgbClr val="C00000"/>
                </a:solidFill>
              </a:rPr>
              <a:t>загрожувати</a:t>
            </a:r>
            <a:r>
              <a:rPr lang="ru-RU" sz="3500" b="1" i="1" dirty="0">
                <a:solidFill>
                  <a:srgbClr val="C00000"/>
                </a:solidFill>
              </a:rPr>
              <a:t> </a:t>
            </a:r>
            <a:r>
              <a:rPr lang="ru-RU" sz="3500" b="1" i="1" dirty="0" err="1">
                <a:solidFill>
                  <a:srgbClr val="C00000"/>
                </a:solidFill>
              </a:rPr>
              <a:t>людству</a:t>
            </a:r>
            <a:r>
              <a:rPr lang="ru-RU" sz="3500" b="1" i="1" dirty="0">
                <a:solidFill>
                  <a:srgbClr val="C00000"/>
                </a:solidFill>
              </a:rPr>
              <a:t> – </a:t>
            </a:r>
            <a:r>
              <a:rPr lang="ru-RU" sz="3500" b="1" i="1" dirty="0" err="1">
                <a:solidFill>
                  <a:srgbClr val="C00000"/>
                </a:solidFill>
              </a:rPr>
              <a:t>це</a:t>
            </a:r>
            <a:r>
              <a:rPr lang="ru-RU" sz="3500" b="1" i="1" dirty="0">
                <a:solidFill>
                  <a:srgbClr val="C00000"/>
                </a:solidFill>
              </a:rPr>
              <a:t> </a:t>
            </a:r>
            <a:r>
              <a:rPr lang="ru-RU" sz="3500" b="1" i="1" dirty="0" err="1">
                <a:solidFill>
                  <a:srgbClr val="C00000"/>
                </a:solidFill>
              </a:rPr>
              <a:t>віруси</a:t>
            </a:r>
            <a:r>
              <a:rPr lang="ru-RU" sz="3500" b="1" i="1" dirty="0">
                <a:solidFill>
                  <a:srgbClr val="C00000"/>
                </a:solidFill>
              </a:rPr>
              <a:t>, </a:t>
            </a:r>
            <a:r>
              <a:rPr lang="ru-RU" sz="3500" b="1" i="1" dirty="0" err="1">
                <a:solidFill>
                  <a:srgbClr val="C00000"/>
                </a:solidFill>
              </a:rPr>
              <a:t>світ</a:t>
            </a:r>
            <a:r>
              <a:rPr lang="ru-RU" sz="3500" b="1" i="1" dirty="0">
                <a:solidFill>
                  <a:srgbClr val="C00000"/>
                </a:solidFill>
              </a:rPr>
              <a:t> </a:t>
            </a:r>
            <a:r>
              <a:rPr lang="ru-RU" sz="3500" b="1" i="1" dirty="0" err="1">
                <a:solidFill>
                  <a:srgbClr val="C00000"/>
                </a:solidFill>
              </a:rPr>
              <a:t>яких</a:t>
            </a:r>
            <a:r>
              <a:rPr lang="ru-RU" sz="3500" b="1" i="1" dirty="0">
                <a:solidFill>
                  <a:srgbClr val="C00000"/>
                </a:solidFill>
              </a:rPr>
              <a:t> мало </a:t>
            </a:r>
            <a:r>
              <a:rPr lang="ru-RU" sz="3500" b="1" i="1" dirty="0" err="1">
                <a:solidFill>
                  <a:srgbClr val="C00000"/>
                </a:solidFill>
              </a:rPr>
              <a:t>відомий</a:t>
            </a:r>
            <a:r>
              <a:rPr lang="ru-RU" sz="3500" b="1" i="1" dirty="0">
                <a:solidFill>
                  <a:srgbClr val="C00000"/>
                </a:solidFill>
              </a:rPr>
              <a:t> нам, </a:t>
            </a:r>
            <a:r>
              <a:rPr lang="ru-RU" sz="3500" b="1" i="1" dirty="0" err="1">
                <a:solidFill>
                  <a:srgbClr val="C00000"/>
                </a:solidFill>
              </a:rPr>
              <a:t>які</a:t>
            </a:r>
            <a:r>
              <a:rPr lang="ru-RU" sz="3500" b="1" i="1" dirty="0">
                <a:solidFill>
                  <a:srgbClr val="C00000"/>
                </a:solidFill>
              </a:rPr>
              <a:t> </a:t>
            </a:r>
            <a:r>
              <a:rPr lang="ru-RU" sz="3500" b="1" i="1" dirty="0" err="1">
                <a:solidFill>
                  <a:srgbClr val="C00000"/>
                </a:solidFill>
              </a:rPr>
              <a:t>дуже</a:t>
            </a:r>
            <a:r>
              <a:rPr lang="ru-RU" sz="3500" b="1" i="1" dirty="0">
                <a:solidFill>
                  <a:srgbClr val="C00000"/>
                </a:solidFill>
              </a:rPr>
              <a:t> </a:t>
            </a:r>
            <a:r>
              <a:rPr lang="ru-RU" sz="3500" b="1" i="1" dirty="0" err="1">
                <a:solidFill>
                  <a:srgbClr val="C00000"/>
                </a:solidFill>
              </a:rPr>
              <a:t>швидко</a:t>
            </a:r>
            <a:r>
              <a:rPr lang="ru-RU" sz="3500" b="1" i="1" dirty="0">
                <a:solidFill>
                  <a:srgbClr val="C00000"/>
                </a:solidFill>
              </a:rPr>
              <a:t> </a:t>
            </a:r>
            <a:r>
              <a:rPr lang="ru-RU" sz="3500" b="1" i="1" dirty="0" err="1">
                <a:solidFill>
                  <a:srgbClr val="C00000"/>
                </a:solidFill>
              </a:rPr>
              <a:t>еволюціонують</a:t>
            </a:r>
            <a:r>
              <a:rPr lang="ru-RU" sz="3500" b="1" i="1" dirty="0">
                <a:solidFill>
                  <a:srgbClr val="C00000"/>
                </a:solidFill>
              </a:rPr>
              <a:t> у </a:t>
            </a:r>
            <a:r>
              <a:rPr lang="ru-RU" sz="3500" b="1" i="1" dirty="0" err="1">
                <a:solidFill>
                  <a:srgbClr val="C00000"/>
                </a:solidFill>
              </a:rPr>
              <a:t>сучасному</a:t>
            </a:r>
            <a:r>
              <a:rPr lang="ru-RU" sz="3500" b="1" i="1" dirty="0">
                <a:solidFill>
                  <a:srgbClr val="C00000"/>
                </a:solidFill>
              </a:rPr>
              <a:t> техногенному </a:t>
            </a:r>
            <a:r>
              <a:rPr lang="ru-RU" sz="3500" b="1" i="1" dirty="0" err="1">
                <a:solidFill>
                  <a:srgbClr val="C00000"/>
                </a:solidFill>
              </a:rPr>
              <a:t>середовищі</a:t>
            </a:r>
            <a:r>
              <a:rPr lang="ru-RU" sz="3500" b="1" i="1" dirty="0">
                <a:solidFill>
                  <a:srgbClr val="C00000"/>
                </a:solidFill>
              </a:rPr>
              <a:t>» - </a:t>
            </a:r>
            <a:r>
              <a:rPr lang="ru-RU" sz="3500" b="1" dirty="0" err="1"/>
              <a:t>Джошуа</a:t>
            </a:r>
            <a:r>
              <a:rPr lang="ru-RU" sz="3500" b="1" dirty="0"/>
              <a:t> </a:t>
            </a:r>
            <a:r>
              <a:rPr lang="ru-RU" sz="3500" b="1" dirty="0" err="1"/>
              <a:t>Летерберг</a:t>
            </a:r>
            <a:r>
              <a:rPr lang="ru-RU" sz="3500" b="1" dirty="0"/>
              <a:t>, </a:t>
            </a:r>
            <a:r>
              <a:rPr lang="ru-RU" sz="3500" b="1" dirty="0" err="1" smtClean="0"/>
              <a:t>Нобелівський</a:t>
            </a:r>
            <a:r>
              <a:rPr lang="ru-RU" sz="3500" b="1" dirty="0" smtClean="0"/>
              <a:t> </a:t>
            </a:r>
            <a:r>
              <a:rPr lang="ru-RU" sz="3500" b="1" dirty="0"/>
              <a:t>лауреат у </a:t>
            </a:r>
            <a:r>
              <a:rPr lang="ru-RU" sz="3500" b="1" dirty="0" err="1"/>
              <a:t>галузі</a:t>
            </a:r>
            <a:r>
              <a:rPr lang="ru-RU" sz="3500" b="1" dirty="0"/>
              <a:t> </a:t>
            </a:r>
            <a:r>
              <a:rPr lang="ru-RU" sz="3500" b="1" dirty="0" err="1"/>
              <a:t>медицини</a:t>
            </a:r>
            <a:r>
              <a:rPr lang="ru-RU" sz="3500" b="1" dirty="0"/>
              <a:t>, перша </a:t>
            </a:r>
            <a:r>
              <a:rPr lang="ru-RU" sz="3500" b="1" dirty="0" err="1"/>
              <a:t>людина</a:t>
            </a:r>
            <a:r>
              <a:rPr lang="ru-RU" sz="3500" b="1" dirty="0"/>
              <a:t>, яка </a:t>
            </a:r>
            <a:r>
              <a:rPr lang="ru-RU" sz="3500" b="1" dirty="0" err="1"/>
              <a:t>відокремила</a:t>
            </a:r>
            <a:r>
              <a:rPr lang="ru-RU" sz="3500" b="1" dirty="0"/>
              <a:t> </a:t>
            </a:r>
            <a:r>
              <a:rPr lang="ru-RU" sz="3500" b="1" dirty="0" err="1"/>
              <a:t>вірус</a:t>
            </a:r>
            <a:r>
              <a:rPr lang="ru-RU" sz="3500" b="1" dirty="0"/>
              <a:t> </a:t>
            </a:r>
            <a:r>
              <a:rPr lang="ru-RU" sz="3500" b="1" dirty="0" err="1"/>
              <a:t>СНІДу</a:t>
            </a:r>
            <a:r>
              <a:rPr lang="ru-RU" sz="3500" b="1" dirty="0"/>
              <a:t> у </a:t>
            </a:r>
            <a:r>
              <a:rPr lang="ru-RU" sz="3500" b="1" dirty="0" err="1"/>
              <a:t>крові</a:t>
            </a:r>
            <a:r>
              <a:rPr lang="ru-RU" sz="3500" b="1" dirty="0"/>
              <a:t> </a:t>
            </a:r>
            <a:r>
              <a:rPr lang="ru-RU" sz="3500" b="1" dirty="0" err="1"/>
              <a:t>людини</a:t>
            </a:r>
            <a:r>
              <a:rPr lang="ru-RU" sz="3500" b="1" dirty="0"/>
              <a:t>.</a:t>
            </a:r>
            <a:endParaRPr lang="ru-RU" sz="3500" b="1" dirty="0"/>
          </a:p>
          <a:p>
            <a:endParaRPr lang="ru-RU" dirty="0"/>
          </a:p>
        </p:txBody>
      </p:sp>
      <p:pic>
        <p:nvPicPr>
          <p:cNvPr id="26626" name="Picture 2" descr="http://uzrf.ru/userfiles/image/segodny/Joshua_Lederber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85720" y="214290"/>
            <a:ext cx="2381250" cy="3371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СНІД – Синдром Набутого Імунодефіциту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87278" y="1600200"/>
            <a:ext cx="5256722" cy="5257800"/>
          </a:xfrm>
        </p:spPr>
        <p:txBody>
          <a:bodyPr>
            <a:normAutofit fontScale="92500"/>
          </a:bodyPr>
          <a:lstStyle/>
          <a:p>
            <a:r>
              <a:rPr lang="ru-RU" sz="3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3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грудня</a:t>
            </a:r>
            <a:r>
              <a:rPr lang="ru-RU" sz="3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1974 </a:t>
            </a:r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року в </a:t>
            </a:r>
            <a:r>
              <a:rPr lang="ru-RU" sz="3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Каліфорнії</a:t>
            </a:r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лікарем</a:t>
            </a:r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Томасом </a:t>
            </a:r>
            <a:r>
              <a:rPr lang="ru-RU" sz="3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Едвіном</a:t>
            </a:r>
            <a:r>
              <a:rPr lang="ru-RU" sz="3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уперше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діагностовано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не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поширюється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піддослідних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тварин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цієї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передавалися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статеві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кров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602" name="Picture 2" descr="http://persons-info.com/userfiles/image/persons/10000-20000/17000-18000/17816/BUTS_Edvin_Tomas1_4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58253" y="1844824"/>
            <a:ext cx="3629025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r>
              <a:rPr lang="uk-UA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 І Д</a:t>
            </a:r>
            <a:endParaRPr lang="ru-RU" sz="6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836712"/>
            <a:ext cx="9036496" cy="602128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/>
          </a:p>
          <a:p>
            <a:r>
              <a:rPr lang="ru-RU" dirty="0"/>
              <a:t>      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 </a:t>
            </a: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тому,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хворого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виникає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симптомів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ознак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розвиваються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ураження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захисної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  </a:t>
            </a:r>
            <a:r>
              <a:rPr lang="ru-RU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Набутий</a:t>
            </a: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тому,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виникає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внаслідок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зараження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ВІЛ-інфекцією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не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спадковим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Імунний</a:t>
            </a: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тому,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ВІЛ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вражає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імунну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захисну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систему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забезпечує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запобігає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виникненню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Дефіцит</a:t>
            </a: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тому, 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імунна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 не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виконує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відповідних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захисних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через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підвищується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схильність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виникнення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злоякісних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збільшується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вразливість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бактеріальних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вірусних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звичайних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умовах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безпечними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людей.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І Л – вірус імунодефіциту людини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63888" y="1600200"/>
            <a:ext cx="5580112" cy="52578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    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1982 р.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одночасно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двома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групами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вчених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Національному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інституті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раку в США,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керівництвом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імунолога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вірусолога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Роберта </a:t>
            </a:r>
            <a:r>
              <a:rPr lang="ru-RU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Галло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інституті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Пастера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Парижі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керівництвом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Люка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Монтаньє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нині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збудник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СНІДу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ВІЛ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мікроскопічний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збудник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хвороб;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Імунодефіцит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зниження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імунної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Людина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вид живого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вид),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розмножується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85721" y="1571612"/>
            <a:ext cx="3429024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 і СНІД – це різні речі:</a:t>
            </a:r>
            <a:endParaRPr lang="ru-RU" sz="4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48" y="1268760"/>
            <a:ext cx="4857752" cy="4857403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uk-UA" sz="4800" b="1" i="1" dirty="0" smtClean="0">
                <a:solidFill>
                  <a:srgbClr val="C00000"/>
                </a:solidFill>
              </a:rPr>
              <a:t>     </a:t>
            </a:r>
            <a:endParaRPr lang="uk-UA" sz="4800" b="1" i="1" dirty="0" smtClean="0">
              <a:solidFill>
                <a:srgbClr val="C00000"/>
              </a:solidFill>
            </a:endParaRPr>
          </a:p>
          <a:p>
            <a:pPr>
              <a:buNone/>
              <a:defRPr/>
            </a:pPr>
            <a:r>
              <a:rPr lang="uk-UA" sz="6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</a:t>
            </a:r>
            <a:r>
              <a:rPr lang="uk-UA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інфекція</a:t>
            </a:r>
            <a:r>
              <a:rPr lang="uk-UA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uk-UA" sz="4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  <a:defRPr/>
            </a:pPr>
            <a:endParaRPr lang="uk-UA" sz="4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  <a:defRPr/>
            </a:pPr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СНІД</a:t>
            </a:r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–хвороба</a:t>
            </a:r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dirty="0"/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14282" y="1714488"/>
            <a:ext cx="4143375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67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грудня </a:t>
            </a:r>
            <a:r>
              <a:rPr lang="uk-UA" sz="5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Всесвітній день боротьби зі </a:t>
            </a:r>
            <a:r>
              <a:rPr lang="uk-UA" sz="5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СНІДом</a:t>
            </a:r>
            <a:endParaRPr lang="ru-RU" sz="53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06802" y="1623170"/>
            <a:ext cx="4937198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        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грудня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 ООН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оголосила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Всесвітнім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днем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боротьби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СНІДом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r>
              <a:rPr 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добу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чотириста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тисяч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заражується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вірусом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8" name="Picture 4" descr="https://encrypted-tbn3.gstatic.com/images?q=tbn:ANd9GcQLWUenHUYTbjZezQ9EK-BEkLRZ9PwTFrty0vTYmXgCUaIzQ7tnr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99046" y="1645190"/>
            <a:ext cx="3857652" cy="4143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 В І Л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1934" y="1142984"/>
            <a:ext cx="4929222" cy="571501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dirty="0"/>
          </a:p>
          <a:p>
            <a:r>
              <a:rPr lang="ru-RU" dirty="0"/>
              <a:t>        </a:t>
            </a:r>
            <a:r>
              <a:rPr lang="ru-RU" sz="35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 </a:t>
            </a:r>
            <a:r>
              <a:rPr lang="ru-RU" sz="3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1 </a:t>
            </a:r>
            <a:r>
              <a:rPr lang="ru-RU" sz="35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розповсюджений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Африці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людей.</a:t>
            </a:r>
            <a:endParaRPr lang="ru-RU" sz="35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5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</a:t>
            </a:r>
            <a:r>
              <a:rPr lang="ru-RU" sz="35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 </a:t>
            </a:r>
            <a:r>
              <a:rPr lang="ru-RU" sz="3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- 2 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агресивна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форма, яка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розповсюджена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територіях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північної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Америки та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Європи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 тому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5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5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</a:t>
            </a:r>
            <a:r>
              <a:rPr lang="ru-RU" sz="3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 </a:t>
            </a:r>
            <a:r>
              <a:rPr lang="ru-RU" sz="3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35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страждають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переважно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американці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5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африканці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5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2" name="Picture 2" descr="http://libr.rv.ua/images/pages/virtual/vv_snid/aids1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28596" y="1428736"/>
            <a:ext cx="3857652" cy="39766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Стадії ВІЛ-інфекції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85789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uk-UA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1.Стадія інкубації 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період від моменту інфікування людини до вироблення організмом антитіл. В середньому цей період становить від 3 тижнів до 3 місяці. Варто пам’ятати дві страшних істини: ще з моменту зараження ВІЛ-інфікований є переносником хвороби (тобто, може заражати інших) і він вже невиліковний. Рано чи пізно в нього з’явиться СНІД.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2Стадія первинних проявів 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це період реакції організму на ВІЛ-інфекцію. Може протікати </a:t>
            </a:r>
            <a:r>
              <a:rPr lang="uk-UA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безсимптомно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або із загостреннями. Тривалість стадії – до трьох тижнів.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3.Стадія латентна – 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 повільного прогресування імунодефіциту. Ця стадія може продовжуватись (за різними даними) від 2 до 20 років. 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4.Стадія вторинного захворювання 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у людини розвивається СНІД. Поступово організм вражається інфекційними та онкологічними захворюваннями. На початку, ці хвороби можуть проходити самі або піддаються лікуванню. З часом проблеми із здоров’ям у ВІЛ-інфікованих стають більшими. Тривалість стадії – в середньому 2 роки. Ось список хвороб, які можуть вражати хворого на СНІД: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Пневмонія Токсоплазмоз і </a:t>
            </a:r>
            <a:r>
              <a:rPr lang="uk-UA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сторнгілоідоз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мозку та легень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uk-UA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Кандіоз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ротової порожнини і стравоходу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uk-UA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Криптококкоз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центральної нервової системи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Туберкульоз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Сальмонельоз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Зараження вірусом звичайного </a:t>
            </a:r>
            <a:r>
              <a:rPr lang="uk-UA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герпесу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Фурункули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uk-UA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Лімфотоми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Грибкові захворювання та лишаї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Саркома </a:t>
            </a:r>
            <a:r>
              <a:rPr lang="uk-UA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Капоши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5.Термінальна стадія 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заключна. Відбувається важке враження організму. Будь-яке лікування стає неефективним. Хворий помирає протягом декількох місяців.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32" name="Picture 24" descr="bild-aids-1propertygaleriebild-gross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>
          <a:xfrm>
            <a:off x="-32671" y="117963"/>
            <a:ext cx="9196299" cy="6621796"/>
          </a:xfrm>
          <a:effectLst>
            <a:softEdge rad="112500"/>
          </a:effectLst>
        </p:spPr>
      </p:pic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501883" y="158281"/>
            <a:ext cx="8208079" cy="6851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881" tIns="45941" rIns="91881" bIns="45941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ru-RU" sz="3855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+mn-ea"/>
                <a:cs typeface="+mn-cs"/>
              </a:rPr>
              <a:t>СНІД ПЕРЕДАЄТЬСЯ…</a:t>
            </a:r>
            <a:endParaRPr kumimoji="0" lang="ru-RU" sz="3855" b="1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17418" name="Text Box 10"/>
          <p:cNvSpPr txBox="1"/>
          <p:nvPr/>
        </p:nvSpPr>
        <p:spPr>
          <a:xfrm>
            <a:off x="1135841" y="860361"/>
            <a:ext cx="3403350" cy="1599565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/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статевим шляхом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при незахищеному (без презерватива) сексі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7421" name="Text Box 13"/>
          <p:cNvSpPr txBox="1"/>
          <p:nvPr/>
        </p:nvSpPr>
        <p:spPr>
          <a:xfrm>
            <a:off x="2937614" y="4162222"/>
            <a:ext cx="2869491" cy="2353310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/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при використанні чужих засобів для гоління, зубних щіток із залишками крові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7424" name="Text Box 16"/>
          <p:cNvSpPr txBox="1"/>
          <p:nvPr/>
        </p:nvSpPr>
        <p:spPr>
          <a:xfrm>
            <a:off x="134855" y="3122310"/>
            <a:ext cx="2602562" cy="2730500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/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через використання нестерильного  інструментарію для татуювання і </a:t>
            </a:r>
            <a:r>
              <a:rPr lang="uk-UA" altLang="x-none" sz="2450" b="1" err="1">
                <a:solidFill>
                  <a:srgbClr val="FF0000"/>
                </a:solidFill>
                <a:latin typeface="Arial" panose="020B0604020202020204" pitchFamily="34" charset="0"/>
              </a:rPr>
              <a:t>пірсингу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7427" name="Text Box 19"/>
          <p:cNvSpPr txBox="1"/>
          <p:nvPr/>
        </p:nvSpPr>
        <p:spPr>
          <a:xfrm>
            <a:off x="5825178" y="3048626"/>
            <a:ext cx="3218446" cy="2353310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/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передача вірусу дитині від ВІЛ-позитивної матері – під час вагітності, родів і годівлі грудьми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9" name="Text Box 15"/>
          <p:cNvSpPr txBox="1"/>
          <p:nvPr/>
        </p:nvSpPr>
        <p:spPr>
          <a:xfrm>
            <a:off x="5453980" y="842288"/>
            <a:ext cx="3200372" cy="1976120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/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через спільне використання шприців, голок та інших ін'єкційних засобів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5540176" y="733848"/>
            <a:ext cx="3069688" cy="2135435"/>
          </a:xfrm>
          <a:prstGeom prst="wedgeRoundRectCallout">
            <a:avLst>
              <a:gd name="adj1" fmla="val -87752"/>
              <a:gd name="adj2" fmla="val 86470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5907204" y="3002748"/>
            <a:ext cx="3069688" cy="2535829"/>
          </a:xfrm>
          <a:prstGeom prst="wedgeRoundRectCallout">
            <a:avLst>
              <a:gd name="adj1" fmla="val -91727"/>
              <a:gd name="adj2" fmla="val -19786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1202573" y="800580"/>
            <a:ext cx="3269885" cy="1735041"/>
          </a:xfrm>
          <a:prstGeom prst="wedgeRoundRectCallout">
            <a:avLst>
              <a:gd name="adj1" fmla="val 41949"/>
              <a:gd name="adj2" fmla="val 115555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134855" y="3136212"/>
            <a:ext cx="2602562" cy="2802759"/>
          </a:xfrm>
          <a:prstGeom prst="wedgeRoundRectCallout">
            <a:avLst>
              <a:gd name="adj1" fmla="val 97698"/>
              <a:gd name="adj2" fmla="val -28048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2937614" y="4228954"/>
            <a:ext cx="2869491" cy="2335632"/>
          </a:xfrm>
          <a:prstGeom prst="wedgeRoundRectCallout">
            <a:avLst>
              <a:gd name="adj1" fmla="val -6426"/>
              <a:gd name="adj2" fmla="val -66904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7" grpId="0"/>
      <p:bldP spid="17418" grpId="0"/>
      <p:bldP spid="17421" grpId="0"/>
      <p:bldP spid="17424" grpId="0"/>
      <p:bldP spid="17427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32" name="Picture 24" descr="bild-aids-1propertygaleriebild-gross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>
          <a:xfrm>
            <a:off x="-1" y="117964"/>
            <a:ext cx="9196300" cy="6621796"/>
          </a:xfrm>
          <a:effectLst>
            <a:softEdge rad="112500"/>
          </a:effectLst>
        </p:spPr>
      </p:pic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1066328" y="206940"/>
            <a:ext cx="7086142" cy="6851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881" tIns="45941" rIns="91881" bIns="45941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ru-RU" sz="3855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+mn-ea"/>
                <a:cs typeface="+mn-cs"/>
              </a:rPr>
              <a:t>СНІД НЕ </a:t>
            </a:r>
            <a:r>
              <a:rPr kumimoji="0" lang="uk-UA" sz="3855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+mn-ea"/>
                <a:cs typeface="+mn-cs"/>
              </a:rPr>
              <a:t>передається</a:t>
            </a:r>
            <a:r>
              <a:rPr kumimoji="0" lang="ru-RU" sz="3855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+mn-ea"/>
                <a:cs typeface="+mn-cs"/>
              </a:rPr>
              <a:t>…</a:t>
            </a:r>
            <a:endParaRPr kumimoji="0" lang="ru-RU" sz="3855" b="1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17418" name="Text Box 10"/>
          <p:cNvSpPr txBox="1"/>
          <p:nvPr/>
        </p:nvSpPr>
        <p:spPr>
          <a:xfrm>
            <a:off x="3371374" y="5206305"/>
            <a:ext cx="2469097" cy="1222375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>
              <a:spcBef>
                <a:spcPct val="50000"/>
              </a:spcBef>
            </a:pPr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при рукостисканні або обіймах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7423" name="Text Box 15"/>
          <p:cNvSpPr txBox="1"/>
          <p:nvPr/>
        </p:nvSpPr>
        <p:spPr>
          <a:xfrm>
            <a:off x="5485955" y="853410"/>
            <a:ext cx="3504839" cy="467995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/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через піт або сльози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" name="Text Box 15"/>
          <p:cNvSpPr txBox="1"/>
          <p:nvPr/>
        </p:nvSpPr>
        <p:spPr>
          <a:xfrm>
            <a:off x="76465" y="1883590"/>
            <a:ext cx="3504838" cy="467995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>
              <a:spcBef>
                <a:spcPct val="50000"/>
              </a:spcBef>
            </a:pPr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при кашлі та чханні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7" name="Text Box 15"/>
          <p:cNvSpPr txBox="1"/>
          <p:nvPr/>
        </p:nvSpPr>
        <p:spPr>
          <a:xfrm>
            <a:off x="168222" y="2627378"/>
            <a:ext cx="2970979" cy="1976120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>
              <a:spcBef>
                <a:spcPct val="50000"/>
              </a:spcBef>
            </a:pPr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при спільному використанні посуду або постільної білизни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8" name="Text Box 15"/>
          <p:cNvSpPr txBox="1"/>
          <p:nvPr/>
        </p:nvSpPr>
        <p:spPr>
          <a:xfrm>
            <a:off x="301686" y="4963010"/>
            <a:ext cx="2970979" cy="1222375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>
              <a:spcBef>
                <a:spcPct val="50000"/>
              </a:spcBef>
            </a:pPr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при спільному використанні ванни та туалету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9" name="Text Box 15"/>
          <p:cNvSpPr txBox="1"/>
          <p:nvPr/>
        </p:nvSpPr>
        <p:spPr>
          <a:xfrm>
            <a:off x="6019814" y="2545352"/>
            <a:ext cx="2970980" cy="845185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>
              <a:spcBef>
                <a:spcPct val="50000"/>
              </a:spcBef>
            </a:pPr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при спільних заняттях спортом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" name="Text Box 15"/>
          <p:cNvSpPr txBox="1"/>
          <p:nvPr/>
        </p:nvSpPr>
        <p:spPr>
          <a:xfrm>
            <a:off x="5737592" y="4753081"/>
            <a:ext cx="2972370" cy="845185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>
              <a:spcBef>
                <a:spcPct val="50000"/>
              </a:spcBef>
            </a:pPr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у громадському транспорті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1" name="Text Box 15"/>
          <p:cNvSpPr txBox="1"/>
          <p:nvPr/>
        </p:nvSpPr>
        <p:spPr>
          <a:xfrm>
            <a:off x="5773739" y="1559661"/>
            <a:ext cx="2970979" cy="845185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>
              <a:spcBef>
                <a:spcPct val="50000"/>
              </a:spcBef>
            </a:pPr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через тварин або при укусах комах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2" name="Text Box 15"/>
          <p:cNvSpPr txBox="1"/>
          <p:nvPr/>
        </p:nvSpPr>
        <p:spPr>
          <a:xfrm>
            <a:off x="435151" y="959069"/>
            <a:ext cx="4536409" cy="467995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>
              <a:spcBef>
                <a:spcPct val="50000"/>
              </a:spcBef>
            </a:pPr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при поцілунку / через слину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Text Box 15"/>
          <p:cNvSpPr txBox="1"/>
          <p:nvPr/>
        </p:nvSpPr>
        <p:spPr>
          <a:xfrm>
            <a:off x="5485955" y="3575534"/>
            <a:ext cx="3504839" cy="845185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>
            <a:spAutoFit/>
          </a:bodyPr>
          <a:p>
            <a:pPr algn="ctr">
              <a:spcBef>
                <a:spcPct val="50000"/>
              </a:spcBef>
            </a:pPr>
            <a:r>
              <a:rPr lang="uk-UA" altLang="x-none" sz="2450" b="1">
                <a:solidFill>
                  <a:srgbClr val="FF0000"/>
                </a:solidFill>
                <a:latin typeface="Arial" panose="020B0604020202020204" pitchFamily="34" charset="0"/>
              </a:rPr>
              <a:t>у перукарні чи косметичному салоні</a:t>
            </a:r>
            <a:endParaRPr lang="uk-UA" altLang="x-none" sz="24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5573542" y="825605"/>
            <a:ext cx="3336617" cy="533859"/>
          </a:xfrm>
          <a:prstGeom prst="wedgeRoundRectCallout">
            <a:avLst>
              <a:gd name="adj1" fmla="val -71975"/>
              <a:gd name="adj2" fmla="val 129560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Скругленная прямоугольная выноска 23"/>
          <p:cNvSpPr/>
          <p:nvPr/>
        </p:nvSpPr>
        <p:spPr>
          <a:xfrm>
            <a:off x="5773739" y="1626393"/>
            <a:ext cx="2936223" cy="800788"/>
          </a:xfrm>
          <a:prstGeom prst="wedgeRoundRectCallout">
            <a:avLst>
              <a:gd name="adj1" fmla="val -73707"/>
              <a:gd name="adj2" fmla="val 77206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Скругленная прямоугольная выноска 24"/>
          <p:cNvSpPr/>
          <p:nvPr/>
        </p:nvSpPr>
        <p:spPr>
          <a:xfrm>
            <a:off x="6040668" y="2627378"/>
            <a:ext cx="2936223" cy="800788"/>
          </a:xfrm>
          <a:prstGeom prst="wedgeRoundRectCallout">
            <a:avLst>
              <a:gd name="adj1" fmla="val -70499"/>
              <a:gd name="adj2" fmla="val 10147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Скругленная прямоугольная выноска 25"/>
          <p:cNvSpPr/>
          <p:nvPr/>
        </p:nvSpPr>
        <p:spPr>
          <a:xfrm>
            <a:off x="5573542" y="3628363"/>
            <a:ext cx="3403350" cy="800788"/>
          </a:xfrm>
          <a:prstGeom prst="wedgeRoundRectCallout">
            <a:avLst>
              <a:gd name="adj1" fmla="val -79344"/>
              <a:gd name="adj2" fmla="val -40441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Скругленная прямоугольная выноска 26"/>
          <p:cNvSpPr/>
          <p:nvPr/>
        </p:nvSpPr>
        <p:spPr>
          <a:xfrm>
            <a:off x="5900252" y="4762813"/>
            <a:ext cx="2669294" cy="800788"/>
          </a:xfrm>
          <a:prstGeom prst="wedgeRoundRectCallout">
            <a:avLst>
              <a:gd name="adj1" fmla="val -101108"/>
              <a:gd name="adj2" fmla="val -109852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Скругленная прямоугольная выноска 27"/>
          <p:cNvSpPr/>
          <p:nvPr/>
        </p:nvSpPr>
        <p:spPr>
          <a:xfrm>
            <a:off x="3371374" y="5296672"/>
            <a:ext cx="2469097" cy="1134450"/>
          </a:xfrm>
          <a:prstGeom prst="wedgeRoundRectCallout">
            <a:avLst>
              <a:gd name="adj1" fmla="val -18997"/>
              <a:gd name="adj2" fmla="val -144127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Скругленная прямоугольная выноска 28"/>
          <p:cNvSpPr/>
          <p:nvPr/>
        </p:nvSpPr>
        <p:spPr>
          <a:xfrm>
            <a:off x="368419" y="5029743"/>
            <a:ext cx="2869491" cy="1201182"/>
          </a:xfrm>
          <a:prstGeom prst="wedgeRoundRectCallout">
            <a:avLst>
              <a:gd name="adj1" fmla="val 73766"/>
              <a:gd name="adj2" fmla="val -135869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Скругленная прямоугольная выноска 31"/>
          <p:cNvSpPr/>
          <p:nvPr/>
        </p:nvSpPr>
        <p:spPr>
          <a:xfrm>
            <a:off x="435151" y="2627378"/>
            <a:ext cx="2469097" cy="1935238"/>
          </a:xfrm>
          <a:prstGeom prst="wedgeRoundRectCallout">
            <a:avLst>
              <a:gd name="adj1" fmla="val 91973"/>
              <a:gd name="adj2" fmla="val 12122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Скругленная прямоугольная выноска 32"/>
          <p:cNvSpPr/>
          <p:nvPr/>
        </p:nvSpPr>
        <p:spPr>
          <a:xfrm>
            <a:off x="234954" y="1826590"/>
            <a:ext cx="3203153" cy="600591"/>
          </a:xfrm>
          <a:prstGeom prst="wedgeRoundRectCallout">
            <a:avLst>
              <a:gd name="adj1" fmla="val 67042"/>
              <a:gd name="adj2" fmla="val 123495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" name="Скругленная прямоугольная выноска 37"/>
          <p:cNvSpPr/>
          <p:nvPr/>
        </p:nvSpPr>
        <p:spPr>
          <a:xfrm>
            <a:off x="435151" y="959069"/>
            <a:ext cx="4471067" cy="600591"/>
          </a:xfrm>
          <a:prstGeom prst="wedgeRoundRectCallout">
            <a:avLst>
              <a:gd name="adj1" fmla="val 47235"/>
              <a:gd name="adj2" fmla="val 186240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575" b="0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7" grpId="0"/>
      <p:bldP spid="17418" grpId="0"/>
      <p:bldP spid="17423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>
            <a:normAutofit fontScale="90000"/>
          </a:bodyPr>
          <a:lstStyle/>
          <a:p>
            <a:br>
              <a:rPr lang="ru-RU" b="1" i="1" dirty="0" smtClean="0">
                <a:solidFill>
                  <a:srgbClr val="0070C0"/>
                </a:solidFill>
              </a:rPr>
            </a:br>
            <a:r>
              <a:rPr lang="ru-RU" sz="53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Вони померли </a:t>
            </a:r>
            <a:r>
              <a:rPr lang="ru-RU" sz="53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53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3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СНІДу</a:t>
            </a:r>
            <a:r>
              <a:rPr lang="ru-RU" sz="53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br>
              <a:rPr lang="ru-RU" sz="53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Алея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Роздолля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роздумів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Берлін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1"/>
            <a:ext cx="8686800" cy="3412976"/>
          </a:xfrm>
        </p:spPr>
        <p:txBody>
          <a:bodyPr>
            <a:normAutofit fontScale="85000" lnSpcReduction="20000"/>
          </a:bodyPr>
          <a:lstStyle/>
          <a:p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Берліні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перед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музеєм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історії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природознавства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прокладена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алея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кам’яних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плит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вирізьбленими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них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прізвищами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І не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видно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їм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кінця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краю.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алеї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Роздолля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роздумів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Майже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щомісяця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алея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подовжується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новими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плитами-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іменами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Людей,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чиї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прізвища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стоять на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кам’яних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глибах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поєднує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вони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досягли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успіху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них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музиканти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філософи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художники,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танцюристи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класики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авангардисти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…) але померли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СНІДу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1" t="6109" r="10193"/>
          <a:stretch>
            <a:fillRect/>
          </a:stretch>
        </p:blipFill>
        <p:spPr bwMode="auto">
          <a:xfrm>
            <a:off x="3131820" y="4725035"/>
            <a:ext cx="4390390" cy="2353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  </a:t>
            </a:r>
            <a:r>
              <a:rPr lang="ru-RU" sz="5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Рудольф </a:t>
            </a:r>
            <a:r>
              <a:rPr lang="ru-RU" sz="5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Нурієв</a:t>
            </a:r>
            <a:br>
              <a:rPr lang="ru-RU" sz="5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( 17.03.1938 – 20.11.1992)</a:t>
            </a:r>
            <a:endParaRPr lang="ru-RU" sz="53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05096" y="1428736"/>
            <a:ext cx="6096060" cy="5429264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ru-RU" dirty="0"/>
              <a:t>      </a:t>
            </a:r>
            <a:endParaRPr lang="ru-RU" sz="3400" b="1" i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sz="3400" b="1" i="1" dirty="0">
                <a:solidFill>
                  <a:srgbClr val="C00000"/>
                </a:solidFill>
              </a:rPr>
              <a:t>      </a:t>
            </a:r>
            <a:r>
              <a:rPr lang="ru-RU" sz="4900" b="1" i="1" dirty="0">
                <a:solidFill>
                  <a:srgbClr val="C00000"/>
                </a:solidFill>
              </a:rPr>
              <a:t>  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Рудольф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Нурієв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успіху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виконав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провідні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чоловічі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партії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класичного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балету.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Соліст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театру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імені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Кірова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нині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Маріїнського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театру у </a:t>
            </a:r>
            <a:r>
              <a:rPr lang="ru-RU" sz="49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Санкт 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Петербурзі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зірка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Лондонського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королівського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балету, директор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балетної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групи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Паризької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Гранд – опери…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захопила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хвиля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рудольфоманія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»: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тисячі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прихильників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Нурієва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чекали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9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 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кумира в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куточках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знімався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кіно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з’являвся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телебаченні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робив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балетні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постановки для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компаній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Та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творчі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життєві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плани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Рудольфа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Нурієва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перекреслив</a:t>
            </a: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СНІД.</a:t>
            </a:r>
            <a:endParaRPr lang="ru-RU" sz="49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1984 року великому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танцівникові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повідомили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інфікований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вірусом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імунодефіциту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Спочатку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цю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звістку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Нурієв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сприймав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спокійно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розраховував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вилікувалися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грошей.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Відтоді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витрачав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2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мільйонів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доларів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США на </a:t>
            </a:r>
            <a:r>
              <a:rPr lang="ru-RU" sz="5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5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5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Сподівання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виявилися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марними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Стан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здоровя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погіршувався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сто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днів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Нурієв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провів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Парижі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«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Тепер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кінець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?» -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постійно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запитував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лікарів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Тепер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настав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кінець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перервано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СНІДом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Рудольфа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Нурієва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поховано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російському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цвинтарі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Сен-Женевє’в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Буа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Парижем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поруч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могилою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кінорежисера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Андрія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Тарновського</a:t>
            </a:r>
            <a:r>
              <a:rPr lang="ru-RU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900" b="1" i="1" dirty="0">
              <a:solidFill>
                <a:srgbClr val="C00000"/>
              </a:solidFill>
            </a:endParaRPr>
          </a:p>
        </p:txBody>
      </p:sp>
      <p:pic>
        <p:nvPicPr>
          <p:cNvPr id="34818" name="Picture 2" descr="Контракт со смертью. Рудольф Нуриев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28596" y="1785926"/>
            <a:ext cx="2476500" cy="32194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000108"/>
          </a:xfrm>
        </p:spPr>
        <p:txBody>
          <a:bodyPr>
            <a:normAutofit/>
          </a:bodyPr>
          <a:lstStyle/>
          <a:p>
            <a:r>
              <a:rPr lang="uk-UA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Фреді</a:t>
            </a:r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Меркьюрі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57232"/>
            <a:ext cx="5643570" cy="6000768"/>
          </a:xfrm>
        </p:spPr>
        <p:txBody>
          <a:bodyPr>
            <a:normAutofit fontScale="55000" lnSpcReduction="20000"/>
          </a:bodyPr>
          <a:lstStyle/>
          <a:p>
            <a:r>
              <a:rPr lang="ru-RU" dirty="0"/>
              <a:t>      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Фреді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Меркьюрі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рок-гурт 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КВІН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швидко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набули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популярності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Їхні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пісні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користувалися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незмінним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успіхом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Новаторське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відео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перших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рок-відеокліпів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запис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альбомів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музики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кінофільмів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сприяли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шаленому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успіхові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групи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Фреді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Меркьюрі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одним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найбагатіших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музикантів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британської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шоу-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індустрії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досяг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успіху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загинув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СНІДу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Меркьюрі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жахливі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уже не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міг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їсти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погано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бачив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говорив,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важко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дихав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нікого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впізнавав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Залишився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байдужим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колекції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антикваріату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помічав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купи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листів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листівок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прихильників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цікавився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заявою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імені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«Хочу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підтвердити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моєї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крові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виявив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імунодефіциту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У мене СНІД. Я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тримав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цю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інформацію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секреті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зберегти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спокій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рідних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близьких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Та настав час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повідомити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правду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моїм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друзям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прихильникам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Сподіваюся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об’єднаються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боротьбі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цією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жахливою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хворобою».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Незабаром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Фреді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стало…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4" name="Picture 2" descr="Фредди Меркьюри 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825351" y="908720"/>
            <a:ext cx="3346383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6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Ірвін</a:t>
            </a:r>
            <a:r>
              <a:rPr lang="uk-UA" sz="6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Джонсон</a:t>
            </a:r>
            <a:endParaRPr lang="ru-RU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09912" y="1600200"/>
            <a:ext cx="5834088" cy="52578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uk-UA" sz="4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4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листопаді 1991 року  від </a:t>
            </a:r>
            <a:r>
              <a:rPr lang="uk-UA" sz="42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СНІДу</a:t>
            </a:r>
            <a:r>
              <a:rPr lang="uk-UA" sz="4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загинув американський </a:t>
            </a:r>
            <a:r>
              <a:rPr lang="uk-UA" sz="4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баскетболіст</a:t>
            </a:r>
            <a:endParaRPr lang="uk-UA" sz="4200" b="1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uk-UA" sz="4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69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69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Ірвін</a:t>
            </a:r>
            <a:r>
              <a:rPr lang="uk-UA" sz="69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Джонсон</a:t>
            </a:r>
            <a:r>
              <a:rPr lang="uk-UA" sz="69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69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uk-UA" sz="4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5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 за життя він написав книгу «Що ви можете зробити, щоб запобігти </a:t>
            </a:r>
            <a:r>
              <a:rPr lang="uk-UA" sz="52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СНІДу</a:t>
            </a:r>
            <a:r>
              <a:rPr lang="uk-UA" sz="5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52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uk-UA" sz="5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5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32770" name="Picture 2" descr="Ирвин Джонсон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1428736"/>
            <a:ext cx="2881316" cy="3814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r>
              <a:rPr lang="uk-UA" sz="8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Майкл </a:t>
            </a:r>
            <a:r>
              <a:rPr lang="uk-UA" sz="8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Девіс</a:t>
            </a:r>
            <a:endParaRPr lang="ru-RU" sz="8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1600200"/>
            <a:ext cx="4862344" cy="4525963"/>
          </a:xfrm>
        </p:spPr>
        <p:txBody>
          <a:bodyPr>
            <a:noAutofit/>
          </a:bodyPr>
          <a:lstStyle/>
          <a:p>
            <a:r>
              <a:rPr lang="uk-UA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Джазовий трубач Майкл </a:t>
            </a:r>
            <a:r>
              <a:rPr lang="uk-UA" sz="36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Девіс</a:t>
            </a:r>
            <a:r>
              <a:rPr lang="uk-UA" sz="3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зберігав таємницю про те, що в нього </a:t>
            </a:r>
            <a:r>
              <a:rPr lang="uk-UA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СНІД  </a:t>
            </a:r>
            <a:r>
              <a:rPr lang="uk-UA" sz="3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самого кінця. Помер у 1991 році. Головна причина смерті – запалення легень</a:t>
            </a:r>
            <a:r>
              <a:rPr lang="uk-UA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Був ВІЛ-інфікований</a:t>
            </a:r>
            <a:endParaRPr lang="ru-RU" sz="3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46" name="Picture 2" descr="Майкл Томас - &quot;Miles Davis Blues&quot;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85721" y="1785926"/>
            <a:ext cx="3786214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3"/>
            <a:ext cx="8801104" cy="3143272"/>
          </a:xfrm>
        </p:spPr>
        <p:txBody>
          <a:bodyPr/>
          <a:lstStyle/>
          <a:p>
            <a:r>
              <a:rPr lang="uk-UA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Художник-графік </a:t>
            </a:r>
            <a:r>
              <a:rPr lang="uk-UA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Кайф</a:t>
            </a:r>
            <a:r>
              <a:rPr lang="uk-UA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Херинг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працював як одержимий до останнього дня. Він знав про свою хворобу, але все віддав на користь людства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Скромний комісар Клаус </a:t>
            </a:r>
            <a:r>
              <a:rPr lang="uk-UA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Шварцкопф</a:t>
            </a:r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із серіалу «Місто злочину» не сказав про свою хворобу нікому з близьких людей. Він помер під час зйомок фільму. Клаус говорив: «Треба сподіватись, що я не одержу СНІД при переливанні крові». Так він намагався приховати свою таємницю до кінця.</a:t>
            </a:r>
            <a:endParaRPr lang="ru-RU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3714752"/>
            <a:ext cx="89644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 Хадсон,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Майлз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Девіс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Курт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Рааб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Жан-Поль Арон, Хоре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Біпек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Віто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Руссо,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Мішель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Мішель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Фуко,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Ентоні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Перкінс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Кейт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Херинґ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Берейс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Арні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Брюс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Четвін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 - вони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загинули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СНІДу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увіковічнили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алеї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Роздолля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роздумів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ru-RU" sz="2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Зверни увагу!</a:t>
            </a:r>
            <a:endParaRPr lang="ru-RU" sz="8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786454"/>
          </a:xfrm>
        </p:spPr>
        <p:txBody>
          <a:bodyPr>
            <a:normAutofit fontScale="30000" lnSpcReduction="20000"/>
          </a:bodyPr>
          <a:lstStyle/>
          <a:p>
            <a:endParaRPr lang="ru-RU" sz="4000" b="1" i="1" dirty="0" smtClean="0">
              <a:solidFill>
                <a:srgbClr val="C00000"/>
              </a:solidFill>
            </a:endParaRPr>
          </a:p>
          <a:p>
            <a:endParaRPr lang="ru-RU" sz="510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7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прогнозами, 2014 </a:t>
            </a:r>
            <a:r>
              <a:rPr lang="ru-RU" sz="70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7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 </a:t>
            </a:r>
            <a:r>
              <a:rPr lang="ru-RU" sz="70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7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820 </a:t>
            </a:r>
            <a:r>
              <a:rPr lang="ru-RU" sz="7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тис. </a:t>
            </a:r>
            <a:endParaRPr lang="ru-RU" sz="700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ВІЛ-</a:t>
            </a:r>
            <a:r>
              <a:rPr lang="ru-RU" sz="70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інфікованих</a:t>
            </a:r>
            <a:r>
              <a:rPr lang="ru-RU" sz="7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70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7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становитиме</a:t>
            </a:r>
            <a:r>
              <a:rPr lang="ru-RU" sz="7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3,5% </a:t>
            </a:r>
            <a:r>
              <a:rPr lang="ru-RU" sz="70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дорослого</a:t>
            </a:r>
            <a:r>
              <a:rPr lang="ru-RU" sz="7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населення</a:t>
            </a:r>
            <a:r>
              <a:rPr lang="ru-RU" sz="7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7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  </a:t>
            </a:r>
            <a:r>
              <a:rPr lang="ru-RU" sz="70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результатами прогнозу, в 2014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36-43%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загальної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кількості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ВІЛ-інфікованих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31-38% </a:t>
            </a:r>
            <a:r>
              <a:rPr lang="ru-RU" sz="7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7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числа 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смертей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СНІДу</a:t>
            </a:r>
            <a:r>
              <a:rPr lang="ru-RU" sz="7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припадатимуть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Дніпропетровську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Одеську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Миколаївську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Донецьку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2014 року 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прогнозні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показники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смертності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СНІДу</a:t>
            </a:r>
            <a:r>
              <a:rPr lang="ru-RU" sz="7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областях в 1,5-2,1 рази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будуть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перевищувати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показники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7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країні</a:t>
            </a:r>
            <a:r>
              <a:rPr lang="ru-RU" sz="7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7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</a:t>
            </a:r>
            <a:r>
              <a:rPr lang="ru-RU" sz="7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7400" b="1" i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даними Міністерства охорони здоров'я України, станом на 1 листопада на диспансерному обліку перебуває 155 722 людей з ВІЛ-інфекцією, а за десять місяців 2022 року офіційно зареєстрували 10 239 нових випадків</a:t>
            </a:r>
            <a:r>
              <a:rPr lang="uk-UA" sz="43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43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3080"/>
          </a:xfrm>
        </p:spPr>
        <p:txBody>
          <a:bodyPr>
            <a:normAutofit fontScale="25000"/>
          </a:bodyPr>
          <a:p>
            <a:r>
              <a:rPr lang="en-US" sz="6400" b="1">
                <a:latin typeface="Times New Roman" panose="02020603050405020304" pitchFamily="18" charset="0"/>
                <a:cs typeface="Times New Roman" panose="02020603050405020304" pitchFamily="18" charset="0"/>
              </a:rPr>
              <a:t>Епідемічна ситуація з ВІЛ-інфекції в Україні станом на 01.10.2023</a:t>
            </a:r>
            <a:endParaRPr lang="en-US" sz="6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400" b="1">
                <a:latin typeface="Times New Roman" panose="02020603050405020304" pitchFamily="18" charset="0"/>
                <a:cs typeface="Times New Roman" panose="02020603050405020304" pitchFamily="18" charset="0"/>
              </a:rPr>
              <a:t>З початком повномасштабної війни на території України у лютому 2022 року постали проблеми щодо забезпечення епіднагляду за ВІЛ-інфекцією, ускладнилася логістика надання послуг із профілактики, тестування, лікування від ВІЛ-інфекції та клініко-лабораторного моніторингу перебігу ВІЛ/СНІДу серед людей, які живуть з ВІЛ (ЛЖВ), насамперед у південно-східних регіонах. Негативні наслідки, як і відновлення послуг населенню в контексті епідемії ВІЛ-інфекції, будуть нерівномірними з огляду на оперативні зміни в окремих областях, пов’язані з активністю бойових дій, руйнуванням медичної інфраструктури, міграцією населення тощо.</a:t>
            </a:r>
            <a:endParaRPr lang="en-US" sz="6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400" b="1">
                <a:latin typeface="Times New Roman" panose="02020603050405020304" pitchFamily="18" charset="0"/>
                <a:cs typeface="Times New Roman" panose="02020603050405020304" pitchFamily="18" charset="0"/>
              </a:rPr>
              <a:t>За даними сероепідмоніторингу поширення ВІЛ-інфекції (СЕМ), за дев’ять місяців 2023 року обсяг послуг із тестування на ВІЛ (ПТВ) збільшився з 1 109 149 до 1 561 754 (Тпр + 40,8%) порівняно з аналогічним періодом 2022 року. Обсяг тестування зменшився в Закарпатській (Тпр – 11,5%) і Херсонській (Тпр – 8,3%) областях. Істотно збільшився обсяг ПТВ у Харківській (Тпр + 274,9%), Житомирській (Тпр + 77,7%), Львівській (Тпр + 74,4%), Дніпропетровській (Тпр + 50,1%) та Чернігівській (Тпр + 56,7%) областях.</a:t>
            </a:r>
            <a:endParaRPr lang="en-US" sz="6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400" b="1">
                <a:latin typeface="Times New Roman" panose="02020603050405020304" pitchFamily="18" charset="0"/>
                <a:cs typeface="Times New Roman" panose="02020603050405020304" pitchFamily="18" charset="0"/>
              </a:rPr>
              <a:t>Майже вдвічі збільшилася кількість тестувань швидкими тестами порівняно з дев’ятьма місяцями 2022 року (Тпр + 87,3%), від найнижчого показника у Закарпатській області (Тпр + 7,4%) до максимального у Чернівецькій (Тпр + 381,0%).</a:t>
            </a:r>
            <a:endParaRPr lang="en-US" sz="6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0520"/>
            <a:ext cx="8229600" cy="5775960"/>
          </a:xfrm>
        </p:spPr>
        <p:txBody>
          <a:bodyPr>
            <a:noAutofit/>
          </a:bodyPr>
          <a:p>
            <a:r>
              <a:rPr lang="en-US" sz="15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Частка позитивних результатів тестування на ВІЛ-інфекцію складає – 0,7%, на рівні областей показник різниться від низьких цифр у Івано-Франківській, Тернопільській та Чернівецькій (по 0,27%) до найвищих у Одеській (1,36%) та Дніпропетровській (1,22%).</a:t>
            </a:r>
            <a:endParaRPr lang="en-US" sz="15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5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5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Але якщо порівнювати дев’ять місяців 2023 року з довоєнним періодом (дев’ять місяців 2021 року), обсяг ПТВ зменшився (Тпр – 18,8%) за рахунок Донецької (Тпр – 78,3%), Херсонської (Тпр – 73%) та Луганської (Тпр – 96,4%) областей. Незначне збільшення зафіксовано в Івано-Франківській (Тпр + 26,0%), Житомирській (Тпр + 16,5%), Львівській (Тпр + 15,2%), Сумській (Тпр + 13,1%), Полтавській (Тпр + 10,5%) та Чернігівській (Тпр + 3,7%) областях. У більшості областей зростає обсяг тестування швидкими тестами.</a:t>
            </a:r>
            <a:endParaRPr lang="en-US" sz="15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5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5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Станом на 01.10.2023 у закладах охорони здоров’я під медичним наглядом перебували 158 803 людини, які живуть з ВІЛ, що становить 387,3 на 100 000 населення. За даними офіційної реєстрації найвищій рівень поширеності ВІЛ-інфекції на 100 000 населення — в Одеській (1 128,4), Дніпропетровській (973,5), Миколаївській (747,4), Київській (474,5), Чернігівській (434,6), Херсонській (424,0) областях та у м. Київ (642,2). Порівняно з аналогічним періодом 2022 року диспансерна група в Україні збільшилася на 3%. Найвищий приріст відбувся у Харківській (+ 20%), Рівненській (+ 10%) та Кіровоградській (+ 9%) областях. Зменшилася диспансерна група в областях, які частково окуповані: Херсонській (–8%), Донецькій (– 5%) та Луганській (– 6%) — і оскільки дані неповні, насправді кількість цих пацієнтів може бути значно менша.</a:t>
            </a:r>
            <a:endParaRPr lang="en-US" sz="15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5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Content Placeholder 3" descr="inf_site_mapAIDS_01102023_1600x1200_rgb_72dpi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79375" y="0"/>
            <a:ext cx="9200515" cy="68421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700" name="Rectangle 4"/>
          <p:cNvSpPr>
            <a:spLocks noGrp="1"/>
          </p:cNvSpPr>
          <p:nvPr>
            <p:ph idx="1"/>
          </p:nvPr>
        </p:nvSpPr>
        <p:spPr>
          <a:xfrm>
            <a:off x="101489" y="158281"/>
            <a:ext cx="8942135" cy="867521"/>
          </a:xfrm>
        </p:spPr>
        <p:txBody>
          <a:bodyPr vert="horz" wrap="square" lIns="91881" tIns="45941" rIns="91881" bIns="45941" anchor="t" anchorCtr="0"/>
          <a:p>
            <a:pPr marL="0" indent="0" algn="ctr">
              <a:spcBef>
                <a:spcPct val="0"/>
              </a:spcBef>
              <a:buNone/>
            </a:pPr>
            <a:r>
              <a:rPr lang="uk-UA" altLang="x-none" sz="2275" b="1">
                <a:solidFill>
                  <a:srgbClr val="EA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Україна за темпами розвитку епідемії</a:t>
            </a:r>
            <a:endParaRPr lang="uk-UA" altLang="x-none" sz="2275" b="1">
              <a:solidFill>
                <a:srgbClr val="EA0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uk-UA" altLang="x-none" sz="2275" b="1">
                <a:solidFill>
                  <a:srgbClr val="EA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ВІЛ-інфекції займає 2-е місце в Європі і 5-е - у світі. </a:t>
            </a:r>
            <a:endParaRPr lang="uk-UA" altLang="x-none" sz="2275" b="1">
              <a:solidFill>
                <a:srgbClr val="EA0000"/>
              </a:solidFill>
              <a:latin typeface="Arial Black" panose="020B0A04020102020204" pitchFamily="34" charset="0"/>
              <a:ea typeface="Arial" panose="020B0604020202020204" pitchFamily="34" charset="0"/>
            </a:endParaRPr>
          </a:p>
        </p:txBody>
      </p:sp>
      <p:sp>
        <p:nvSpPr>
          <p:cNvPr id="29703" name="Rectangle 7"/>
          <p:cNvSpPr/>
          <p:nvPr/>
        </p:nvSpPr>
        <p:spPr>
          <a:xfrm>
            <a:off x="168222" y="3294702"/>
            <a:ext cx="3123908" cy="1450038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/>
          <a:p>
            <a:pPr algn="ctr"/>
            <a:r>
              <a:rPr lang="uk-UA" altLang="x-none" sz="2100" b="1">
                <a:solidFill>
                  <a:srgbClr val="FF0000"/>
                </a:solidFill>
                <a:latin typeface="Arial" panose="020B0604020202020204" pitchFamily="34" charset="0"/>
              </a:rPr>
              <a:t>Україна за темпами росту захворювання наздоганяє навіть Африку! </a:t>
            </a:r>
            <a:endParaRPr lang="uk-UA" altLang="x-none" sz="21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9705" name="Rectangle 9"/>
          <p:cNvSpPr/>
          <p:nvPr/>
        </p:nvSpPr>
        <p:spPr>
          <a:xfrm>
            <a:off x="5506809" y="1426196"/>
            <a:ext cx="3570181" cy="2001970"/>
          </a:xfrm>
          <a:prstGeom prst="rect">
            <a:avLst/>
          </a:prstGeom>
          <a:noFill/>
          <a:ln w="9525">
            <a:noFill/>
          </a:ln>
        </p:spPr>
        <p:txBody>
          <a:bodyPr lIns="91881" tIns="45941" rIns="91881" bIns="45941"/>
          <a:p>
            <a:pPr algn="ctr"/>
            <a:r>
              <a:rPr lang="uk-UA" altLang="x-none" sz="2100" b="1">
                <a:solidFill>
                  <a:srgbClr val="FF0000"/>
                </a:solidFill>
                <a:latin typeface="Arial" panose="020B0604020202020204" pitchFamily="34" charset="0"/>
              </a:rPr>
              <a:t>При сьогоднішніх темпах розвитку захворювання в 2015 році від </a:t>
            </a:r>
            <a:r>
              <a:rPr lang="uk-UA" altLang="x-none" sz="2100" b="1" err="1">
                <a:solidFill>
                  <a:srgbClr val="FF0000"/>
                </a:solidFill>
                <a:latin typeface="Arial" panose="020B0604020202020204" pitchFamily="34" charset="0"/>
              </a:rPr>
              <a:t>СНІДу</a:t>
            </a:r>
            <a:r>
              <a:rPr lang="uk-UA" altLang="x-none" sz="2100" b="1">
                <a:solidFill>
                  <a:srgbClr val="FF0000"/>
                </a:solidFill>
                <a:latin typeface="Arial" panose="020B0604020202020204" pitchFamily="34" charset="0"/>
              </a:rPr>
              <a:t> в Україні щоденно буде помирати 140 людей. </a:t>
            </a:r>
            <a:endParaRPr lang="uk-UA" altLang="x-none" sz="21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73FFE8"/>
              </a:clrFrom>
              <a:clrTo>
                <a:srgbClr val="73FFE8">
                  <a:alpha val="0"/>
                </a:srgbClr>
              </a:clrTo>
            </a:clrChange>
          </a:blip>
          <a:srcRect l="5057" t="3967" r="5754" b="4786"/>
          <a:stretch>
            <a:fillRect/>
          </a:stretch>
        </p:blipFill>
        <p:spPr bwMode="auto">
          <a:xfrm>
            <a:off x="66732" y="1293426"/>
            <a:ext cx="2503158" cy="16833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2"/>
          <p:cNvSpPr>
            <a:spLocks noGrp="1"/>
          </p:cNvSpPr>
          <p:nvPr>
            <p:ph type="title"/>
          </p:nvPr>
        </p:nvSpPr>
        <p:spPr>
          <a:xfrm>
            <a:off x="234954" y="4896278"/>
            <a:ext cx="8741938" cy="1776749"/>
          </a:xfrm>
        </p:spPr>
        <p:txBody>
          <a:bodyPr vert="horz" wrap="square" lIns="91881" tIns="45941" rIns="91881" bIns="45941" anchor="ctr" anchorCtr="0"/>
          <a:p>
            <a:r>
              <a:rPr lang="uk-UA" altLang="x-none" sz="3505" b="1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Пам'ятай</a:t>
            </a:r>
            <a:r>
              <a:rPr sz="3505" b="1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  <a:r>
              <a:rPr lang="uk-UA" altLang="x-none" sz="3505" b="1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Небезпека поряд</a:t>
            </a:r>
            <a:r>
              <a:rPr sz="3505" b="1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br>
              <a:rPr sz="3505" b="1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altLang="x-none" sz="3505" b="1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Твоє життя залежить від твоїх обдуманих</a:t>
            </a:r>
            <a:r>
              <a:rPr sz="3505" b="1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altLang="x-none" sz="3505" b="1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дій</a:t>
            </a:r>
            <a:r>
              <a:rPr sz="3505" b="1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sz="3505" b="1">
              <a:solidFill>
                <a:srgbClr val="CC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9" name="Picture 5" descr="img_57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6508" y="3132122"/>
            <a:ext cx="2725521" cy="1936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700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700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700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charRg st="37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700">
                                            <p:txEl>
                                              <p:charRg st="37" end="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700">
                                            <p:txEl>
                                              <p:charRg st="37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700">
                                            <p:txEl>
                                              <p:charRg st="37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build="p"/>
      <p:bldP spid="29703" grpId="0"/>
      <p:bldP spid="2970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r>
              <a:rPr lang="uk-UA" sz="5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 люди хворі на СНІД…</a:t>
            </a:r>
            <a:endParaRPr lang="ru-RU" sz="5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9" descr="AIDS - 06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286380" y="1214422"/>
            <a:ext cx="3427025" cy="2471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AIDS - 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214422"/>
            <a:ext cx="3286148" cy="2304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AIDS - 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857628"/>
            <a:ext cx="8143932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AIDS - 14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85720" y="357167"/>
            <a:ext cx="4089296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AIDS -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0704" y="3714752"/>
            <a:ext cx="444325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AIDS - 09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14282" y="285729"/>
            <a:ext cx="3722824" cy="2643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AIDS -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357166"/>
            <a:ext cx="3594836" cy="2643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AIDS -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429000"/>
            <a:ext cx="4338638" cy="3074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AIDS -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429000"/>
            <a:ext cx="3981448" cy="3070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 не знає кордонів,</a:t>
            </a:r>
            <a:b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 не знає національностей,</a:t>
            </a:r>
            <a:b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 не знає імен…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986" name="Picture 2" descr="СНІД - проблема 21 століття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95536" y="1988840"/>
            <a:ext cx="8358246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12616</Words>
  <Application>WPS Presentation</Application>
  <PresentationFormat>Экран (4:3)</PresentationFormat>
  <Paragraphs>194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8" baseType="lpstr">
      <vt:lpstr>Arial</vt:lpstr>
      <vt:lpstr>SimSun</vt:lpstr>
      <vt:lpstr>Wingdings</vt:lpstr>
      <vt:lpstr>Times New Roman</vt:lpstr>
      <vt:lpstr>Microsoft YaHei</vt:lpstr>
      <vt:lpstr>Arial Unicode MS</vt:lpstr>
      <vt:lpstr>Calibri</vt:lpstr>
      <vt:lpstr>Arial Black</vt:lpstr>
      <vt:lpstr>Blue Waves</vt:lpstr>
      <vt:lpstr>1 грудня -Всесвітній День боротьби зі СНІДом</vt:lpstr>
      <vt:lpstr>Що означає Червона стрічка?</vt:lpstr>
      <vt:lpstr>Джошуа Летерберг, американський генетик</vt:lpstr>
      <vt:lpstr>СНІД – Синдром Набутого Імунодефіциту</vt:lpstr>
      <vt:lpstr>С Н І Д</vt:lpstr>
      <vt:lpstr>В І Л – вірус імунодефіциту людини</vt:lpstr>
      <vt:lpstr>ВІЛ і СНІД – це різні речі:</vt:lpstr>
      <vt:lpstr>1 грудня – Всесвітній день боротьби зі СНІДом</vt:lpstr>
      <vt:lpstr>Форми В І Л</vt:lpstr>
      <vt:lpstr>Стадії ВІЛ-інфекції</vt:lpstr>
      <vt:lpstr>PowerPoint 演示文稿</vt:lpstr>
      <vt:lpstr>PowerPoint 演示文稿</vt:lpstr>
      <vt:lpstr>PowerPoint 演示文稿</vt:lpstr>
      <vt:lpstr> Вони померли від СНІДу… Алея «Роздолля роздумів» Берлін</vt:lpstr>
      <vt:lpstr>   Рудольф Нурієв  ( 17.03.1938 – 20.11.1992)</vt:lpstr>
      <vt:lpstr>Фреді  Меркьюрі</vt:lpstr>
      <vt:lpstr> Ірвін Джонсон</vt:lpstr>
      <vt:lpstr>Майкл Девіс</vt:lpstr>
      <vt:lpstr>PowerPoint 演示文稿</vt:lpstr>
      <vt:lpstr>Зверни увагу!</vt:lpstr>
      <vt:lpstr>PowerPoint 演示文稿</vt:lpstr>
      <vt:lpstr>PowerPoint 演示文稿</vt:lpstr>
      <vt:lpstr>PowerPoint 演示文稿</vt:lpstr>
      <vt:lpstr>PowerPoint 演示文稿</vt:lpstr>
      <vt:lpstr>Пам'ятай! Небезпека поряд! Твоє життя залежить від твоїх обдуманих дій!</vt:lpstr>
      <vt:lpstr>Ці люди хворі на СНІД…</vt:lpstr>
      <vt:lpstr>PowerPoint 演示文稿</vt:lpstr>
      <vt:lpstr>PowerPoint 演示文稿</vt:lpstr>
      <vt:lpstr>Він не знає кордонів, Він не знає національностей, Він не знає імен…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СНІД – чума ХХІ століття</dc:title>
  <dc:creator>Пользователь</dc:creator>
  <cp:lastModifiedBy>User</cp:lastModifiedBy>
  <cp:revision>33</cp:revision>
  <dcterms:created xsi:type="dcterms:W3CDTF">2023-11-30T06:16:00Z</dcterms:created>
  <dcterms:modified xsi:type="dcterms:W3CDTF">2023-11-30T07:56:55Z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E55DC50DD9E745119E8B61BDFD63E5D1_13</vt:lpwstr>
  </property>
  <property fmtid="{D5CDD505-2E9C-101B-9397-08002B2CF9AE}" pid="3" name="KSOProductBuildVer">
    <vt:lpwstr>1033-12.2.0.13292</vt:lpwstr>
  </property>
</Properties>
</file>