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5548" autoAdjust="0"/>
    <p:restoredTop sz="94660"/>
  </p:normalViewPr>
  <p:slideViewPr>
    <p:cSldViewPr snapToGrid="0">
      <p:cViewPr varScale="1">
        <p:scale>
          <a:sx n="86" d="100"/>
          <a:sy n="86" d="100"/>
        </p:scale>
        <p:origin x="86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03263" y="1306286"/>
            <a:ext cx="8676222" cy="1998618"/>
          </a:xfrm>
        </p:spPr>
        <p:txBody>
          <a:bodyPr>
            <a:normAutofit/>
          </a:bodyPr>
          <a:lstStyle/>
          <a:p>
            <a:r>
              <a:rPr lang="ru-RU" sz="6000" b="1" dirty="0" err="1" smtClean="0"/>
              <a:t>Генетичний</a:t>
            </a:r>
            <a:r>
              <a:rPr lang="ru-RU" sz="6000" b="1" dirty="0" smtClean="0"/>
              <a:t> код </a:t>
            </a:r>
            <a:br>
              <a:rPr lang="ru-RU" sz="6000" b="1" dirty="0" smtClean="0"/>
            </a:br>
            <a:r>
              <a:rPr lang="uk-UA" sz="6000" b="1" dirty="0" smtClean="0"/>
              <a:t>і трансляція</a:t>
            </a:r>
            <a:endParaRPr lang="ru-RU" sz="60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6647" y="4896394"/>
            <a:ext cx="4031479" cy="1382486"/>
          </a:xfrm>
        </p:spPr>
        <p:txBody>
          <a:bodyPr>
            <a:normAutofit fontScale="92500"/>
          </a:bodyPr>
          <a:lstStyle/>
          <a:p>
            <a:pPr algn="l"/>
            <a:r>
              <a:rPr lang="uk-UA" b="1" dirty="0" err="1" smtClean="0">
                <a:solidFill>
                  <a:srgbClr val="FFC000"/>
                </a:solidFill>
              </a:rPr>
              <a:t>Шеіна</a:t>
            </a:r>
            <a:r>
              <a:rPr lang="uk-UA" b="1" dirty="0" smtClean="0">
                <a:solidFill>
                  <a:srgbClr val="FFC000"/>
                </a:solidFill>
              </a:rPr>
              <a:t> Т.В.,</a:t>
            </a:r>
          </a:p>
          <a:p>
            <a:pPr algn="l"/>
            <a:r>
              <a:rPr lang="uk-UA" b="1" dirty="0">
                <a:solidFill>
                  <a:srgbClr val="FFC000"/>
                </a:solidFill>
              </a:rPr>
              <a:t>у</a:t>
            </a:r>
            <a:r>
              <a:rPr lang="uk-UA" b="1" dirty="0" smtClean="0">
                <a:solidFill>
                  <a:srgbClr val="FFC000"/>
                </a:solidFill>
              </a:rPr>
              <a:t>читель хімії і біології</a:t>
            </a:r>
          </a:p>
          <a:p>
            <a:pPr algn="l"/>
            <a:r>
              <a:rPr lang="uk-UA" b="1" dirty="0" err="1" smtClean="0">
                <a:solidFill>
                  <a:srgbClr val="FFC000"/>
                </a:solidFill>
              </a:rPr>
              <a:t>Парутинської</a:t>
            </a:r>
            <a:r>
              <a:rPr lang="uk-UA" b="1" dirty="0" smtClean="0">
                <a:solidFill>
                  <a:srgbClr val="FFC000"/>
                </a:solidFill>
              </a:rPr>
              <a:t> ЗОШ І-ІІІ ступенів</a:t>
            </a:r>
            <a:endParaRPr lang="ru-RU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88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892" y="182880"/>
            <a:ext cx="10824754" cy="1271451"/>
          </a:xfrm>
        </p:spPr>
        <p:txBody>
          <a:bodyPr>
            <a:normAutofit/>
          </a:bodyPr>
          <a:lstStyle/>
          <a:p>
            <a:pPr algn="ctr"/>
            <a:r>
              <a:rPr lang="uk-UA" sz="2400" b="1" dirty="0" smtClean="0"/>
              <a:t>Генетичний код – це правило кодування послідовності амінокислот у білках за допомогою послідовності нуклеотидів у нуклеїнових кислотах</a:t>
            </a:r>
            <a:endParaRPr lang="ru-RU" sz="24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00892" y="1706879"/>
            <a:ext cx="11208518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u="sng" dirty="0" smtClean="0">
                <a:solidFill>
                  <a:srgbClr val="FFC000"/>
                </a:solidFill>
              </a:rPr>
              <a:t>Генетичний код </a:t>
            </a:r>
            <a:r>
              <a:rPr lang="uk-UA" sz="2400" dirty="0" smtClean="0"/>
              <a:t>– це інформація про послідовність </a:t>
            </a:r>
            <a:r>
              <a:rPr lang="uk-UA" sz="2400" dirty="0" err="1" smtClean="0"/>
              <a:t>зєднання</a:t>
            </a:r>
            <a:r>
              <a:rPr lang="uk-UA" sz="2400" dirty="0" smtClean="0"/>
              <a:t> </a:t>
            </a:r>
          </a:p>
          <a:p>
            <a:r>
              <a:rPr lang="uk-UA" sz="2400" dirty="0" smtClean="0"/>
              <a:t>амінокислотних залишків у ланцюжок білка.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u="sng" dirty="0" smtClean="0">
                <a:solidFill>
                  <a:srgbClr val="FFC000"/>
                </a:solidFill>
              </a:rPr>
              <a:t>Триплети</a:t>
            </a:r>
            <a:r>
              <a:rPr lang="uk-UA" sz="2400" dirty="0" smtClean="0"/>
              <a:t> – це трійки нуклеотидів для кодування амінокислот.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b="1" u="sng" dirty="0" smtClean="0">
                <a:solidFill>
                  <a:srgbClr val="FFC000"/>
                </a:solidFill>
              </a:rPr>
              <a:t>Один триплет – одна амінокислота.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надмірний</a:t>
            </a:r>
            <a:r>
              <a:rPr lang="uk-UA" sz="2400" dirty="0" smtClean="0"/>
              <a:t> – триплетів більше ніж амінокислот.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вироджений</a:t>
            </a:r>
            <a:r>
              <a:rPr lang="uk-UA" sz="2400" dirty="0" smtClean="0"/>
              <a:t> – одна амінокислота може кодуватися </a:t>
            </a:r>
          </a:p>
          <a:p>
            <a:r>
              <a:rPr lang="uk-UA" sz="2400" dirty="0" smtClean="0"/>
              <a:t>більш ніж одним кодоном.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однозначний</a:t>
            </a:r>
            <a:r>
              <a:rPr lang="uk-UA" sz="2400" dirty="0" smtClean="0"/>
              <a:t> – один кодон може кодувати тільки </a:t>
            </a:r>
          </a:p>
          <a:p>
            <a:r>
              <a:rPr lang="uk-UA" sz="2400" dirty="0" smtClean="0"/>
              <a:t>одну амінокислоту.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не перекривається </a:t>
            </a:r>
            <a:r>
              <a:rPr lang="uk-UA" sz="2400" dirty="0" smtClean="0"/>
              <a:t>– той </a:t>
            </a:r>
            <a:r>
              <a:rPr lang="uk-UA" sz="2400" dirty="0"/>
              <a:t>с</a:t>
            </a:r>
            <a:r>
              <a:rPr lang="uk-UA" sz="2400" dirty="0" smtClean="0"/>
              <a:t>амий нуклеотид не може </a:t>
            </a:r>
          </a:p>
          <a:p>
            <a:r>
              <a:rPr lang="uk-UA" sz="2400" dirty="0" smtClean="0"/>
              <a:t>входити до складу двох або трьох триплетів.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містить розділові знаки </a:t>
            </a:r>
            <a:r>
              <a:rPr lang="uk-UA" sz="2400" dirty="0" smtClean="0"/>
              <a:t>– один «старт» і три «стопи».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400" dirty="0" smtClean="0"/>
              <a:t>Генетичний код </a:t>
            </a:r>
            <a:r>
              <a:rPr lang="uk-UA" sz="2400" b="1" u="sng" dirty="0" smtClean="0">
                <a:solidFill>
                  <a:srgbClr val="FFC000"/>
                </a:solidFill>
              </a:rPr>
              <a:t>безперервний</a:t>
            </a:r>
            <a:r>
              <a:rPr lang="uk-UA" sz="2400" dirty="0" smtClean="0"/>
              <a:t> – між кодонами немає пробілів.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34228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6579" y="383177"/>
            <a:ext cx="9905998" cy="685800"/>
          </a:xfrm>
        </p:spPr>
        <p:txBody>
          <a:bodyPr/>
          <a:lstStyle/>
          <a:p>
            <a:pPr algn="ctr"/>
            <a:r>
              <a:rPr lang="uk-UA" b="1" dirty="0" smtClean="0"/>
              <a:t>Генетичний код клітини (</a:t>
            </a:r>
            <a:r>
              <a:rPr lang="uk-UA" sz="1800" b="1" dirty="0" err="1" smtClean="0"/>
              <a:t>м</a:t>
            </a:r>
            <a:r>
              <a:rPr lang="uk-UA" b="1" dirty="0" err="1" smtClean="0"/>
              <a:t>РНК</a:t>
            </a:r>
            <a:r>
              <a:rPr lang="uk-UA" b="1" dirty="0" smtClean="0"/>
              <a:t>)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027" y="1068976"/>
            <a:ext cx="6871064" cy="560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224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0503" y="354896"/>
            <a:ext cx="7069387" cy="610239"/>
          </a:xfrm>
        </p:spPr>
        <p:txBody>
          <a:bodyPr/>
          <a:lstStyle/>
          <a:p>
            <a:pPr algn="ctr"/>
            <a:r>
              <a:rPr lang="uk-UA" b="1" dirty="0" smtClean="0"/>
              <a:t>Генетичний код універсальний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731008" y="1256340"/>
            <a:ext cx="108686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u="sng" dirty="0" smtClean="0">
                <a:solidFill>
                  <a:srgbClr val="FFC000"/>
                </a:solidFill>
              </a:rPr>
              <a:t>Універсальність генетичного коду </a:t>
            </a:r>
            <a:r>
              <a:rPr lang="uk-UA" sz="2400" dirty="0" smtClean="0"/>
              <a:t>– усі організми мають однаковий </a:t>
            </a:r>
          </a:p>
          <a:p>
            <a:r>
              <a:rPr lang="uk-UA" sz="2400" dirty="0" smtClean="0"/>
              <a:t>генетичний код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2882536" y="3300292"/>
            <a:ext cx="60853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chemeClr val="tx1">
                    <a:lumMod val="85000"/>
                  </a:schemeClr>
                </a:solidFill>
              </a:rPr>
              <a:t>ЯК ЧИТАТИ ГЕНЕТИЧНИЙ КОД?</a:t>
            </a:r>
            <a:endParaRPr lang="ru-RU" sz="32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1157" y="4194201"/>
            <a:ext cx="1054808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FFC000"/>
                </a:solidFill>
              </a:rPr>
              <a:t>1. АУУ АГУ АУГ ГУГ УУА УУЦ ЦЦА ГУГ ГАА ГУГ </a:t>
            </a:r>
            <a:r>
              <a:rPr lang="uk-UA" sz="2000" b="1" dirty="0" smtClean="0"/>
              <a:t>– </a:t>
            </a:r>
            <a:r>
              <a:rPr lang="uk-UA" sz="2000" dirty="0" smtClean="0"/>
              <a:t>знайти «старт» кодон</a:t>
            </a:r>
          </a:p>
          <a:p>
            <a:r>
              <a:rPr lang="uk-UA" sz="2000" b="1" dirty="0" smtClean="0">
                <a:solidFill>
                  <a:srgbClr val="FFC000"/>
                </a:solidFill>
              </a:rPr>
              <a:t>2. </a:t>
            </a:r>
            <a:r>
              <a:rPr lang="uk-UA" sz="2000" b="1" dirty="0">
                <a:solidFill>
                  <a:srgbClr val="FFC000"/>
                </a:solidFill>
              </a:rPr>
              <a:t>АУУ АГУ </a:t>
            </a:r>
            <a:r>
              <a:rPr lang="uk-UA" sz="2000" b="1" i="1" u="sng" dirty="0">
                <a:solidFill>
                  <a:srgbClr val="FFC000"/>
                </a:solidFill>
              </a:rPr>
              <a:t>АУГ</a:t>
            </a:r>
            <a:r>
              <a:rPr lang="uk-UA" sz="2000" b="1" dirty="0">
                <a:solidFill>
                  <a:srgbClr val="FFC000"/>
                </a:solidFill>
              </a:rPr>
              <a:t> ГУГ УУА УУЦ ЦЦА ГУГ ГАА ГУГ </a:t>
            </a:r>
            <a:r>
              <a:rPr lang="uk-UA" sz="2000" b="1" dirty="0" smtClean="0"/>
              <a:t>– </a:t>
            </a:r>
            <a:r>
              <a:rPr lang="uk-UA" sz="2000" dirty="0" smtClean="0"/>
              <a:t>він кодує метіонін</a:t>
            </a:r>
          </a:p>
          <a:p>
            <a:r>
              <a:rPr lang="uk-UA" sz="2000" b="1" dirty="0" smtClean="0">
                <a:solidFill>
                  <a:srgbClr val="FFC000"/>
                </a:solidFill>
              </a:rPr>
              <a:t>3. Валін – лейцин – фенілаланін – пролін – валін – глутамінова кислота – гліцин</a:t>
            </a:r>
          </a:p>
          <a:p>
            <a:r>
              <a:rPr lang="uk-UA" sz="2000" b="1" dirty="0" smtClean="0">
                <a:solidFill>
                  <a:srgbClr val="FFC000"/>
                </a:solidFill>
              </a:rPr>
              <a:t>4. Трансляція </a:t>
            </a:r>
            <a:r>
              <a:rPr lang="uk-UA" sz="2000" dirty="0" smtClean="0"/>
              <a:t>– триває кілька хвилин молекулярним комплексом </a:t>
            </a:r>
            <a:r>
              <a:rPr lang="uk-UA" sz="2000" b="1" dirty="0" smtClean="0">
                <a:solidFill>
                  <a:srgbClr val="FFC000"/>
                </a:solidFill>
              </a:rPr>
              <a:t>– рибосомою</a:t>
            </a:r>
            <a:r>
              <a:rPr lang="uk-UA" sz="2400" b="1" dirty="0" smtClean="0">
                <a:solidFill>
                  <a:srgbClr val="FFC000"/>
                </a:solidFill>
              </a:rPr>
              <a:t> </a:t>
            </a:r>
            <a:r>
              <a:rPr lang="uk-UA" sz="2400" dirty="0" smtClean="0">
                <a:solidFill>
                  <a:srgbClr val="FFC000"/>
                </a:solidFill>
              </a:rPr>
              <a:t> </a:t>
            </a:r>
            <a:endParaRPr lang="ru-RU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897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3835" y="394447"/>
            <a:ext cx="9905998" cy="1187824"/>
          </a:xfrm>
        </p:spPr>
        <p:txBody>
          <a:bodyPr/>
          <a:lstStyle/>
          <a:p>
            <a:pPr algn="ctr"/>
            <a:r>
              <a:rPr lang="uk-UA" b="1" dirty="0" smtClean="0"/>
              <a:t>Рибосома створює умови для взаємодії </a:t>
            </a:r>
            <a:r>
              <a:rPr lang="uk-UA" sz="1600" b="1" dirty="0" err="1" smtClean="0"/>
              <a:t>м</a:t>
            </a:r>
            <a:r>
              <a:rPr lang="uk-UA" b="1" dirty="0" err="1" smtClean="0"/>
              <a:t>РНК</a:t>
            </a:r>
            <a:r>
              <a:rPr lang="uk-UA" b="1" dirty="0" smtClean="0"/>
              <a:t> і </a:t>
            </a:r>
            <a:r>
              <a:rPr lang="uk-UA" sz="1600" b="1" dirty="0" err="1" smtClean="0"/>
              <a:t>т</a:t>
            </a:r>
            <a:r>
              <a:rPr lang="uk-UA" b="1" dirty="0" err="1" smtClean="0"/>
              <a:t>РНК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0756" y="1582271"/>
            <a:ext cx="11729493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/>
              <a:t>Амінокислоти приєднуються до молекул </a:t>
            </a:r>
            <a:r>
              <a:rPr lang="uk-UA" sz="2000" dirty="0" err="1" smtClean="0"/>
              <a:t>тРНК</a:t>
            </a:r>
            <a:r>
              <a:rPr lang="uk-UA" sz="2000" dirty="0" smtClean="0"/>
              <a:t> особливими ферментами – </a:t>
            </a:r>
            <a:r>
              <a:rPr lang="uk-UA" sz="2000" b="1" u="sng" dirty="0" err="1" smtClean="0">
                <a:solidFill>
                  <a:srgbClr val="FFC000"/>
                </a:solidFill>
              </a:rPr>
              <a:t>кодазами</a:t>
            </a:r>
            <a:r>
              <a:rPr lang="uk-UA" sz="2000" b="1" u="sng" dirty="0" smtClean="0">
                <a:solidFill>
                  <a:srgbClr val="FFC000"/>
                </a:solidFill>
              </a:rPr>
              <a:t>.</a:t>
            </a:r>
          </a:p>
          <a:p>
            <a:r>
              <a:rPr lang="uk-UA" sz="2000" dirty="0" err="1" smtClean="0"/>
              <a:t>Кодаза</a:t>
            </a:r>
            <a:r>
              <a:rPr lang="uk-UA" sz="2000" dirty="0" smtClean="0"/>
              <a:t> розпізнає потрібну амінокислоту та відповідні їй </a:t>
            </a:r>
            <a:r>
              <a:rPr lang="uk-UA" sz="2000" dirty="0" err="1" smtClean="0"/>
              <a:t>тРНК</a:t>
            </a:r>
            <a:r>
              <a:rPr lang="uk-UA" sz="2000" dirty="0" smtClean="0"/>
              <a:t>, які кодують цю </a:t>
            </a:r>
          </a:p>
          <a:p>
            <a:r>
              <a:rPr lang="uk-UA" sz="2000" dirty="0" smtClean="0"/>
              <a:t>амінокислоту – </a:t>
            </a:r>
            <a:r>
              <a:rPr lang="uk-UA" sz="2000" b="1" u="sng" dirty="0" smtClean="0">
                <a:solidFill>
                  <a:srgbClr val="FFC000"/>
                </a:solidFill>
              </a:rPr>
              <a:t>кодонами.</a:t>
            </a:r>
          </a:p>
          <a:p>
            <a:r>
              <a:rPr lang="uk-UA" sz="2000" dirty="0" smtClean="0"/>
              <a:t>Амінокислота приєднується до стебла, а за взаємодію  з </a:t>
            </a:r>
            <a:r>
              <a:rPr lang="uk-UA" sz="2000" dirty="0" err="1" smtClean="0"/>
              <a:t>мРНК</a:t>
            </a:r>
            <a:r>
              <a:rPr lang="uk-UA" sz="2000" dirty="0" smtClean="0"/>
              <a:t> відповідає одна з петель, </a:t>
            </a:r>
          </a:p>
          <a:p>
            <a:r>
              <a:rPr lang="uk-UA" sz="2000" dirty="0" smtClean="0"/>
              <a:t>що містить трійку нуклеотидів - </a:t>
            </a:r>
            <a:r>
              <a:rPr lang="uk-UA" sz="2000" b="1" u="sng" dirty="0" smtClean="0">
                <a:solidFill>
                  <a:srgbClr val="FFC000"/>
                </a:solidFill>
              </a:rPr>
              <a:t>антикодон</a:t>
            </a:r>
            <a:endParaRPr lang="ru-RU" sz="2000" b="1" u="sng" dirty="0">
              <a:solidFill>
                <a:srgbClr val="FFC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5555" y="3482092"/>
            <a:ext cx="7663542" cy="310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059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62351" y="313096"/>
            <a:ext cx="7990703" cy="1042851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/>
              <a:t>Об'єднання амінокислот у білкову </a:t>
            </a:r>
            <a:br>
              <a:rPr lang="uk-UA" b="1" dirty="0" smtClean="0"/>
            </a:br>
            <a:r>
              <a:rPr lang="uk-UA" b="1" dirty="0" smtClean="0"/>
              <a:t>молекулу відбуваються в рибосомі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503" y="1561011"/>
            <a:ext cx="10058400" cy="49427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200533" y="108033"/>
            <a:ext cx="1427970" cy="145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497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516" y="217716"/>
            <a:ext cx="1471158" cy="844731"/>
          </a:xfrm>
        </p:spPr>
        <p:txBody>
          <a:bodyPr/>
          <a:lstStyle/>
          <a:p>
            <a:r>
              <a:rPr lang="uk-UA" b="1" dirty="0"/>
              <a:t>Т</a:t>
            </a:r>
            <a:r>
              <a:rPr lang="uk-UA" b="1" dirty="0" smtClean="0"/>
              <a:t>ести</a:t>
            </a: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685" y="217715"/>
            <a:ext cx="7609221" cy="63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0047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TM03457485[[fn=Сетчатая]]</Template>
  <TotalTime>234</TotalTime>
  <Words>280</Words>
  <Application>Microsoft Office PowerPoint</Application>
  <PresentationFormat>Широкоэкранный</PresentationFormat>
  <Paragraphs>35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Сетка</vt:lpstr>
      <vt:lpstr>Генетичний код  і трансляція</vt:lpstr>
      <vt:lpstr>Генетичний код – це правило кодування послідовності амінокислот у білках за допомогою послідовності нуклеотидів у нуклеїнових кислотах</vt:lpstr>
      <vt:lpstr>Генетичний код клітини (мРНК)</vt:lpstr>
      <vt:lpstr>Генетичний код універсальний</vt:lpstr>
      <vt:lpstr>Рибосома створює умови для взаємодії мРНК і тРНК</vt:lpstr>
      <vt:lpstr>Об'єднання амінокислот у білкову  молекулу відбуваються в рибосомі</vt:lpstr>
      <vt:lpstr>Тести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Генетичний код  і трансляція</dc:title>
  <dc:creator>Пользователь Windows</dc:creator>
  <cp:lastModifiedBy>Пользователь Windows</cp:lastModifiedBy>
  <cp:revision>9</cp:revision>
  <dcterms:created xsi:type="dcterms:W3CDTF">2020-03-13T07:02:05Z</dcterms:created>
  <dcterms:modified xsi:type="dcterms:W3CDTF">2022-02-02T10:00:50Z</dcterms:modified>
</cp:coreProperties>
</file>