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AD6EE87-EBD5-4F12-A48A-63ACA297AC8F}" type="datetimeFigureOut">
              <a:rPr lang="en-US" smtClean="0"/>
              <a:t>10/10/2019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0169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10/10/2019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25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10/10/2019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4834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10/10/2019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337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10/10/2019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6742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10/10/2019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1124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10/10/2019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356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10/10/2019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774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10/10/2019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002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10/10/2019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0080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10/10/2019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6835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10/10/2019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137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10/10/2019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128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10/10/2019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7830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10/10/2019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77769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10/10/2019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61747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10/10/2019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7673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0298CD5-6C1E-4009-B41F-6DF62E31D3BE}" type="datetimeFigureOut">
              <a:rPr lang="en-US" smtClean="0"/>
              <a:pPr/>
              <a:t>10/10/2019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356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  <p:sldLayoutId id="2147483729" r:id="rId14"/>
    <p:sldLayoutId id="2147483730" r:id="rId15"/>
    <p:sldLayoutId id="2147483731" r:id="rId16"/>
    <p:sldLayoutId id="214748373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2397" y="1711234"/>
            <a:ext cx="6815669" cy="1162596"/>
          </a:xfrm>
        </p:spPr>
        <p:txBody>
          <a:bodyPr/>
          <a:lstStyle/>
          <a:p>
            <a:r>
              <a:rPr lang="ru-RU" sz="8000" b="1" dirty="0" err="1" smtClean="0">
                <a:solidFill>
                  <a:schemeClr val="accent2">
                    <a:lumMod val="75000"/>
                  </a:schemeClr>
                </a:solidFill>
              </a:rPr>
              <a:t>Гриби</a:t>
            </a:r>
            <a:endParaRPr lang="ru-RU" sz="8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r"/>
            <a:r>
              <a:rPr lang="uk-UA" sz="1800" b="1" dirty="0" err="1" smtClean="0"/>
              <a:t>Шеіна</a:t>
            </a:r>
            <a:r>
              <a:rPr lang="uk-UA" sz="1800" b="1" dirty="0" smtClean="0"/>
              <a:t> Т.В.,</a:t>
            </a:r>
          </a:p>
          <a:p>
            <a:pPr algn="r"/>
            <a:r>
              <a:rPr lang="uk-UA" sz="1800" b="1" dirty="0"/>
              <a:t>у</a:t>
            </a:r>
            <a:r>
              <a:rPr lang="uk-UA" sz="1800" b="1" dirty="0" smtClean="0"/>
              <a:t>читель хімії і біології </a:t>
            </a:r>
          </a:p>
          <a:p>
            <a:pPr algn="r"/>
            <a:r>
              <a:rPr lang="uk-UA" sz="1800" b="1" dirty="0" err="1" smtClean="0"/>
              <a:t>Парутинської</a:t>
            </a:r>
            <a:r>
              <a:rPr lang="uk-UA" sz="1800" b="1" dirty="0" smtClean="0"/>
              <a:t> ЗОШ І-ІІІ ступенів</a:t>
            </a:r>
          </a:p>
          <a:p>
            <a:pPr algn="r"/>
            <a:r>
              <a:rPr lang="uk-UA" sz="1800" b="1" dirty="0" err="1" smtClean="0"/>
              <a:t>Куцурубської</a:t>
            </a:r>
            <a:r>
              <a:rPr lang="uk-UA" sz="1800" b="1" dirty="0" smtClean="0"/>
              <a:t> ОТГ</a:t>
            </a:r>
            <a:endParaRPr lang="ru-RU" sz="1800" b="1" dirty="0"/>
          </a:p>
        </p:txBody>
      </p:sp>
    </p:spTree>
    <p:extLst>
      <p:ext uri="{BB962C8B-B14F-4D97-AF65-F5344CB8AC3E}">
        <p14:creationId xmlns:p14="http://schemas.microsoft.com/office/powerpoint/2010/main" val="392075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1" y="629436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uk-UA" sz="4000" b="1" dirty="0" smtClean="0">
                <a:solidFill>
                  <a:schemeClr val="accent2">
                    <a:lumMod val="75000"/>
                  </a:schemeClr>
                </a:solidFill>
              </a:rPr>
              <a:t>Гриби — гетеротрофні організми, клітини яких укриті щільною хітиновою стінкою </a:t>
            </a:r>
            <a:endParaRPr lang="uk-UA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5394" y="1933303"/>
            <a:ext cx="10881360" cy="4271553"/>
          </a:xfrm>
        </p:spPr>
        <p:txBody>
          <a:bodyPr>
            <a:normAutofit fontScale="85000" lnSpcReduction="10000"/>
          </a:bodyPr>
          <a:lstStyle/>
          <a:p>
            <a:endParaRPr lang="ru-RU" dirty="0"/>
          </a:p>
          <a:p>
            <a:pPr marL="0" indent="0">
              <a:buNone/>
            </a:pPr>
            <a:r>
              <a:rPr lang="uk-UA" sz="4200" dirty="0" smtClean="0"/>
              <a:t>Гриби є </a:t>
            </a:r>
            <a:r>
              <a:rPr lang="uk-UA" sz="4200" dirty="0" err="1" smtClean="0"/>
              <a:t>гетеротрофами</a:t>
            </a:r>
            <a:r>
              <a:rPr lang="uk-UA" sz="4200" dirty="0" smtClean="0"/>
              <a:t>, тобто такими, які змушені споживати готові органічні речовини з довкілля. Але на відміну від тварин, клітини грибів укриті щільною клітинною стінкою, основу якої складає вуглевод хітин. Через наявність такої стінки гриби нездатні поглинати частинки їжі й змушені всмоктувати розчинені поживні речовини поверхнею тіла. </a:t>
            </a:r>
            <a:endParaRPr lang="uk-UA" sz="4200" dirty="0"/>
          </a:p>
        </p:txBody>
      </p:sp>
    </p:spTree>
    <p:extLst>
      <p:ext uri="{BB962C8B-B14F-4D97-AF65-F5344CB8AC3E}">
        <p14:creationId xmlns:p14="http://schemas.microsoft.com/office/powerpoint/2010/main" val="330738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1" y="459617"/>
            <a:ext cx="9601196" cy="1212429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Грибниця з ниток утворює тіло багатоклітинних грибів </a:t>
            </a:r>
            <a:endParaRPr lang="uk-UA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7555" y="1554481"/>
            <a:ext cx="5027040" cy="4585062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/>
              <a:t>Тіло грибів, зазвичай, становить сукупність розгалужених багатоядерних ниток — </a:t>
            </a:r>
            <a:r>
              <a:rPr lang="uk-UA" b="1" i="1" u="sng" dirty="0" smtClean="0"/>
              <a:t>грибницю, або міцелій </a:t>
            </a:r>
            <a:r>
              <a:rPr lang="uk-UA" i="1" dirty="0" smtClean="0"/>
              <a:t>(рис. 9.1)</a:t>
            </a:r>
            <a:r>
              <a:rPr lang="uk-UA" dirty="0" smtClean="0"/>
              <a:t>. Часто всередині ниток міцелію — </a:t>
            </a:r>
            <a:r>
              <a:rPr lang="uk-UA" b="1" i="1" u="sng" dirty="0" smtClean="0"/>
              <a:t>гіф</a:t>
            </a:r>
            <a:r>
              <a:rPr lang="uk-UA" dirty="0" smtClean="0"/>
              <a:t> — є перетинки, що поділяють нитки на сегменти. Якщо кожен сегмент містить одне або кілька </a:t>
            </a:r>
            <a:r>
              <a:rPr lang="uk-UA" dirty="0" err="1" smtClean="0"/>
              <a:t>ядер</a:t>
            </a:r>
            <a:r>
              <a:rPr lang="uk-UA" dirty="0" smtClean="0"/>
              <a:t> — тоді стверджують, що грибниця має клітинну будову. Але варто пам’ятати: цитоплазми сусідніх клітин сполучаються за допомогою пор, тому така «багатоклітинна» будова не є еквівалентною </a:t>
            </a:r>
            <a:r>
              <a:rPr lang="uk-UA" dirty="0" err="1" smtClean="0"/>
              <a:t>багатоклітинності</a:t>
            </a:r>
            <a:r>
              <a:rPr lang="uk-UA" dirty="0" smtClean="0"/>
              <a:t> тварин. </a:t>
            </a:r>
          </a:p>
          <a:p>
            <a:r>
              <a:rPr lang="uk-UA" dirty="0" smtClean="0"/>
              <a:t>Часто формування спор у грибів пов’язане з розвитком особливої структури — </a:t>
            </a:r>
            <a:r>
              <a:rPr lang="uk-UA" b="1" i="1" u="sng" dirty="0" smtClean="0"/>
              <a:t>плодового тіла</a:t>
            </a:r>
            <a:r>
              <a:rPr lang="uk-UA" dirty="0" smtClean="0"/>
              <a:t>, утвореного щільно переплетеними нитками грибниці, до яких прикріплені органи </a:t>
            </a:r>
            <a:r>
              <a:rPr lang="uk-UA" dirty="0" err="1" smtClean="0"/>
              <a:t>спороношення</a:t>
            </a:r>
            <a:r>
              <a:rPr lang="uk-UA" dirty="0" smtClean="0"/>
              <a:t>. </a:t>
            </a:r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4595" y="1672045"/>
            <a:ext cx="5749848" cy="446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502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0088" y="642498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Основним способом розмноження й розселення грибів є утворення спор </a:t>
            </a:r>
            <a:endParaRPr lang="uk-UA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0264" y="1946365"/>
            <a:ext cx="11194868" cy="4467498"/>
          </a:xfrm>
        </p:spPr>
        <p:txBody>
          <a:bodyPr>
            <a:normAutofit/>
          </a:bodyPr>
          <a:lstStyle/>
          <a:p>
            <a:endParaRPr lang="ru-RU" b="1" dirty="0"/>
          </a:p>
          <a:p>
            <a:pPr marL="0" indent="0" algn="ctr">
              <a:buNone/>
            </a:pPr>
            <a:r>
              <a:rPr lang="uk-UA" b="1" dirty="0" smtClean="0"/>
              <a:t>Спори в грибів утворюються як при статевому, так і при нестатевому розмноженні</a:t>
            </a:r>
            <a:r>
              <a:rPr lang="uk-UA" dirty="0" smtClean="0"/>
              <a:t>. </a:t>
            </a:r>
          </a:p>
          <a:p>
            <a:r>
              <a:rPr lang="uk-UA" b="1" i="1" u="sng" dirty="0" smtClean="0"/>
              <a:t>Статеве: </a:t>
            </a:r>
            <a:r>
              <a:rPr lang="uk-UA" dirty="0" smtClean="0"/>
              <a:t>у результаті запліднення одразу або через деякий час утворюється диплоїдне ядро. Диплоїдна стадія нетривала й закінчується мейозом, що призводить до утворення </a:t>
            </a:r>
            <a:r>
              <a:rPr lang="uk-UA" dirty="0" err="1" smtClean="0"/>
              <a:t>гаплоїдних</a:t>
            </a:r>
            <a:r>
              <a:rPr lang="uk-UA" dirty="0" smtClean="0"/>
              <a:t> клітин — </a:t>
            </a:r>
            <a:r>
              <a:rPr lang="uk-UA" b="1" i="1" u="sng" dirty="0" smtClean="0"/>
              <a:t>спор. </a:t>
            </a:r>
          </a:p>
          <a:p>
            <a:r>
              <a:rPr lang="uk-UA" b="1" i="1" u="sng" dirty="0" smtClean="0"/>
              <a:t>Нестатеве: </a:t>
            </a:r>
            <a:r>
              <a:rPr lang="uk-UA" dirty="0" smtClean="0"/>
              <a:t>у результаті мітозу. Спори стають ідентичними клітинам міцелію й у вищих грибів отримують назву </a:t>
            </a:r>
            <a:r>
              <a:rPr lang="uk-UA" b="1" i="1" u="sng" dirty="0" smtClean="0"/>
              <a:t>конідії. </a:t>
            </a:r>
          </a:p>
          <a:p>
            <a:r>
              <a:rPr lang="uk-UA" dirty="0" smtClean="0"/>
              <a:t>Також деякі гриби здатні до </a:t>
            </a:r>
            <a:r>
              <a:rPr lang="uk-UA" b="1" i="1" u="sng" dirty="0" smtClean="0"/>
              <a:t>вегетативного</a:t>
            </a:r>
            <a:r>
              <a:rPr lang="uk-UA" dirty="0" smtClean="0"/>
              <a:t> розмноження за допомогою </a:t>
            </a:r>
            <a:r>
              <a:rPr lang="uk-UA" b="1" i="1" u="sng" dirty="0" smtClean="0"/>
              <a:t>брунькування</a:t>
            </a:r>
            <a:r>
              <a:rPr lang="uk-UA" dirty="0" smtClean="0"/>
              <a:t>, як це здійснюють дріжджі, чи фрагментами власного міцелію.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7529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0899" y="574765"/>
            <a:ext cx="9601196" cy="1110344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Більша частина пліснявих грибів належить до відділу </a:t>
            </a:r>
            <a:r>
              <a:rPr lang="uk-UA" b="1" i="1" u="sng" dirty="0" smtClean="0">
                <a:solidFill>
                  <a:schemeClr val="accent2">
                    <a:lumMod val="75000"/>
                  </a:schemeClr>
                </a:solidFill>
              </a:rPr>
              <a:t>Зигоміцетів</a:t>
            </a: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uk-UA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6761" y="1916851"/>
            <a:ext cx="4948645" cy="445782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b="1" i="1" u="sng" dirty="0" smtClean="0">
                <a:solidFill>
                  <a:schemeClr val="accent2">
                    <a:lumMod val="75000"/>
                  </a:schemeClr>
                </a:solidFill>
              </a:rPr>
              <a:t>Зигоміцети - </a:t>
            </a:r>
            <a:r>
              <a:rPr lang="uk-UA" dirty="0" smtClean="0">
                <a:solidFill>
                  <a:schemeClr val="tx1"/>
                </a:solidFill>
              </a:rPr>
              <a:t> їх </a:t>
            </a:r>
            <a:r>
              <a:rPr lang="uk-UA" dirty="0" smtClean="0"/>
              <a:t>представником є звичайна хлібна пліснява — </a:t>
            </a:r>
            <a:r>
              <a:rPr lang="uk-UA" b="1" i="1" u="sng" dirty="0" smtClean="0"/>
              <a:t>мукор</a:t>
            </a:r>
            <a:r>
              <a:rPr lang="uk-UA" dirty="0" smtClean="0"/>
              <a:t> </a:t>
            </a:r>
            <a:r>
              <a:rPr lang="uk-UA" i="1" dirty="0" smtClean="0"/>
              <a:t>(рис. 9.2, А, Б)</a:t>
            </a:r>
            <a:r>
              <a:rPr lang="uk-UA" dirty="0" smtClean="0"/>
              <a:t>. Тіло зигоміцетів — це грибниця, яка не формує плодові тіла, — гриби з такою будовою, зазвичай, називають </a:t>
            </a:r>
            <a:r>
              <a:rPr lang="uk-UA" b="1" i="1" u="sng" dirty="0" smtClean="0"/>
              <a:t>пліснявами</a:t>
            </a:r>
            <a:r>
              <a:rPr lang="uk-UA" dirty="0" smtClean="0"/>
              <a:t>. Нитки грибниці в них не розділені перетинками. Запліднення відбувається шляхом злиття ділянок міцеліїв різних грибів. У результаті, на місці злиття виростає ніжка, яка має темну голівку — </a:t>
            </a:r>
            <a:r>
              <a:rPr lang="uk-UA" b="1" i="1" u="sng" dirty="0" smtClean="0"/>
              <a:t>спорангій</a:t>
            </a:r>
            <a:r>
              <a:rPr lang="uk-UA" dirty="0" smtClean="0"/>
              <a:t>, — заповнену спорами </a:t>
            </a:r>
            <a:r>
              <a:rPr lang="uk-UA" i="1" dirty="0" smtClean="0"/>
              <a:t>(рис. 9.2, В)</a:t>
            </a:r>
            <a:r>
              <a:rPr lang="uk-UA" dirty="0" smtClean="0"/>
              <a:t>. 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5406" y="1916851"/>
            <a:ext cx="5900008" cy="410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498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1" y="916818"/>
            <a:ext cx="9601196" cy="716040"/>
          </a:xfrm>
        </p:spPr>
        <p:txBody>
          <a:bodyPr>
            <a:noAutofit/>
          </a:bodyPr>
          <a:lstStyle/>
          <a:p>
            <a:r>
              <a:rPr lang="uk-UA" sz="3600" b="1" i="1" u="sng" dirty="0" smtClean="0">
                <a:solidFill>
                  <a:schemeClr val="accent2">
                    <a:lumMod val="75000"/>
                  </a:schemeClr>
                </a:solidFill>
              </a:rPr>
              <a:t>Сумчасті</a:t>
            </a:r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 або </a:t>
            </a:r>
            <a:r>
              <a:rPr lang="uk-UA" sz="3600" b="1" i="1" u="sng" dirty="0" smtClean="0">
                <a:solidFill>
                  <a:schemeClr val="accent2">
                    <a:lumMod val="75000"/>
                  </a:schemeClr>
                </a:solidFill>
              </a:rPr>
              <a:t>Аскоміцети</a:t>
            </a:r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, гриби які можуть формувати плодові тіла, але багато з них існує у вигляді плісняви або дріжджів </a:t>
            </a:r>
            <a:endParaRPr lang="uk-UA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7571" y="2076993"/>
            <a:ext cx="4909457" cy="446749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 smtClean="0"/>
              <a:t>Аскоміцети здатні формувати плодові тіла. Нитки грибниці сумчастих грибів розділені поперечними перетинками на окремі клітини. Статевий процес відбувається тоді, коли гаметангії з гаметами різних грибниць зливаються один з одним, </a:t>
            </a:r>
            <a:r>
              <a:rPr lang="uk-UA" dirty="0" smtClean="0"/>
              <a:t>утворюють </a:t>
            </a:r>
            <a:r>
              <a:rPr lang="uk-UA" dirty="0" smtClean="0"/>
              <a:t>гіфи, які з двох ядерних клітин формують плодове тіло (наприклад, зморшки і строчки, а також одноклітинні: дріжджі; плісняві: </a:t>
            </a:r>
            <a:r>
              <a:rPr lang="uk-UA" dirty="0" err="1" smtClean="0"/>
              <a:t>пеніцил</a:t>
            </a:r>
            <a:r>
              <a:rPr lang="uk-UA" dirty="0" smtClean="0"/>
              <a:t> і </a:t>
            </a:r>
            <a:r>
              <a:rPr lang="uk-UA" dirty="0" err="1" smtClean="0"/>
              <a:t>аспергіл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027" y="2076993"/>
            <a:ext cx="5677989" cy="4193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7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1" y="498807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uk-UA" b="1" i="1" u="sng" dirty="0" err="1" smtClean="0">
                <a:solidFill>
                  <a:schemeClr val="accent2">
                    <a:lumMod val="75000"/>
                  </a:schemeClr>
                </a:solidFill>
              </a:rPr>
              <a:t>Базидіальні</a:t>
            </a: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 гриби – найпоширеніші гриби, які формують плодові тіла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9195" y="1903789"/>
            <a:ext cx="4478382" cy="448394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b="1" i="1" u="sng" dirty="0" err="1" smtClean="0"/>
              <a:t>Базидоміцети</a:t>
            </a:r>
            <a:r>
              <a:rPr lang="uk-UA" dirty="0"/>
              <a:t> </a:t>
            </a:r>
            <a:r>
              <a:rPr lang="uk-UA" dirty="0" smtClean="0"/>
              <a:t>формують плодові тіла з переплетених гіф. Спори утворюються у кінцевих клітинах, в яких відбувається злиття </a:t>
            </a:r>
            <a:r>
              <a:rPr lang="uk-UA" dirty="0" err="1" smtClean="0"/>
              <a:t>ядер</a:t>
            </a:r>
            <a:r>
              <a:rPr lang="uk-UA" dirty="0" smtClean="0"/>
              <a:t>, а далі миттєво мейоз. Творені спори не залишаються під оболонкою материнської клітини, а «вичавлюються» назовні і формують </a:t>
            </a:r>
            <a:r>
              <a:rPr lang="uk-UA" dirty="0" err="1" smtClean="0"/>
              <a:t>булавоподібні</a:t>
            </a:r>
            <a:r>
              <a:rPr lang="uk-UA" dirty="0" smtClean="0"/>
              <a:t> структури. З часом спори відпадають і розносяться в довкіллі. Серед </a:t>
            </a:r>
            <a:r>
              <a:rPr lang="uk-UA" dirty="0" err="1" smtClean="0"/>
              <a:t>базидоміцетів</a:t>
            </a:r>
            <a:r>
              <a:rPr lang="uk-UA" dirty="0" smtClean="0"/>
              <a:t> є і паразити (трутовики та гриби-паразити рослин)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308" y="1818398"/>
            <a:ext cx="5683289" cy="456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290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5585" y="446555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uk-UA" b="1" i="1" u="sng" dirty="0" smtClean="0">
                <a:solidFill>
                  <a:schemeClr val="accent2">
                    <a:lumMod val="75000"/>
                  </a:schemeClr>
                </a:solidFill>
              </a:rPr>
              <a:t>Лишайники</a:t>
            </a: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 – унікальний приклад тісного симбіозу гриба й водорості 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67989"/>
            <a:ext cx="4765765" cy="45981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b="1" i="1" u="sng" dirty="0" smtClean="0"/>
              <a:t>Лишайники</a:t>
            </a:r>
            <a:r>
              <a:rPr lang="uk-UA" sz="2800" dirty="0" smtClean="0"/>
              <a:t> – симбіоз гриба й водорості. Компоненти лишайника отримали власну назву: грибний </a:t>
            </a:r>
            <a:r>
              <a:rPr lang="uk-UA" sz="2800" b="1" i="1" u="sng" dirty="0" err="1" smtClean="0"/>
              <a:t>мікобіонт</a:t>
            </a:r>
            <a:r>
              <a:rPr lang="uk-UA" sz="2800" dirty="0" smtClean="0"/>
              <a:t> і водоростевий </a:t>
            </a:r>
            <a:r>
              <a:rPr lang="uk-UA" sz="2800" b="1" i="1" u="sng" dirty="0" err="1" smtClean="0"/>
              <a:t>фікобіонт</a:t>
            </a:r>
            <a:r>
              <a:rPr lang="uk-UA" sz="2800" b="1" i="1" u="sng" dirty="0" smtClean="0"/>
              <a:t>. </a:t>
            </a:r>
            <a:r>
              <a:rPr lang="uk-UA" sz="2800" dirty="0" err="1" smtClean="0"/>
              <a:t>Мікобіонтами</a:t>
            </a:r>
            <a:r>
              <a:rPr lang="uk-UA" sz="2800" dirty="0" smtClean="0"/>
              <a:t>, переважно, є </a:t>
            </a:r>
            <a:r>
              <a:rPr lang="uk-UA" sz="2800" b="1" i="1" u="sng" dirty="0" err="1" smtClean="0"/>
              <a:t>чумчасті</a:t>
            </a:r>
            <a:r>
              <a:rPr lang="uk-UA" sz="2800" b="1" i="1" u="sng" dirty="0" smtClean="0"/>
              <a:t> гриби</a:t>
            </a:r>
            <a:r>
              <a:rPr lang="uk-UA" sz="2800" dirty="0" smtClean="0"/>
              <a:t>, тоді як </a:t>
            </a:r>
            <a:r>
              <a:rPr lang="uk-UA" sz="2800" dirty="0" err="1" smtClean="0"/>
              <a:t>фікобіонтом</a:t>
            </a:r>
            <a:r>
              <a:rPr lang="uk-UA" sz="2800" dirty="0" smtClean="0"/>
              <a:t>, зазвичай, виступає </a:t>
            </a:r>
            <a:r>
              <a:rPr lang="uk-UA" sz="2800" b="1" i="1" u="sng" dirty="0" smtClean="0"/>
              <a:t>зелена водорість</a:t>
            </a:r>
            <a:r>
              <a:rPr lang="uk-UA" sz="2800" dirty="0" smtClean="0"/>
              <a:t>, іноді – </a:t>
            </a:r>
            <a:r>
              <a:rPr lang="uk-UA" sz="2800" b="1" i="1" u="sng" dirty="0" smtClean="0"/>
              <a:t>ціанобактерія</a:t>
            </a:r>
            <a:r>
              <a:rPr lang="uk-UA" sz="2800" dirty="0" smtClean="0"/>
              <a:t>. 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566" y="1750422"/>
            <a:ext cx="6225159" cy="464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104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9268" y="603309"/>
            <a:ext cx="10646229" cy="1303867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Гриби виконують ряд важливих </a:t>
            </a:r>
            <a:b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функцій у природі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0635" y="1946360"/>
            <a:ext cx="5286104" cy="455458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uk-UA" sz="2800" dirty="0" smtClean="0"/>
              <a:t>Екологічна роль грибів величезна. Вони забезпечують розклад мертвої органіки, причому роблять це ефективніше за бактерій. Важливу роль гриби відіграють у розкладанні деревини. Деякі види ведуть паразитичний спосіб життя, завдаючи значного збитку врожаю. Їстівні гриби людина і тварини використовують в </a:t>
            </a:r>
            <a:r>
              <a:rPr lang="uk-UA" sz="2800" dirty="0"/>
              <a:t>ї</a:t>
            </a:r>
            <a:r>
              <a:rPr lang="uk-UA" sz="2800" dirty="0" smtClean="0"/>
              <a:t>жу. Дріжджі використовують для отримання хліба, пива і вина. Деякі гриби вступають у симбіоз з рослинами, проникаючи гіфами між або у тканини кореня рослини утворюючи мікоризу.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6739" y="1907173"/>
            <a:ext cx="5853078" cy="444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457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94515" y="365760"/>
            <a:ext cx="14109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Тести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675" y="875178"/>
            <a:ext cx="6192644" cy="561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36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2190" y="984069"/>
            <a:ext cx="9601196" cy="492033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Домашнє завдання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Опрацювати</a:t>
            </a:r>
            <a:r>
              <a:rPr lang="en-US" sz="2800" dirty="0" smtClean="0"/>
              <a:t> &amp;</a:t>
            </a:r>
            <a:r>
              <a:rPr lang="uk-UA" sz="2800" dirty="0" smtClean="0"/>
              <a:t> 9</a:t>
            </a:r>
          </a:p>
          <a:p>
            <a:r>
              <a:rPr lang="uk-UA" sz="2800" dirty="0" smtClean="0"/>
              <a:t>Відповісти на питання підручника № 7-9 ст. 66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414355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120</TotalTime>
  <Words>678</Words>
  <Application>Microsoft Office PowerPoint</Application>
  <PresentationFormat>Широкоэкранный</PresentationFormat>
  <Paragraphs>31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Garamond</vt:lpstr>
      <vt:lpstr>Натуральные материалы</vt:lpstr>
      <vt:lpstr>Гриби</vt:lpstr>
      <vt:lpstr>Гриби — гетеротрофні організми, клітини яких укриті щільною хітиновою стінкою </vt:lpstr>
      <vt:lpstr>Грибниця з ниток утворює тіло багатоклітинних грибів </vt:lpstr>
      <vt:lpstr>Основним способом розмноження й розселення грибів є утворення спор </vt:lpstr>
      <vt:lpstr>Більша частина пліснявих грибів належить до відділу Зигоміцетів </vt:lpstr>
      <vt:lpstr>Сумчасті або Аскоміцети, гриби які можуть формувати плодові тіла, але багато з них існує у вигляді плісняви або дріжджів </vt:lpstr>
      <vt:lpstr>Базидіальні гриби – найпоширеніші гриби, які формують плодові тіла</vt:lpstr>
      <vt:lpstr>Лишайники – унікальний приклад тісного симбіозу гриба й водорості </vt:lpstr>
      <vt:lpstr>Гриби виконують ряд важливих  функцій у природі</vt:lpstr>
      <vt:lpstr>Презентация PowerPoint</vt:lpstr>
      <vt:lpstr>Домашнє завдання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Гриби</dc:title>
  <dc:creator>Пользователь Windows</dc:creator>
  <cp:lastModifiedBy>Пользователь Windows</cp:lastModifiedBy>
  <cp:revision>10</cp:revision>
  <dcterms:created xsi:type="dcterms:W3CDTF">2019-09-26T17:42:13Z</dcterms:created>
  <dcterms:modified xsi:type="dcterms:W3CDTF">2019-10-10T07:19:19Z</dcterms:modified>
</cp:coreProperties>
</file>