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sldIdLst>
    <p:sldId id="274" r:id="rId2"/>
    <p:sldId id="279" r:id="rId3"/>
    <p:sldId id="276" r:id="rId4"/>
    <p:sldId id="275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7" r:id="rId16"/>
    <p:sldId id="278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48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3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9/7/2022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9/7/2022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13954" y="322709"/>
            <a:ext cx="78115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Харчування людини </a:t>
            </a:r>
          </a:p>
          <a:p>
            <a:pPr algn="ctr"/>
            <a:r>
              <a:rPr lang="uk-UA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 обмін речовин.</a:t>
            </a:r>
          </a:p>
          <a:p>
            <a:pPr algn="ctr"/>
            <a:r>
              <a:rPr lang="uk-UA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Їжа людини.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709" y="2549055"/>
            <a:ext cx="5734594" cy="38249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4948" y="4990011"/>
            <a:ext cx="23812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err="1" smtClean="0"/>
              <a:t>Шеіна</a:t>
            </a:r>
            <a:r>
              <a:rPr lang="uk-UA" dirty="0" smtClean="0"/>
              <a:t> Т.В.,</a:t>
            </a:r>
          </a:p>
          <a:p>
            <a:r>
              <a:rPr lang="uk-UA" dirty="0"/>
              <a:t>у</a:t>
            </a:r>
            <a:r>
              <a:rPr lang="uk-UA" dirty="0" smtClean="0"/>
              <a:t>читель хімії і біології </a:t>
            </a:r>
          </a:p>
          <a:p>
            <a:r>
              <a:rPr lang="uk-UA" dirty="0" err="1" smtClean="0"/>
              <a:t>Парутинського</a:t>
            </a:r>
            <a:r>
              <a:rPr lang="uk-UA" dirty="0" smtClean="0"/>
              <a:t> ЗЗСО</a:t>
            </a:r>
            <a:endParaRPr lang="uk-UA" dirty="0" smtClean="0"/>
          </a:p>
          <a:p>
            <a:r>
              <a:rPr lang="uk-UA" dirty="0" err="1" smtClean="0"/>
              <a:t>Куцурубської</a:t>
            </a:r>
            <a:r>
              <a:rPr lang="uk-UA" dirty="0" smtClean="0"/>
              <a:t> ОТГ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9457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4766" y="600892"/>
            <a:ext cx="8700715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Мета:</a:t>
            </a:r>
          </a:p>
          <a:p>
            <a:r>
              <a:rPr lang="ru-RU" sz="3600" dirty="0" smtClean="0"/>
              <a:t>- </a:t>
            </a:r>
            <a:r>
              <a:rPr lang="ru-RU" sz="3600" dirty="0" err="1" smtClean="0"/>
              <a:t>охарактеризувати</a:t>
            </a:r>
            <a:r>
              <a:rPr lang="ru-RU" sz="3600" dirty="0" smtClean="0"/>
              <a:t> </a:t>
            </a:r>
            <a:r>
              <a:rPr lang="ru-RU" sz="3600" dirty="0" err="1"/>
              <a:t>їжу</a:t>
            </a:r>
            <a:r>
              <a:rPr lang="ru-RU" sz="3600" dirty="0"/>
              <a:t> як </a:t>
            </a:r>
            <a:r>
              <a:rPr lang="ru-RU" sz="3600" dirty="0" err="1"/>
              <a:t>джерело</a:t>
            </a:r>
            <a:r>
              <a:rPr lang="ru-RU" sz="3600" dirty="0"/>
              <a:t> </a:t>
            </a:r>
            <a:r>
              <a:rPr lang="ru-RU" sz="3600" dirty="0" err="1"/>
              <a:t>енергії</a:t>
            </a:r>
            <a:r>
              <a:rPr lang="ru-RU" sz="3600" dirty="0"/>
              <a:t>, </a:t>
            </a:r>
            <a:endParaRPr lang="ru-RU" sz="3600" dirty="0" smtClean="0"/>
          </a:p>
          <a:p>
            <a:r>
              <a:rPr lang="ru-RU" sz="3600" dirty="0" err="1" smtClean="0"/>
              <a:t>типи</a:t>
            </a:r>
            <a:r>
              <a:rPr lang="ru-RU" sz="3600" dirty="0" smtClean="0"/>
              <a:t> </a:t>
            </a:r>
            <a:r>
              <a:rPr lang="ru-RU" sz="3600" dirty="0" err="1"/>
              <a:t>поживних</a:t>
            </a:r>
            <a:r>
              <a:rPr lang="ru-RU" sz="3600" dirty="0"/>
              <a:t> </a:t>
            </a:r>
            <a:r>
              <a:rPr lang="ru-RU" sz="3600" dirty="0" err="1"/>
              <a:t>речовин</a:t>
            </a:r>
            <a:r>
              <a:rPr lang="ru-RU" sz="3600" dirty="0"/>
              <a:t>, </a:t>
            </a:r>
            <a:r>
              <a:rPr lang="ru-RU" sz="3600" dirty="0" err="1"/>
              <a:t>процеси</a:t>
            </a:r>
            <a:r>
              <a:rPr lang="ru-RU" sz="3600" dirty="0"/>
              <a:t> </a:t>
            </a:r>
            <a:endParaRPr lang="ru-RU" sz="3600" dirty="0" smtClean="0"/>
          </a:p>
          <a:p>
            <a:r>
              <a:rPr lang="ru-RU" sz="3600" dirty="0" err="1" smtClean="0"/>
              <a:t>живлення</a:t>
            </a:r>
            <a:r>
              <a:rPr lang="ru-RU" sz="3600" dirty="0" smtClean="0"/>
              <a:t> </a:t>
            </a:r>
            <a:r>
              <a:rPr lang="ru-RU" sz="3600" dirty="0"/>
              <a:t>і </a:t>
            </a:r>
            <a:r>
              <a:rPr lang="ru-RU" sz="3600" dirty="0" err="1"/>
              <a:t>травлення</a:t>
            </a:r>
            <a:r>
              <a:rPr lang="ru-RU" sz="3600" dirty="0"/>
              <a:t>; </a:t>
            </a:r>
            <a:endParaRPr lang="ru-RU" sz="3600" dirty="0" smtClean="0"/>
          </a:p>
          <a:p>
            <a:r>
              <a:rPr lang="ru-RU" sz="3600" dirty="0" smtClean="0"/>
              <a:t>- </a:t>
            </a:r>
            <a:r>
              <a:rPr lang="ru-RU" sz="3600" dirty="0" err="1" smtClean="0"/>
              <a:t>навчити</a:t>
            </a:r>
            <a:r>
              <a:rPr lang="ru-RU" sz="3600" dirty="0" smtClean="0"/>
              <a:t> </a:t>
            </a:r>
            <a:r>
              <a:rPr lang="ru-RU" sz="3600" dirty="0" err="1"/>
              <a:t>учнів</a:t>
            </a:r>
            <a:r>
              <a:rPr lang="ru-RU" sz="3600" dirty="0"/>
              <a:t> </a:t>
            </a:r>
            <a:r>
              <a:rPr lang="ru-RU" sz="3600" dirty="0" err="1" smtClean="0"/>
              <a:t>визначати</a:t>
            </a:r>
            <a:r>
              <a:rPr lang="ru-RU" sz="3600" dirty="0" smtClean="0"/>
              <a:t> </a:t>
            </a:r>
            <a:r>
              <a:rPr lang="ru-RU" sz="3600" dirty="0" err="1" smtClean="0"/>
              <a:t>свої</a:t>
            </a:r>
            <a:r>
              <a:rPr lang="ru-RU" sz="3600" dirty="0" smtClean="0"/>
              <a:t> </a:t>
            </a:r>
            <a:r>
              <a:rPr lang="ru-RU" sz="3600" dirty="0" err="1" smtClean="0"/>
              <a:t>енергетичні</a:t>
            </a:r>
            <a:r>
              <a:rPr lang="ru-RU" sz="3600" dirty="0" smtClean="0"/>
              <a:t> </a:t>
            </a:r>
          </a:p>
          <a:p>
            <a:r>
              <a:rPr lang="ru-RU" sz="3600" dirty="0" smtClean="0"/>
              <a:t>та </a:t>
            </a:r>
            <a:r>
              <a:rPr lang="ru-RU" sz="3600" dirty="0" err="1" smtClean="0"/>
              <a:t>харчові</a:t>
            </a:r>
            <a:r>
              <a:rPr lang="ru-RU" sz="3600" dirty="0" smtClean="0"/>
              <a:t> потреби; </a:t>
            </a:r>
          </a:p>
          <a:p>
            <a:r>
              <a:rPr lang="ru-RU" sz="3600" dirty="0" smtClean="0"/>
              <a:t>- </a:t>
            </a:r>
            <a:r>
              <a:rPr lang="ru-RU" sz="3600" dirty="0" err="1" smtClean="0"/>
              <a:t>розвивати</a:t>
            </a:r>
            <a:r>
              <a:rPr lang="ru-RU" sz="3600" dirty="0" smtClean="0"/>
              <a:t> </a:t>
            </a:r>
            <a:r>
              <a:rPr lang="ru-RU" sz="3600" dirty="0" err="1"/>
              <a:t>логічне</a:t>
            </a:r>
            <a:r>
              <a:rPr lang="ru-RU" sz="3600" dirty="0"/>
              <a:t> </a:t>
            </a:r>
            <a:r>
              <a:rPr lang="ru-RU" sz="3600" dirty="0" err="1"/>
              <a:t>мислення</a:t>
            </a:r>
            <a:r>
              <a:rPr lang="ru-RU" sz="3600" dirty="0"/>
              <a:t> і </a:t>
            </a:r>
            <a:r>
              <a:rPr lang="ru-RU" sz="3600" dirty="0" err="1"/>
              <a:t>творчий</a:t>
            </a:r>
            <a:r>
              <a:rPr lang="ru-RU" sz="3600" dirty="0"/>
              <a:t> </a:t>
            </a:r>
            <a:endParaRPr lang="ru-RU" sz="3600" dirty="0" smtClean="0"/>
          </a:p>
          <a:p>
            <a:r>
              <a:rPr lang="ru-RU" sz="3600" dirty="0" err="1" smtClean="0"/>
              <a:t>потенціал</a:t>
            </a:r>
            <a:r>
              <a:rPr lang="ru-RU" sz="3600" dirty="0" smtClean="0"/>
              <a:t> </a:t>
            </a:r>
            <a:r>
              <a:rPr lang="ru-RU" sz="3600" dirty="0" err="1"/>
              <a:t>учнів</a:t>
            </a:r>
            <a:r>
              <a:rPr lang="ru-RU" sz="3600" dirty="0"/>
              <a:t>; </a:t>
            </a:r>
            <a:endParaRPr lang="ru-RU" sz="3600" dirty="0" smtClean="0"/>
          </a:p>
          <a:p>
            <a:r>
              <a:rPr lang="ru-RU" sz="3600" dirty="0" smtClean="0"/>
              <a:t>- </a:t>
            </a:r>
            <a:r>
              <a:rPr lang="ru-RU" sz="3600" dirty="0" err="1" smtClean="0"/>
              <a:t>виховувати</a:t>
            </a:r>
            <a:r>
              <a:rPr lang="ru-RU" sz="3600" dirty="0" smtClean="0"/>
              <a:t> </a:t>
            </a:r>
            <a:r>
              <a:rPr lang="ru-RU" sz="3600" dirty="0" err="1"/>
              <a:t>бережливе</a:t>
            </a:r>
            <a:r>
              <a:rPr lang="ru-RU" sz="3600" dirty="0"/>
              <a:t> </a:t>
            </a:r>
            <a:r>
              <a:rPr lang="ru-RU" sz="3600" dirty="0" err="1"/>
              <a:t>ставлення</a:t>
            </a:r>
            <a:r>
              <a:rPr lang="ru-RU" sz="3600" dirty="0"/>
              <a:t> до </a:t>
            </a:r>
            <a:endParaRPr lang="ru-RU" sz="3600" dirty="0" smtClean="0"/>
          </a:p>
          <a:p>
            <a:r>
              <a:rPr lang="ru-RU" sz="3600" dirty="0" err="1" smtClean="0"/>
              <a:t>власного</a:t>
            </a:r>
            <a:r>
              <a:rPr lang="ru-RU" sz="3600" dirty="0" smtClean="0"/>
              <a:t> </a:t>
            </a:r>
            <a:r>
              <a:rPr lang="ru-RU" sz="3600" dirty="0" err="1"/>
              <a:t>здоров’я</a:t>
            </a:r>
            <a:r>
              <a:rPr lang="ru-RU" sz="3600" dirty="0"/>
              <a:t> та </a:t>
            </a:r>
            <a:r>
              <a:rPr lang="ru-RU" sz="3600" dirty="0" err="1"/>
              <a:t>здоров’я</a:t>
            </a:r>
            <a:r>
              <a:rPr lang="ru-RU" sz="3600" dirty="0"/>
              <a:t> </a:t>
            </a:r>
            <a:r>
              <a:rPr lang="ru-RU" sz="3600" dirty="0" err="1"/>
              <a:t>оточуючих</a:t>
            </a:r>
            <a:r>
              <a:rPr lang="ru-RU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12518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0628" y="2520043"/>
            <a:ext cx="6400800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uk-UA" sz="2800" b="1" u="sng" dirty="0" smtClean="0">
                <a:solidFill>
                  <a:schemeClr val="tx1"/>
                </a:solidFill>
              </a:rPr>
              <a:t>Поміркуйте!</a:t>
            </a:r>
          </a:p>
          <a:p>
            <a:pPr marL="45720" indent="0">
              <a:buNone/>
            </a:pPr>
            <a:r>
              <a:rPr lang="uk-UA" sz="2800" dirty="0" smtClean="0">
                <a:solidFill>
                  <a:schemeClr val="tx1"/>
                </a:solidFill>
              </a:rPr>
              <a:t>Їжею є все, що споживає людина для забезпечення життєдіяльності. Але </a:t>
            </a:r>
            <a:r>
              <a:rPr lang="uk-UA" sz="2800" dirty="0" err="1" smtClean="0">
                <a:solidFill>
                  <a:schemeClr val="tx1"/>
                </a:solidFill>
              </a:rPr>
              <a:t>рідко</a:t>
            </a:r>
            <a:r>
              <a:rPr lang="uk-UA" sz="2800" dirty="0" smtClean="0">
                <a:solidFill>
                  <a:schemeClr val="tx1"/>
                </a:solidFill>
              </a:rPr>
              <a:t> хто розуміє, що найкориснішими для людини є натуральні продукти, тому що вони містять… енергію Сонця. </a:t>
            </a:r>
          </a:p>
          <a:p>
            <a:pPr marL="45720" indent="0">
              <a:buNone/>
            </a:pPr>
            <a:r>
              <a:rPr lang="uk-UA" sz="2800" dirty="0" smtClean="0">
                <a:solidFill>
                  <a:schemeClr val="tx1"/>
                </a:solidFill>
              </a:rPr>
              <a:t>Чи можете ви пояснити це твердження?</a:t>
            </a:r>
            <a:endParaRPr lang="ru-RU" sz="2800" dirty="0">
              <a:solidFill>
                <a:schemeClr val="tx1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713191"/>
              </p:ext>
            </p:extLst>
          </p:nvPr>
        </p:nvGraphicFramePr>
        <p:xfrm>
          <a:off x="2743200" y="0"/>
          <a:ext cx="6400800" cy="2324100"/>
        </p:xfrm>
        <a:graphic>
          <a:graphicData uri="http://schemas.openxmlformats.org/drawingml/2006/table">
            <a:tbl>
              <a:tblPr/>
              <a:tblGrid>
                <a:gridCol w="6400800">
                  <a:extLst>
                    <a:ext uri="{9D8B030D-6E8A-4147-A177-3AD203B41FA5}">
                      <a16:colId xmlns:a16="http://schemas.microsoft.com/office/drawing/2014/main" val="181713026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/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«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Недаремно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над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усіма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явищами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людського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життя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панує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турбота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про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хліб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насущний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.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Він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подає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той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давній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зв'язок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,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який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з'єднує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всі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живі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істоти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, в тому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числі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й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людину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, з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усією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навколишньою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їх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природою.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Їжа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…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уособлює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собою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життєвий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процес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у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повному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його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i="1" dirty="0" err="1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обсязі</a:t>
                      </a:r>
                      <a:r>
                        <a:rPr lang="ru-RU" sz="2000" i="1" dirty="0">
                          <a:solidFill>
                            <a:srgbClr val="FF0000"/>
                          </a:solidFill>
                          <a:effectLst/>
                          <a:latin typeface="Arial Narrow" panose="020B0606020202030204" pitchFamily="34" charset="0"/>
                        </a:rPr>
                        <a:t>.»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47625" marR="47625" marT="47625" marB="4762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63492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ru-RU" sz="2000" dirty="0" err="1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Окремі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тези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 з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доповіді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академіка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r>
                        <a:rPr lang="ru-RU" sz="2000" u="none" strike="noStrike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І. </a:t>
                      </a:r>
                      <a:r>
                        <a:rPr lang="ru-RU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Павлова</a:t>
                      </a:r>
                      <a:r>
                        <a:rPr lang="ru-RU" sz="20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</a:p>
                    <a:p>
                      <a:pPr algn="r"/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при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врученні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йому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r>
                        <a:rPr lang="ru-RU" sz="2000" u="none" strike="noStrike" dirty="0" err="1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Нобелівської</a:t>
                      </a:r>
                      <a:r>
                        <a:rPr lang="ru-RU" sz="2000" u="none" strike="noStrike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00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премії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47625" marR="47625" marT="47625" marB="4762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602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4867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34465" y="346966"/>
            <a:ext cx="385762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28675" algn="l"/>
              </a:tabLst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Харчування людини 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сукупність</a:t>
            </a:r>
            <a:r>
              <a:rPr kumimoji="0" lang="uk-UA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процесів, які забезпечують потрапляння до організму їжі з речовинами, що необхідні для нормальної життєдіяльності.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406" y="2002970"/>
            <a:ext cx="5734594" cy="382306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21" y="140108"/>
            <a:ext cx="8098971" cy="367424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19566" y="3801291"/>
            <a:ext cx="7417480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Енергетична –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під час перетравлювання їжі виділяється енергія</a:t>
            </a:r>
          </a:p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Харчова –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речовини у складі їжі використовуються для побудови </a:t>
            </a:r>
          </a:p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клітин, тканин, органів</a:t>
            </a:r>
          </a:p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Регуляторна –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регуляція обміну речовин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Інформативна –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інформація про особливість їжі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Захисна –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лікувальні властивості їжі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945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uk-UA" sz="22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uk-UA" sz="2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</a:t>
            </a:r>
            <a:endParaRPr kumimoji="0" lang="ru-RU" sz="22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uk-UA" sz="2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AutoShape 8" descr="Результат пошуку зображень за запитом &quot;значок чоловіка і жінк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10" descr="Результат пошуку зображень за запитом &quot;значок чоловіка і жінк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" name="TextBox 1"/>
          <p:cNvSpPr txBox="1"/>
          <p:nvPr/>
        </p:nvSpPr>
        <p:spPr>
          <a:xfrm>
            <a:off x="232428" y="505796"/>
            <a:ext cx="867914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rgbClr val="FF0000"/>
                </a:solidFill>
              </a:rPr>
              <a:t>Харчові продукти</a:t>
            </a:r>
            <a:r>
              <a:rPr lang="uk-UA" sz="2800" dirty="0" smtClean="0"/>
              <a:t> – це компоненти їжі, </a:t>
            </a:r>
          </a:p>
          <a:p>
            <a:r>
              <a:rPr lang="uk-UA" sz="2800" dirty="0" smtClean="0"/>
              <a:t>що використовуються в натуральному або </a:t>
            </a:r>
          </a:p>
          <a:p>
            <a:r>
              <a:rPr lang="uk-UA" sz="2800" dirty="0" smtClean="0"/>
              <a:t>переробленому, зміненому або не зміненому</a:t>
            </a:r>
          </a:p>
          <a:p>
            <a:r>
              <a:rPr lang="uk-UA" sz="2800" dirty="0"/>
              <a:t>в</a:t>
            </a:r>
            <a:r>
              <a:rPr lang="uk-UA" sz="2800" dirty="0" smtClean="0"/>
              <a:t>игляді.</a:t>
            </a:r>
          </a:p>
          <a:p>
            <a:endParaRPr lang="uk-UA" sz="2800" dirty="0" smtClean="0"/>
          </a:p>
          <a:p>
            <a:endParaRPr lang="uk-UA" sz="2800" dirty="0" smtClean="0"/>
          </a:p>
          <a:p>
            <a:r>
              <a:rPr lang="uk-UA" sz="3200" dirty="0" smtClean="0">
                <a:solidFill>
                  <a:srgbClr val="FF0000"/>
                </a:solidFill>
              </a:rPr>
              <a:t>За походженням харчові продукти поділяють на:</a:t>
            </a:r>
          </a:p>
          <a:p>
            <a:pPr marL="457200" indent="-457200">
              <a:buFontTx/>
              <a:buChar char="-"/>
            </a:pPr>
            <a:r>
              <a:rPr lang="uk-UA" sz="2800" dirty="0" smtClean="0"/>
              <a:t>Тваринні</a:t>
            </a:r>
          </a:p>
          <a:p>
            <a:pPr marL="457200" indent="-457200">
              <a:buFontTx/>
              <a:buChar char="-"/>
            </a:pPr>
            <a:r>
              <a:rPr lang="uk-UA" sz="2800" dirty="0" smtClean="0"/>
              <a:t>Рослинні</a:t>
            </a:r>
          </a:p>
          <a:p>
            <a:pPr marL="457200" indent="-457200">
              <a:buFontTx/>
              <a:buChar char="-"/>
            </a:pPr>
            <a:r>
              <a:rPr lang="uk-UA" sz="2800" dirty="0" smtClean="0"/>
              <a:t>Мікробіологічні</a:t>
            </a:r>
          </a:p>
          <a:p>
            <a:pPr marL="457200" indent="-457200">
              <a:buFontTx/>
              <a:buChar char="-"/>
            </a:pPr>
            <a:r>
              <a:rPr lang="uk-UA" sz="2800" dirty="0" smtClean="0"/>
              <a:t>Мінеральні</a:t>
            </a:r>
          </a:p>
          <a:p>
            <a:r>
              <a:rPr lang="uk-UA" sz="2800" dirty="0" smtClean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4945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7406" y="452674"/>
            <a:ext cx="8096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Тваринні харчові продукти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61" y="1314585"/>
            <a:ext cx="7654804" cy="5099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45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4913" y="486818"/>
            <a:ext cx="77214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Рослинні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харчові продукти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51" y="1431471"/>
            <a:ext cx="7646103" cy="4995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45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7"/>
          <p:cNvSpPr txBox="1">
            <a:spLocks/>
          </p:cNvSpPr>
          <p:nvPr/>
        </p:nvSpPr>
        <p:spPr>
          <a:xfrm>
            <a:off x="3214678" y="285728"/>
            <a:ext cx="5111750" cy="5853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en-US" sz="22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en-US" sz="22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uk-UA" sz="2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37859" y="271604"/>
            <a:ext cx="65296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Мікробіологічні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харчові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продукти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64" y="1672044"/>
            <a:ext cx="4348707" cy="41278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942" y="1672044"/>
            <a:ext cx="4354077" cy="4150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45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38348" y="260739"/>
            <a:ext cx="5677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Мінеральні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харчові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продукти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33" y="1397724"/>
            <a:ext cx="3286816" cy="48855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052" y="1397724"/>
            <a:ext cx="4323806" cy="4885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45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Результат пошуку зображень за запитом &quot;малюнок яйцеклітина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" name="TextBox 1"/>
          <p:cNvSpPr txBox="1"/>
          <p:nvPr/>
        </p:nvSpPr>
        <p:spPr>
          <a:xfrm>
            <a:off x="2243250" y="362198"/>
            <a:ext cx="47842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Групи харчових продуктів</a:t>
            </a:r>
            <a:endParaRPr lang="ru-RU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0375" y="946973"/>
            <a:ext cx="8357801" cy="57246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/>
              <a:t>Традиційні</a:t>
            </a:r>
          </a:p>
          <a:p>
            <a:endParaRPr lang="uk-UA" sz="4000" dirty="0" smtClean="0"/>
          </a:p>
          <a:p>
            <a:r>
              <a:rPr lang="uk-UA" sz="4000" dirty="0" smtClean="0"/>
              <a:t>Функціональні</a:t>
            </a:r>
          </a:p>
          <a:p>
            <a:endParaRPr lang="uk-UA" sz="4000" dirty="0" smtClean="0"/>
          </a:p>
          <a:p>
            <a:r>
              <a:rPr lang="uk-UA" sz="4000" dirty="0" smtClean="0"/>
              <a:t>Спеціальні</a:t>
            </a:r>
          </a:p>
          <a:p>
            <a:endParaRPr lang="uk-UA" sz="4000" dirty="0" smtClean="0"/>
          </a:p>
          <a:p>
            <a:r>
              <a:rPr lang="uk-UA" sz="4000" dirty="0" smtClean="0"/>
              <a:t>Продукти для харчування дітей</a:t>
            </a:r>
          </a:p>
          <a:p>
            <a:endParaRPr lang="uk-UA" sz="4400" dirty="0" smtClean="0"/>
          </a:p>
          <a:p>
            <a:pPr algn="ctr"/>
            <a:r>
              <a:rPr lang="uk-UA" sz="2400" dirty="0" smtClean="0"/>
              <a:t>Органічні, екологічно чисті, генетично модифіковані продукти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613" y="886155"/>
            <a:ext cx="2257317" cy="129118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100" y="1531748"/>
            <a:ext cx="2201092" cy="13478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364" y="2883578"/>
            <a:ext cx="2231571" cy="148771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383" y="3578775"/>
            <a:ext cx="1422060" cy="151213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935" y="3386864"/>
            <a:ext cx="2207079" cy="127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45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91" y="391885"/>
            <a:ext cx="6688183" cy="38338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1762" y="4852258"/>
            <a:ext cx="814774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dirty="0" smtClean="0">
                <a:solidFill>
                  <a:srgbClr val="FF0000"/>
                </a:solidFill>
              </a:rPr>
              <a:t>Отже, компонентами їжі є харчові продукти різного </a:t>
            </a:r>
          </a:p>
          <a:p>
            <a:pPr algn="ctr"/>
            <a:r>
              <a:rPr lang="uk-UA" sz="2800" dirty="0" smtClean="0">
                <a:solidFill>
                  <a:srgbClr val="FF0000"/>
                </a:solidFill>
              </a:rPr>
              <a:t>походження, а  складовими частинами харчових </a:t>
            </a:r>
          </a:p>
          <a:p>
            <a:pPr algn="ctr"/>
            <a:r>
              <a:rPr lang="uk-UA" sz="2800" dirty="0" smtClean="0">
                <a:solidFill>
                  <a:srgbClr val="FF0000"/>
                </a:solidFill>
              </a:rPr>
              <a:t>продуктів є поживні та додаткові речовини  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4579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22291" y="304603"/>
            <a:ext cx="53948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Енергетичні потреби людини</a:t>
            </a:r>
            <a:endParaRPr lang="ru-RU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35132" y="1075310"/>
            <a:ext cx="85286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solidFill>
                  <a:srgbClr val="FF0000"/>
                </a:solidFill>
              </a:rPr>
              <a:t>Енергетичні потреби виражають у кілоджоулях  (</a:t>
            </a:r>
            <a:r>
              <a:rPr lang="uk-UA" sz="2800" dirty="0" err="1" smtClean="0">
                <a:solidFill>
                  <a:srgbClr val="FF0000"/>
                </a:solidFill>
              </a:rPr>
              <a:t>кЖД</a:t>
            </a:r>
            <a:r>
              <a:rPr lang="uk-UA" sz="2800" dirty="0" smtClean="0">
                <a:solidFill>
                  <a:srgbClr val="FF0000"/>
                </a:solidFill>
              </a:rPr>
              <a:t>) </a:t>
            </a:r>
          </a:p>
          <a:p>
            <a:pPr algn="ctr"/>
            <a:r>
              <a:rPr lang="uk-UA" sz="2800" dirty="0" smtClean="0">
                <a:solidFill>
                  <a:srgbClr val="FF0000"/>
                </a:solidFill>
              </a:rPr>
              <a:t>чи кілокалоріях (1 </a:t>
            </a:r>
            <a:r>
              <a:rPr lang="uk-UA" sz="2800" dirty="0" err="1" smtClean="0">
                <a:solidFill>
                  <a:srgbClr val="FF0000"/>
                </a:solidFill>
              </a:rPr>
              <a:t>кЖД</a:t>
            </a:r>
            <a:r>
              <a:rPr lang="uk-UA" sz="2800" dirty="0" smtClean="0">
                <a:solidFill>
                  <a:srgbClr val="FF0000"/>
                </a:solidFill>
              </a:rPr>
              <a:t> = 0.24 ккал)</a:t>
            </a:r>
          </a:p>
          <a:p>
            <a:r>
              <a:rPr lang="uk-UA" sz="2800" dirty="0" smtClean="0"/>
              <a:t>Енергія затрачається на забезпечення життєдіяльності </a:t>
            </a:r>
          </a:p>
          <a:p>
            <a:r>
              <a:rPr lang="uk-UA" sz="2800" dirty="0" smtClean="0"/>
              <a:t>в умовах спокою (основний обмін) та фізичної </a:t>
            </a:r>
          </a:p>
          <a:p>
            <a:r>
              <a:rPr lang="uk-UA" sz="2800" dirty="0" smtClean="0"/>
              <a:t>активності (функціональний обмін)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05" y="3322080"/>
            <a:ext cx="7448338" cy="3317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457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60320" y="261256"/>
            <a:ext cx="46516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Харчові потреби людини</a:t>
            </a:r>
            <a:endParaRPr lang="ru-RU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54331" y="1182189"/>
            <a:ext cx="800693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dirty="0" smtClean="0">
                <a:solidFill>
                  <a:srgbClr val="FF0000"/>
                </a:solidFill>
              </a:rPr>
              <a:t>Харчові потреби в речовинах затрачаються на ріст, </a:t>
            </a:r>
          </a:p>
          <a:p>
            <a:pPr algn="ctr"/>
            <a:r>
              <a:rPr lang="uk-UA" sz="2800" dirty="0" smtClean="0">
                <a:solidFill>
                  <a:srgbClr val="FF0000"/>
                </a:solidFill>
              </a:rPr>
              <a:t>відновлення клітин, тканин та органів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81" y="2136296"/>
            <a:ext cx="8647216" cy="408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45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256" y="1315955"/>
            <a:ext cx="3829594" cy="5542045"/>
          </a:xfrm>
        </p:spPr>
      </p:pic>
      <p:sp>
        <p:nvSpPr>
          <p:cNvPr id="6" name="TextBox 5"/>
          <p:cNvSpPr txBox="1"/>
          <p:nvPr/>
        </p:nvSpPr>
        <p:spPr>
          <a:xfrm>
            <a:off x="733192" y="0"/>
            <a:ext cx="736772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Діяльність: </a:t>
            </a:r>
          </a:p>
          <a:p>
            <a:pPr algn="ctr"/>
            <a:r>
              <a:rPr lang="uk-UA" sz="3200" b="1" dirty="0" smtClean="0"/>
              <a:t>«Визначення загальних енергетичних </a:t>
            </a:r>
          </a:p>
          <a:p>
            <a:pPr algn="ctr"/>
            <a:r>
              <a:rPr lang="uk-UA" sz="3200" b="1" dirty="0" smtClean="0"/>
              <a:t>та харчових потреб власного організму»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2527954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3954" y="496389"/>
            <a:ext cx="813816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 smtClean="0">
                <a:solidFill>
                  <a:srgbClr val="FF0000"/>
                </a:solidFill>
              </a:rPr>
              <a:t>Домашнє завдання</a:t>
            </a:r>
          </a:p>
          <a:p>
            <a:pPr algn="ctr"/>
            <a:endParaRPr lang="uk-UA" sz="3600" dirty="0"/>
          </a:p>
          <a:p>
            <a:pPr algn="ctr"/>
            <a:endParaRPr lang="uk-UA" sz="3600" dirty="0" smtClean="0"/>
          </a:p>
          <a:p>
            <a:r>
              <a:rPr lang="uk-UA" sz="3600" dirty="0" smtClean="0"/>
              <a:t>Опрацювати </a:t>
            </a:r>
            <a:r>
              <a:rPr lang="en-US" sz="3600" dirty="0" smtClean="0"/>
              <a:t>&amp; 6</a:t>
            </a:r>
            <a:r>
              <a:rPr lang="uk-UA" sz="3600" dirty="0" smtClean="0"/>
              <a:t> підручника,</a:t>
            </a:r>
            <a:r>
              <a:rPr lang="en-US" sz="3600" dirty="0" smtClean="0"/>
              <a:t> </a:t>
            </a:r>
            <a:endParaRPr lang="uk-UA" sz="3600" dirty="0" smtClean="0"/>
          </a:p>
          <a:p>
            <a:r>
              <a:rPr lang="uk-UA" sz="3600" dirty="0" smtClean="0"/>
              <a:t>завдання у зошиті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671" y="3358711"/>
            <a:ext cx="2202181" cy="28637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516" y="1294138"/>
            <a:ext cx="2388598" cy="3646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113402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376</TotalTime>
  <Words>351</Words>
  <Application>Microsoft Office PowerPoint</Application>
  <PresentationFormat>Экран (4:3)</PresentationFormat>
  <Paragraphs>80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 Narrow</vt:lpstr>
      <vt:lpstr>Calibri</vt:lpstr>
      <vt:lpstr>Georgia</vt:lpstr>
      <vt:lpstr>Times New Roman</vt:lpstr>
      <vt:lpstr>Slipstream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khubulava</dc:creator>
  <cp:lastModifiedBy>Пользователь Windows</cp:lastModifiedBy>
  <cp:revision>75</cp:revision>
  <dcterms:created xsi:type="dcterms:W3CDTF">2014-09-16T21:39:42Z</dcterms:created>
  <dcterms:modified xsi:type="dcterms:W3CDTF">2022-09-07T13:14:00Z</dcterms:modified>
</cp:coreProperties>
</file>