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 Windows" initials="ПW" lastIdx="1" clrIdx="0">
    <p:extLst>
      <p:ext uri="{19B8F6BF-5375-455C-9EA6-DF929625EA0E}">
        <p15:presenceInfo xmlns:p15="http://schemas.microsoft.com/office/powerpoint/2012/main" userId="Пользователь Window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16T10:58:27.860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err="1" smtClean="0"/>
              <a:t>Хромосоми</a:t>
            </a:r>
            <a:r>
              <a:rPr lang="ru-RU" b="1" dirty="0" smtClean="0"/>
              <a:t>. </a:t>
            </a:r>
            <a:r>
              <a:rPr lang="uk-UA" b="1" dirty="0" smtClean="0"/>
              <a:t> каріотип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7599" y="5375776"/>
            <a:ext cx="4347910" cy="1086237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uk-UA" b="1" dirty="0" err="1" smtClean="0"/>
              <a:t>Шеіна</a:t>
            </a:r>
            <a:r>
              <a:rPr lang="uk-UA" b="1" dirty="0" smtClean="0"/>
              <a:t> Т.В.,</a:t>
            </a:r>
          </a:p>
          <a:p>
            <a:pPr algn="l"/>
            <a:r>
              <a:rPr lang="uk-UA" b="1" dirty="0"/>
              <a:t>у</a:t>
            </a:r>
            <a:r>
              <a:rPr lang="uk-UA" b="1" dirty="0" smtClean="0"/>
              <a:t>читель хімії і біології </a:t>
            </a:r>
          </a:p>
          <a:p>
            <a:pPr algn="l"/>
            <a:r>
              <a:rPr lang="uk-UA" b="1" dirty="0" err="1" smtClean="0"/>
              <a:t>Парутинської</a:t>
            </a:r>
            <a:r>
              <a:rPr lang="uk-UA" b="1" dirty="0" smtClean="0"/>
              <a:t> ЗОШ І-ІІІ ступенів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30170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5143" y="224246"/>
            <a:ext cx="9601200" cy="1134291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Фізичними носіями спадкової інформації є хромосоми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2975" y="1358537"/>
            <a:ext cx="10003892" cy="529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600" dirty="0" smtClean="0"/>
              <a:t>Спадкова інформація кожного організму записана у вигляді </a:t>
            </a:r>
          </a:p>
          <a:p>
            <a:r>
              <a:rPr lang="uk-UA" sz="2600" dirty="0" smtClean="0"/>
              <a:t>окремих одиниць – </a:t>
            </a:r>
            <a:r>
              <a:rPr lang="uk-UA" sz="2600" b="1" dirty="0" smtClean="0">
                <a:solidFill>
                  <a:srgbClr val="FF0000"/>
                </a:solidFill>
              </a:rPr>
              <a:t>генів.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600" dirty="0" smtClean="0"/>
              <a:t>При цьому всі гени вміщуються на </a:t>
            </a:r>
            <a:r>
              <a:rPr lang="uk-UA" sz="2600" b="1" dirty="0" smtClean="0">
                <a:solidFill>
                  <a:srgbClr val="FF0000"/>
                </a:solidFill>
              </a:rPr>
              <a:t>одній і </a:t>
            </a:r>
            <a:r>
              <a:rPr lang="uk-UA" sz="2600" b="1" dirty="0">
                <a:solidFill>
                  <a:srgbClr val="FF0000"/>
                </a:solidFill>
              </a:rPr>
              <a:t>а</a:t>
            </a:r>
            <a:r>
              <a:rPr lang="uk-UA" sz="2600" b="1" dirty="0" smtClean="0">
                <a:solidFill>
                  <a:srgbClr val="FF0000"/>
                </a:solidFill>
              </a:rPr>
              <a:t>бо кількох </a:t>
            </a:r>
          </a:p>
          <a:p>
            <a:r>
              <a:rPr lang="uk-UA" sz="2600" dirty="0" smtClean="0"/>
              <a:t>молекулах ДНК.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600" dirty="0" smtClean="0"/>
              <a:t>Молекула ДНК кишкової палички – </a:t>
            </a:r>
            <a:r>
              <a:rPr lang="uk-UA" sz="2600" b="1" dirty="0" smtClean="0">
                <a:solidFill>
                  <a:srgbClr val="FF0000"/>
                </a:solidFill>
              </a:rPr>
              <a:t>містить п'ять мільйонів </a:t>
            </a:r>
          </a:p>
          <a:p>
            <a:r>
              <a:rPr lang="uk-UA" sz="2600" dirty="0" smtClean="0"/>
              <a:t>пар нуклеотидів.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600" dirty="0" smtClean="0"/>
              <a:t>Всі молекули ДНК ядра гамети людини – </a:t>
            </a:r>
            <a:r>
              <a:rPr lang="uk-UA" sz="2600" b="1" dirty="0" smtClean="0">
                <a:solidFill>
                  <a:srgbClr val="FF0000"/>
                </a:solidFill>
              </a:rPr>
              <a:t>три мільярди</a:t>
            </a:r>
          </a:p>
          <a:p>
            <a:r>
              <a:rPr lang="uk-UA" sz="2600" dirty="0" smtClean="0"/>
              <a:t>пар нуклеотидів.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600" dirty="0" smtClean="0"/>
              <a:t>Довжина всіх молекул ДНК людини – </a:t>
            </a:r>
            <a:r>
              <a:rPr lang="uk-UA" sz="2600" b="1" dirty="0" smtClean="0">
                <a:solidFill>
                  <a:srgbClr val="FF0000"/>
                </a:solidFill>
              </a:rPr>
              <a:t>2 м.</a:t>
            </a:r>
            <a:r>
              <a:rPr lang="uk-UA" sz="2600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600" dirty="0" smtClean="0"/>
              <a:t>Діаметр ДНК – </a:t>
            </a:r>
            <a:r>
              <a:rPr lang="uk-UA" sz="2600" b="1" dirty="0" smtClean="0">
                <a:solidFill>
                  <a:srgbClr val="FF0000"/>
                </a:solidFill>
              </a:rPr>
              <a:t>2 нм.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600" dirty="0" smtClean="0"/>
              <a:t>Діаметр ядра клітини – </a:t>
            </a:r>
            <a:r>
              <a:rPr lang="uk-UA" sz="2600" b="1" dirty="0" smtClean="0">
                <a:solidFill>
                  <a:srgbClr val="FF0000"/>
                </a:solidFill>
              </a:rPr>
              <a:t>6 </a:t>
            </a:r>
            <a:r>
              <a:rPr lang="uk-UA" sz="2600" b="1" dirty="0" err="1" smtClean="0">
                <a:solidFill>
                  <a:srgbClr val="FF0000"/>
                </a:solidFill>
              </a:rPr>
              <a:t>мкм</a:t>
            </a:r>
            <a:r>
              <a:rPr lang="uk-UA" sz="26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600" dirty="0" smtClean="0"/>
              <a:t>ДНК охайно упаковується утворюючи комплекси з білками </a:t>
            </a:r>
          </a:p>
          <a:p>
            <a:r>
              <a:rPr lang="uk-UA" sz="2600" dirty="0" smtClean="0"/>
              <a:t>утворюють </a:t>
            </a:r>
            <a:r>
              <a:rPr lang="uk-UA" sz="2600" b="1" dirty="0" smtClean="0">
                <a:solidFill>
                  <a:srgbClr val="FF0000"/>
                </a:solidFill>
              </a:rPr>
              <a:t>хромосоми.</a:t>
            </a:r>
          </a:p>
        </p:txBody>
      </p:sp>
    </p:spTree>
    <p:extLst>
      <p:ext uri="{BB962C8B-B14F-4D97-AF65-F5344CB8AC3E}">
        <p14:creationId xmlns:p14="http://schemas.microsoft.com/office/powerpoint/2010/main" val="438410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3474" y="165848"/>
            <a:ext cx="11338560" cy="109126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Гени у хромосомах розташовані в певному порядку, який можна </a:t>
            </a:r>
            <a:r>
              <a:rPr lang="uk-UA" b="1" dirty="0" err="1" smtClean="0">
                <a:solidFill>
                  <a:srgbClr val="7030A0"/>
                </a:solidFill>
              </a:rPr>
              <a:t>закартувати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55883" y="1289608"/>
            <a:ext cx="8193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Хромосомна карта</a:t>
            </a:r>
            <a:r>
              <a:rPr lang="uk-UA" dirty="0" smtClean="0"/>
              <a:t> – </a:t>
            </a:r>
          </a:p>
          <a:p>
            <a:pPr algn="ctr"/>
            <a:r>
              <a:rPr lang="uk-UA" dirty="0" smtClean="0"/>
              <a:t>схематичні зображення послідовності генів на хромосомі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4606" y="2203331"/>
            <a:ext cx="3458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Фізичні карти</a:t>
            </a:r>
            <a:r>
              <a:rPr lang="uk-UA" dirty="0"/>
              <a:t> – відстань між генами визначається в кількості пар нуклеотидів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48029" y="2143269"/>
            <a:ext cx="3921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Генетична карта</a:t>
            </a:r>
            <a:r>
              <a:rPr lang="uk-UA" dirty="0"/>
              <a:t> – відстань між генами </a:t>
            </a:r>
            <a:r>
              <a:rPr lang="uk-UA" dirty="0" smtClean="0"/>
              <a:t>визначається </a:t>
            </a:r>
            <a:r>
              <a:rPr lang="uk-UA" dirty="0"/>
              <a:t>ймовірністю кросинговеру </a:t>
            </a:r>
            <a:r>
              <a:rPr lang="uk-UA" dirty="0" smtClean="0"/>
              <a:t>і </a:t>
            </a:r>
            <a:r>
              <a:rPr lang="uk-UA" dirty="0"/>
              <a:t>виражається в </a:t>
            </a:r>
            <a:r>
              <a:rPr lang="uk-UA" dirty="0" err="1" smtClean="0"/>
              <a:t>сантиморганіадах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6862354" y="1863851"/>
            <a:ext cx="1933303" cy="3766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3117669" y="1817055"/>
            <a:ext cx="2447109" cy="4702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883" y="3320133"/>
            <a:ext cx="8496362" cy="342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33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224246"/>
            <a:ext cx="7162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100" b="1" dirty="0" smtClean="0">
                <a:solidFill>
                  <a:srgbClr val="7030A0"/>
                </a:solidFill>
              </a:rPr>
              <a:t>Молекула білка дозволяють охайно спакувати довгі молекули ДНК у хромосоми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88274" y="1706880"/>
            <a:ext cx="767543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err="1" smtClean="0">
                <a:solidFill>
                  <a:srgbClr val="FF0000"/>
                </a:solidFill>
              </a:rPr>
              <a:t>Нуклеосоми</a:t>
            </a:r>
            <a:r>
              <a:rPr lang="uk-UA" dirty="0" smtClean="0"/>
              <a:t> – (10 нм) білкові комплекси, на які намотана</a:t>
            </a:r>
          </a:p>
          <a:p>
            <a:r>
              <a:rPr lang="uk-UA" dirty="0"/>
              <a:t>м</a:t>
            </a:r>
            <a:r>
              <a:rPr lang="uk-UA" dirty="0" smtClean="0"/>
              <a:t>олекула ДНК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0000"/>
                </a:solidFill>
              </a:rPr>
              <a:t>Хроматин</a:t>
            </a:r>
            <a:r>
              <a:rPr lang="uk-UA" dirty="0" smtClean="0"/>
              <a:t> – перший етап упаковки ДНК у матеріал хромосом</a:t>
            </a:r>
          </a:p>
          <a:p>
            <a:r>
              <a:rPr lang="uk-UA" dirty="0" err="1" smtClean="0"/>
              <a:t>Нуклеосоми</a:t>
            </a:r>
            <a:r>
              <a:rPr lang="uk-UA" dirty="0" smtClean="0"/>
              <a:t> формують нитки діаметром 30 нм – другий етап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Третій етап – нитки формують петлі – </a:t>
            </a:r>
            <a:r>
              <a:rPr lang="uk-UA" b="1" dirty="0" err="1" smtClean="0">
                <a:solidFill>
                  <a:srgbClr val="FF0000"/>
                </a:solidFill>
              </a:rPr>
              <a:t>гетерохроматин</a:t>
            </a:r>
            <a:r>
              <a:rPr lang="uk-UA" dirty="0" smtClean="0"/>
              <a:t> </a:t>
            </a:r>
          </a:p>
          <a:p>
            <a:r>
              <a:rPr lang="uk-UA" dirty="0" smtClean="0"/>
              <a:t>(щільно упаковані ДНК називається «мовчазною», де не відбувається</a:t>
            </a:r>
          </a:p>
          <a:p>
            <a:r>
              <a:rPr lang="uk-UA" dirty="0"/>
              <a:t>т</a:t>
            </a:r>
            <a:r>
              <a:rPr lang="uk-UA" dirty="0" smtClean="0"/>
              <a:t>ранскрипція і реплікація)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0000"/>
                </a:solidFill>
              </a:rPr>
              <a:t>Еухроматин</a:t>
            </a:r>
            <a:r>
              <a:rPr lang="uk-UA" dirty="0" smtClean="0"/>
              <a:t> – протилежний стан </a:t>
            </a:r>
            <a:r>
              <a:rPr lang="uk-UA" dirty="0" err="1" smtClean="0"/>
              <a:t>гетерохроматину</a:t>
            </a:r>
            <a:r>
              <a:rPr lang="uk-UA" dirty="0" smtClean="0"/>
              <a:t> у якому</a:t>
            </a:r>
          </a:p>
          <a:p>
            <a:r>
              <a:rPr lang="uk-UA" dirty="0"/>
              <a:t>в</a:t>
            </a:r>
            <a:r>
              <a:rPr lang="uk-UA" dirty="0" smtClean="0"/>
              <a:t>ідбувається транскрипція і трансляція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err="1" smtClean="0">
                <a:solidFill>
                  <a:srgbClr val="FF0000"/>
                </a:solidFill>
              </a:rPr>
              <a:t>Гетерохроматин</a:t>
            </a:r>
            <a:r>
              <a:rPr lang="uk-UA" b="1" dirty="0" smtClean="0">
                <a:solidFill>
                  <a:srgbClr val="FF0000"/>
                </a:solidFill>
              </a:rPr>
              <a:t> і еухроматин</a:t>
            </a:r>
            <a:r>
              <a:rPr lang="uk-UA" dirty="0" smtClean="0"/>
              <a:t> наявні у ядрі одночасно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err="1" smtClean="0">
                <a:solidFill>
                  <a:srgbClr val="FF0000"/>
                </a:solidFill>
              </a:rPr>
              <a:t>Теломери</a:t>
            </a:r>
            <a:r>
              <a:rPr lang="uk-UA" dirty="0" smtClean="0"/>
              <a:t> – ділянки хроматину, що відповідають за підтримання</a:t>
            </a:r>
          </a:p>
          <a:p>
            <a:r>
              <a:rPr lang="uk-UA" dirty="0"/>
              <a:t>д</a:t>
            </a:r>
            <a:r>
              <a:rPr lang="uk-UA" dirty="0" smtClean="0"/>
              <a:t>овжини хромосом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err="1" smtClean="0">
                <a:solidFill>
                  <a:srgbClr val="FF0000"/>
                </a:solidFill>
              </a:rPr>
              <a:t>Центромера</a:t>
            </a:r>
            <a:r>
              <a:rPr lang="uk-UA" dirty="0" smtClean="0"/>
              <a:t> – перетяжка, що бере участь у розподілі хромосом </a:t>
            </a:r>
          </a:p>
          <a:p>
            <a:r>
              <a:rPr lang="uk-UA" dirty="0" smtClean="0"/>
              <a:t>під час поділу клітини. Перетяжка ділить хромосоми на два плеча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err="1" smtClean="0">
                <a:solidFill>
                  <a:srgbClr val="FF0000"/>
                </a:solidFill>
              </a:rPr>
              <a:t>Хроматиди</a:t>
            </a:r>
            <a:r>
              <a:rPr lang="uk-UA" dirty="0" smtClean="0"/>
              <a:t> – дві ідентичні хромосоми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069" y="0"/>
            <a:ext cx="34550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160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1268" y="171995"/>
            <a:ext cx="9601200" cy="126491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У різних організмів кількість хромосом у ядрі є відмінною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3737" y="1724297"/>
            <a:ext cx="28999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dirty="0" smtClean="0">
                <a:solidFill>
                  <a:srgbClr val="FF0000"/>
                </a:solidFill>
              </a:rPr>
              <a:t>Каріотип</a:t>
            </a:r>
            <a:r>
              <a:rPr lang="uk-UA" sz="2800" dirty="0" smtClean="0"/>
              <a:t> – сукупність усіх хромосом ядра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dirty="0" err="1" smtClean="0">
                <a:solidFill>
                  <a:srgbClr val="FF0000"/>
                </a:solidFill>
              </a:rPr>
              <a:t>Гаплоїдний</a:t>
            </a:r>
            <a:r>
              <a:rPr lang="uk-UA" sz="2800" b="1" dirty="0" smtClean="0">
                <a:solidFill>
                  <a:srgbClr val="FF0000"/>
                </a:solidFill>
              </a:rPr>
              <a:t> набір – </a:t>
            </a:r>
            <a:r>
              <a:rPr lang="en-US" sz="2800" b="1" dirty="0" smtClean="0">
                <a:solidFill>
                  <a:srgbClr val="FF0000"/>
                </a:solidFill>
              </a:rPr>
              <a:t>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dirty="0" smtClean="0">
                <a:solidFill>
                  <a:srgbClr val="FF0000"/>
                </a:solidFill>
              </a:rPr>
              <a:t>Диплоїдний набір – </a:t>
            </a:r>
            <a:r>
              <a:rPr lang="en-US" sz="2800" b="1" dirty="0" smtClean="0">
                <a:solidFill>
                  <a:srgbClr val="FF0000"/>
                </a:solidFill>
              </a:rPr>
              <a:t>2n</a:t>
            </a:r>
            <a:endParaRPr lang="uk-UA" sz="28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571" y="1316662"/>
            <a:ext cx="7829006" cy="541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839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4183" y="311331"/>
            <a:ext cx="9601200" cy="59436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</a:rPr>
              <a:t>Каріотип людини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4332" y="1132114"/>
            <a:ext cx="96316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У </a:t>
            </a:r>
            <a:r>
              <a:rPr lang="uk-UA" sz="2000" b="1" dirty="0" smtClean="0">
                <a:solidFill>
                  <a:srgbClr val="FF0000"/>
                </a:solidFill>
              </a:rPr>
              <a:t>диплоїдному</a:t>
            </a:r>
            <a:r>
              <a:rPr lang="uk-UA" sz="2000" dirty="0" smtClean="0"/>
              <a:t> каріотипі хромосоми відрізняються своїми розмірами і будовою</a:t>
            </a:r>
          </a:p>
          <a:p>
            <a:r>
              <a:rPr lang="uk-UA" sz="2000" b="1" dirty="0" smtClean="0">
                <a:solidFill>
                  <a:srgbClr val="FF0000"/>
                </a:solidFill>
              </a:rPr>
              <a:t>23 пара </a:t>
            </a:r>
            <a:r>
              <a:rPr lang="uk-UA" sz="2000" dirty="0" smtClean="0"/>
              <a:t>– статеві хромосоми</a:t>
            </a:r>
          </a:p>
          <a:p>
            <a:r>
              <a:rPr lang="uk-UA" sz="2000" b="1" dirty="0" smtClean="0">
                <a:solidFill>
                  <a:srgbClr val="FF0000"/>
                </a:solidFill>
              </a:rPr>
              <a:t>ХХ-хромосоми</a:t>
            </a:r>
            <a:r>
              <a:rPr lang="uk-UA" sz="2000" dirty="0" smtClean="0"/>
              <a:t> – жіночий каріотип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XY-</a:t>
            </a:r>
            <a:r>
              <a:rPr lang="uk-UA" sz="2000" b="1" dirty="0" smtClean="0">
                <a:solidFill>
                  <a:srgbClr val="FF0000"/>
                </a:solidFill>
              </a:rPr>
              <a:t>хромосоми</a:t>
            </a:r>
            <a:r>
              <a:rPr lang="uk-UA" sz="2000" dirty="0" smtClean="0"/>
              <a:t> – чоловічий каріотип</a:t>
            </a:r>
          </a:p>
          <a:p>
            <a:r>
              <a:rPr lang="uk-UA" sz="2000" dirty="0" smtClean="0"/>
              <a:t>Решта – нестатеві хромосоми - </a:t>
            </a:r>
            <a:r>
              <a:rPr lang="uk-UA" sz="2000" b="1" dirty="0" err="1" smtClean="0">
                <a:solidFill>
                  <a:srgbClr val="FF0000"/>
                </a:solidFill>
              </a:rPr>
              <a:t>аутосоми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183" y="2835865"/>
            <a:ext cx="10058400" cy="3922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201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0616" y="139337"/>
            <a:ext cx="8212183" cy="120178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b="1" dirty="0" smtClean="0">
                <a:solidFill>
                  <a:srgbClr val="7030A0"/>
                </a:solidFill>
              </a:rPr>
              <a:t>Наявність кількох хромосом викликає проблеми, пов'язані з їхнім правильним розподілом між клітинами в процесі клітинного поділу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263" y="1434121"/>
            <a:ext cx="10428514" cy="48273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187" y="139337"/>
            <a:ext cx="1190298" cy="11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57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27166" y="60960"/>
            <a:ext cx="2795451" cy="22293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Мітоз</a:t>
            </a:r>
            <a:r>
              <a:rPr lang="uk-UA" b="1" dirty="0" smtClean="0"/>
              <a:t> – клітинний поділ</a:t>
            </a:r>
            <a:endParaRPr lang="ru-RU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58788" y="478970"/>
            <a:ext cx="2569028" cy="20116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Профаза</a:t>
            </a:r>
            <a:r>
              <a:rPr lang="uk-UA" b="1" dirty="0" smtClean="0"/>
              <a:t> – спіралізація хромосом, формування веретена поділу</a:t>
            </a:r>
            <a:endParaRPr lang="ru-RU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963987" y="896983"/>
            <a:ext cx="2394858" cy="19855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Метафаза</a:t>
            </a:r>
            <a:r>
              <a:rPr lang="uk-UA" b="1" dirty="0" smtClean="0"/>
              <a:t> – хромосоми на екваторі клітини, формування </a:t>
            </a:r>
            <a:r>
              <a:rPr lang="uk-UA" b="1" dirty="0" err="1" smtClean="0"/>
              <a:t>метафазної</a:t>
            </a:r>
            <a:r>
              <a:rPr lang="uk-UA" b="1" dirty="0" smtClean="0"/>
              <a:t> пластинки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963987" y="3792582"/>
            <a:ext cx="2394858" cy="20116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Анафаза</a:t>
            </a:r>
            <a:r>
              <a:rPr lang="uk-UA" b="1" dirty="0" smtClean="0"/>
              <a:t> – </a:t>
            </a:r>
          </a:p>
          <a:p>
            <a:pPr algn="ctr"/>
            <a:r>
              <a:rPr lang="uk-UA" b="1" dirty="0" smtClean="0"/>
              <a:t>нитки веретена скорочуються відтягуючи </a:t>
            </a:r>
            <a:r>
              <a:rPr lang="uk-UA" b="1" dirty="0" err="1" smtClean="0"/>
              <a:t>хроматиди</a:t>
            </a:r>
            <a:r>
              <a:rPr lang="uk-UA" b="1" dirty="0" smtClean="0"/>
              <a:t> в різні боки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97975" y="4306387"/>
            <a:ext cx="2529841" cy="22076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Телофаза</a:t>
            </a:r>
            <a:r>
              <a:rPr lang="uk-UA" b="1" dirty="0" smtClean="0"/>
              <a:t> – з'являється ядерна оболонка, зникає веретено поділу,  </a:t>
            </a:r>
            <a:r>
              <a:rPr lang="uk-UA" b="1" dirty="0" err="1" smtClean="0"/>
              <a:t>деспіралізація</a:t>
            </a:r>
            <a:r>
              <a:rPr lang="uk-UA" b="1" dirty="0" smtClean="0"/>
              <a:t> хромосом</a:t>
            </a:r>
            <a:endParaRPr lang="ru-RU" b="1" dirty="0"/>
          </a:p>
        </p:txBody>
      </p:sp>
      <p:sp>
        <p:nvSpPr>
          <p:cNvPr id="9" name="Овал 8"/>
          <p:cNvSpPr/>
          <p:nvPr/>
        </p:nvSpPr>
        <p:spPr>
          <a:xfrm>
            <a:off x="687977" y="4432662"/>
            <a:ext cx="2834640" cy="23338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>
                <a:solidFill>
                  <a:srgbClr val="FFFF00"/>
                </a:solidFill>
              </a:rPr>
              <a:t>Цитокінез</a:t>
            </a:r>
            <a:r>
              <a:rPr lang="uk-UA" b="1" dirty="0" smtClean="0"/>
              <a:t> – фізичний поділ клітини</a:t>
            </a:r>
            <a:endParaRPr lang="ru-RU" b="1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3675017" y="1175657"/>
            <a:ext cx="557349" cy="60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7136671" y="1480457"/>
            <a:ext cx="609600" cy="6749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8878387" y="3048000"/>
            <a:ext cx="631372" cy="55734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0800000">
            <a:off x="7136672" y="4685211"/>
            <a:ext cx="566059" cy="627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10800000">
            <a:off x="3644536" y="5286101"/>
            <a:ext cx="618309" cy="6357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5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77" y="513806"/>
            <a:ext cx="1667691" cy="58347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7030A0"/>
                </a:solidFill>
              </a:rPr>
              <a:t>Тести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003" y="0"/>
            <a:ext cx="78951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47469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432A30"/>
      </a:dk2>
      <a:lt2>
        <a:srgbClr val="F2F2F0"/>
      </a:lt2>
      <a:accent1>
        <a:srgbClr val="836C9F"/>
      </a:accent1>
      <a:accent2>
        <a:srgbClr val="BDAB56"/>
      </a:accent2>
      <a:accent3>
        <a:srgbClr val="B0565D"/>
      </a:accent3>
      <a:accent4>
        <a:srgbClr val="55B1BC"/>
      </a:accent4>
      <a:accent5>
        <a:srgbClr val="4D925F"/>
      </a:accent5>
      <a:accent6>
        <a:srgbClr val="E08C4A"/>
      </a:accent6>
      <a:hlink>
        <a:srgbClr val="55B1BC"/>
      </a:hlink>
      <a:folHlink>
        <a:srgbClr val="836C9F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9270AA94-2367-4B1E-B579-26147B222B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TM10001105[[fn=Урожай]]</Template>
  <TotalTime>117</TotalTime>
  <Words>385</Words>
  <Application>Microsoft Office PowerPoint</Application>
  <PresentationFormat>Широкоэкранный</PresentationFormat>
  <Paragraphs>58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Franklin Gothic Book</vt:lpstr>
      <vt:lpstr>Crop</vt:lpstr>
      <vt:lpstr>Хромосоми.  каріотип</vt:lpstr>
      <vt:lpstr>Фізичними носіями спадкової інформації є хромосоми</vt:lpstr>
      <vt:lpstr>Гени у хромосомах розташовані в певному порядку, який можна закартувати</vt:lpstr>
      <vt:lpstr>Молекула білка дозволяють охайно спакувати довгі молекули ДНК у хромосоми </vt:lpstr>
      <vt:lpstr>У різних організмів кількість хромосом у ядрі є відмінною</vt:lpstr>
      <vt:lpstr>Каріотип людини</vt:lpstr>
      <vt:lpstr>Наявність кількох хромосом викликає проблеми, пов'язані з їхнім правильним розподілом між клітинами в процесі клітинного поділу</vt:lpstr>
      <vt:lpstr>Презентация PowerPoint</vt:lpstr>
      <vt:lpstr>Тести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Хромосоми.  каріотип</dc:title>
  <dc:creator>Пользователь Windows</dc:creator>
  <cp:lastModifiedBy>Пользователь Windows</cp:lastModifiedBy>
  <cp:revision>12</cp:revision>
  <dcterms:created xsi:type="dcterms:W3CDTF">2020-03-16T08:01:40Z</dcterms:created>
  <dcterms:modified xsi:type="dcterms:W3CDTF">2020-03-16T09:58:51Z</dcterms:modified>
</cp:coreProperties>
</file>