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8"/>
  </p:notesMasterIdLst>
  <p:sldIdLst>
    <p:sldId id="256" r:id="rId2"/>
    <p:sldId id="258" r:id="rId3"/>
    <p:sldId id="333" r:id="rId4"/>
    <p:sldId id="257" r:id="rId5"/>
    <p:sldId id="286" r:id="rId6"/>
    <p:sldId id="292" r:id="rId7"/>
    <p:sldId id="288" r:id="rId8"/>
    <p:sldId id="294" r:id="rId9"/>
    <p:sldId id="283" r:id="rId10"/>
    <p:sldId id="289" r:id="rId11"/>
    <p:sldId id="284" r:id="rId12"/>
    <p:sldId id="291" r:id="rId13"/>
    <p:sldId id="285" r:id="rId14"/>
    <p:sldId id="290" r:id="rId15"/>
    <p:sldId id="287" r:id="rId16"/>
    <p:sldId id="293" r:id="rId17"/>
    <p:sldId id="307" r:id="rId18"/>
    <p:sldId id="313" r:id="rId19"/>
    <p:sldId id="308" r:id="rId20"/>
    <p:sldId id="314" r:id="rId21"/>
    <p:sldId id="309" r:id="rId22"/>
    <p:sldId id="315" r:id="rId23"/>
    <p:sldId id="310" r:id="rId24"/>
    <p:sldId id="316" r:id="rId25"/>
    <p:sldId id="311" r:id="rId26"/>
    <p:sldId id="317" r:id="rId27"/>
    <p:sldId id="312" r:id="rId28"/>
    <p:sldId id="318" r:id="rId29"/>
    <p:sldId id="271" r:id="rId30"/>
    <p:sldId id="277" r:id="rId31"/>
    <p:sldId id="272" r:id="rId32"/>
    <p:sldId id="278" r:id="rId33"/>
    <p:sldId id="273" r:id="rId34"/>
    <p:sldId id="279" r:id="rId35"/>
    <p:sldId id="274" r:id="rId36"/>
    <p:sldId id="280" r:id="rId37"/>
    <p:sldId id="275" r:id="rId38"/>
    <p:sldId id="281" r:id="rId39"/>
    <p:sldId id="276" r:id="rId40"/>
    <p:sldId id="282" r:id="rId41"/>
    <p:sldId id="259" r:id="rId42"/>
    <p:sldId id="265" r:id="rId43"/>
    <p:sldId id="260" r:id="rId44"/>
    <p:sldId id="266" r:id="rId45"/>
    <p:sldId id="261" r:id="rId46"/>
    <p:sldId id="267" r:id="rId47"/>
    <p:sldId id="262" r:id="rId48"/>
    <p:sldId id="268" r:id="rId49"/>
    <p:sldId id="263" r:id="rId50"/>
    <p:sldId id="269" r:id="rId51"/>
    <p:sldId id="264" r:id="rId52"/>
    <p:sldId id="270" r:id="rId53"/>
    <p:sldId id="295" r:id="rId54"/>
    <p:sldId id="301" r:id="rId55"/>
    <p:sldId id="296" r:id="rId56"/>
    <p:sldId id="302" r:id="rId57"/>
    <p:sldId id="297" r:id="rId58"/>
    <p:sldId id="303" r:id="rId59"/>
    <p:sldId id="298" r:id="rId60"/>
    <p:sldId id="304" r:id="rId61"/>
    <p:sldId id="299" r:id="rId62"/>
    <p:sldId id="305" r:id="rId63"/>
    <p:sldId id="300" r:id="rId64"/>
    <p:sldId id="306" r:id="rId65"/>
    <p:sldId id="323" r:id="rId66"/>
    <p:sldId id="324" r:id="rId67"/>
    <p:sldId id="320" r:id="rId68"/>
    <p:sldId id="321" r:id="rId69"/>
    <p:sldId id="322" r:id="rId70"/>
    <p:sldId id="325" r:id="rId71"/>
    <p:sldId id="326" r:id="rId72"/>
    <p:sldId id="327" r:id="rId73"/>
    <p:sldId id="328" r:id="rId74"/>
    <p:sldId id="331" r:id="rId75"/>
    <p:sldId id="334" r:id="rId76"/>
    <p:sldId id="335" r:id="rId7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8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8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8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8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8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8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8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8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8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Людмила" initials="Л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3300"/>
    <a:srgbClr val="FFFF00"/>
    <a:srgbClr val="99CC00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8668" autoAdjust="0"/>
    <p:restoredTop sz="86323" autoAdjust="0"/>
  </p:normalViewPr>
  <p:slideViewPr>
    <p:cSldViewPr>
      <p:cViewPr>
        <p:scale>
          <a:sx n="66" d="100"/>
          <a:sy n="66" d="100"/>
        </p:scale>
        <p:origin x="-1956" y="-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107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commentAuthors" Target="commentAuthor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notesMaster" Target="notesMasters/notesMaster1.xml"/><Relationship Id="rId8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8-04-09T17:21:24.202" idx="1">
    <p:pos x="10" y="10"/>
    <p:text/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53EEB08-EB3D-4551-AF7A-46094D760306}" type="datetimeFigureOut">
              <a:rPr lang="ru-RU"/>
              <a:pPr>
                <a:defRPr/>
              </a:pPr>
              <a:t>12.01.2022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B3B740A-CAE0-4AEA-AE14-A9CC6FFAA4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51751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829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D22781F-A333-4B56-8A9E-D90CF72C3441}" type="slidenum">
              <a:rPr lang="ru-RU" smtClean="0"/>
              <a:pPr/>
              <a:t>4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19771-59A9-40D9-A84C-66496354FE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E4920-1562-43BB-9562-CCF01E66C1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1BC7DC-E4E1-4989-BEE8-C6D50F8F5E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03267-C512-4423-8626-112E692992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A4AF5D-2342-42F5-8E36-62C0F654BE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28102B-BEEF-4C7E-94C5-2DE3061C7C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9D433E-B797-4607-BC14-02442185EF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29F8F-6E3C-4541-8E73-FD05A41478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0F26A7-E927-4B3B-905F-F2A60EEF21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91A580-28B7-4B7D-BC95-E718E8FEE8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AEAB6-21A0-4A2B-8622-DF55E0959E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F34559F9-D2D6-481C-A076-95967091EF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01" r:id="rId2"/>
    <p:sldLayoutId id="2147483710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11" r:id="rId9"/>
    <p:sldLayoutId id="2147483707" r:id="rId10"/>
    <p:sldLayoutId id="214748370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31.xml"/><Relationship Id="rId13" Type="http://schemas.openxmlformats.org/officeDocument/2006/relationships/slide" Target="slide51.xml"/><Relationship Id="rId18" Type="http://schemas.openxmlformats.org/officeDocument/2006/relationships/slide" Target="slide63.xml"/><Relationship Id="rId26" Type="http://schemas.openxmlformats.org/officeDocument/2006/relationships/slide" Target="slide7.xml"/><Relationship Id="rId39" Type="http://schemas.openxmlformats.org/officeDocument/2006/relationships/image" Target="../media/image3.png"/><Relationship Id="rId3" Type="http://schemas.openxmlformats.org/officeDocument/2006/relationships/notesSlide" Target="../notesSlides/notesSlide1.xml"/><Relationship Id="rId21" Type="http://schemas.openxmlformats.org/officeDocument/2006/relationships/slide" Target="slide65.xml"/><Relationship Id="rId34" Type="http://schemas.openxmlformats.org/officeDocument/2006/relationships/slide" Target="slide19.xml"/><Relationship Id="rId7" Type="http://schemas.openxmlformats.org/officeDocument/2006/relationships/slide" Target="slide39.xml"/><Relationship Id="rId12" Type="http://schemas.openxmlformats.org/officeDocument/2006/relationships/slide" Target="slide49.xml"/><Relationship Id="rId17" Type="http://schemas.openxmlformats.org/officeDocument/2006/relationships/slide" Target="slide71.xml"/><Relationship Id="rId25" Type="http://schemas.openxmlformats.org/officeDocument/2006/relationships/slide" Target="slide69.xml"/><Relationship Id="rId33" Type="http://schemas.openxmlformats.org/officeDocument/2006/relationships/slide" Target="slide17.xml"/><Relationship Id="rId38" Type="http://schemas.openxmlformats.org/officeDocument/2006/relationships/slide" Target="slide27.xml"/><Relationship Id="rId2" Type="http://schemas.openxmlformats.org/officeDocument/2006/relationships/slideLayout" Target="../slideLayouts/slideLayout7.xml"/><Relationship Id="rId16" Type="http://schemas.openxmlformats.org/officeDocument/2006/relationships/slide" Target="slide61.xml"/><Relationship Id="rId20" Type="http://schemas.openxmlformats.org/officeDocument/2006/relationships/slide" Target="slide53.xml"/><Relationship Id="rId29" Type="http://schemas.openxmlformats.org/officeDocument/2006/relationships/slide" Target="slide13.xml"/><Relationship Id="rId1" Type="http://schemas.openxmlformats.org/officeDocument/2006/relationships/audio" Target="file:///C:\Users\&#1042;&#1080;&#1090;&#1072;&#1083;&#1080;&#1085;&#1072;\Desktop\lives-ice-and-wind-&#1089;&#1087;&#1086;&#1082;&#1086;&#1081;&#1085;&#1099;&#1081;-&#1090;&#1088;&#1077;&#1082;-&#1076;&#1083;&#1103;-&#1092;&#1086;&#1085;&#1072;-&#1085;&#1072;-&#1087;&#1088;&#1077;&#1079;&#1077;&#1085;&#1090;&#1072;&#1094;&#1080;&#1102;%20(1).mp3" TargetMode="External"/><Relationship Id="rId6" Type="http://schemas.openxmlformats.org/officeDocument/2006/relationships/slide" Target="slide37.xml"/><Relationship Id="rId11" Type="http://schemas.openxmlformats.org/officeDocument/2006/relationships/slide" Target="slide47.xml"/><Relationship Id="rId24" Type="http://schemas.openxmlformats.org/officeDocument/2006/relationships/slide" Target="slide57.xml"/><Relationship Id="rId32" Type="http://schemas.openxmlformats.org/officeDocument/2006/relationships/slide" Target="slide5.xml"/><Relationship Id="rId37" Type="http://schemas.openxmlformats.org/officeDocument/2006/relationships/slide" Target="slide25.xml"/><Relationship Id="rId5" Type="http://schemas.openxmlformats.org/officeDocument/2006/relationships/slide" Target="slide35.xml"/><Relationship Id="rId15" Type="http://schemas.openxmlformats.org/officeDocument/2006/relationships/slide" Target="slide59.xml"/><Relationship Id="rId23" Type="http://schemas.openxmlformats.org/officeDocument/2006/relationships/slide" Target="slide55.xml"/><Relationship Id="rId28" Type="http://schemas.openxmlformats.org/officeDocument/2006/relationships/slide" Target="slide11.xml"/><Relationship Id="rId36" Type="http://schemas.openxmlformats.org/officeDocument/2006/relationships/slide" Target="slide23.xml"/><Relationship Id="rId10" Type="http://schemas.openxmlformats.org/officeDocument/2006/relationships/slide" Target="slide45.xml"/><Relationship Id="rId19" Type="http://schemas.openxmlformats.org/officeDocument/2006/relationships/slide" Target="slide41.xml"/><Relationship Id="rId31" Type="http://schemas.openxmlformats.org/officeDocument/2006/relationships/slide" Target="slide29.xml"/><Relationship Id="rId4" Type="http://schemas.openxmlformats.org/officeDocument/2006/relationships/slide" Target="slide33.xml"/><Relationship Id="rId9" Type="http://schemas.openxmlformats.org/officeDocument/2006/relationships/slide" Target="slide43.xml"/><Relationship Id="rId14" Type="http://schemas.openxmlformats.org/officeDocument/2006/relationships/slide" Target="slide73.xml"/><Relationship Id="rId22" Type="http://schemas.openxmlformats.org/officeDocument/2006/relationships/slide" Target="slide67.xml"/><Relationship Id="rId27" Type="http://schemas.openxmlformats.org/officeDocument/2006/relationships/slide" Target="slide9.xml"/><Relationship Id="rId30" Type="http://schemas.openxmlformats.org/officeDocument/2006/relationships/slide" Target="slide15.xml"/><Relationship Id="rId35" Type="http://schemas.openxmlformats.org/officeDocument/2006/relationships/slide" Target="slide2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6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9.pn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1.pn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3.pn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5.pn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7.pn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0.png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2.png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9.pn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4.png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5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WordArt 6"/>
          <p:cNvSpPr>
            <a:spLocks noChangeArrowheads="1" noChangeShapeType="1" noTextEdit="1"/>
          </p:cNvSpPr>
          <p:nvPr/>
        </p:nvSpPr>
        <p:spPr bwMode="auto">
          <a:xfrm rot="-1661744">
            <a:off x="425450" y="4699000"/>
            <a:ext cx="1079500" cy="15128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i="1" kern="10">
              <a:ln w="47625">
                <a:solidFill>
                  <a:srgbClr val="FF33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 rot="-921235">
            <a:off x="2555875" y="3860800"/>
            <a:ext cx="1319213" cy="17462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>
              <a:ln w="38100">
                <a:solidFill>
                  <a:srgbClr val="FF0000"/>
                </a:solidFill>
                <a:round/>
                <a:headEnd/>
                <a:tailEnd/>
              </a:ln>
              <a:solidFill>
                <a:srgbClr val="008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2056" name="WordArt 8"/>
          <p:cNvSpPr>
            <a:spLocks noChangeArrowheads="1" noChangeShapeType="1" noTextEdit="1"/>
          </p:cNvSpPr>
          <p:nvPr/>
        </p:nvSpPr>
        <p:spPr bwMode="auto">
          <a:xfrm>
            <a:off x="4140200" y="3213100"/>
            <a:ext cx="814388" cy="172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>
              <a:ln w="38100">
                <a:solidFill>
                  <a:srgbClr val="FF0000"/>
                </a:solidFill>
                <a:round/>
                <a:headEnd/>
                <a:tailEnd/>
              </a:ln>
              <a:solidFill>
                <a:srgbClr val="008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2057" name="WordArt 9"/>
          <p:cNvSpPr>
            <a:spLocks noChangeArrowheads="1" noChangeShapeType="1" noTextEdit="1"/>
          </p:cNvSpPr>
          <p:nvPr/>
        </p:nvSpPr>
        <p:spPr bwMode="auto">
          <a:xfrm rot="-457480">
            <a:off x="5219700" y="2852738"/>
            <a:ext cx="1030288" cy="16557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>
              <a:ln w="38100">
                <a:solidFill>
                  <a:srgbClr val="FF3300"/>
                </a:solidFill>
                <a:round/>
                <a:headEnd/>
                <a:tailEnd/>
              </a:ln>
              <a:solidFill>
                <a:srgbClr val="008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2058" name="WordArt 10"/>
          <p:cNvSpPr>
            <a:spLocks noChangeArrowheads="1" noChangeShapeType="1" noTextEdit="1"/>
          </p:cNvSpPr>
          <p:nvPr/>
        </p:nvSpPr>
        <p:spPr bwMode="auto">
          <a:xfrm>
            <a:off x="5000625" y="2214563"/>
            <a:ext cx="935038" cy="1508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>
              <a:ln w="38100">
                <a:solidFill>
                  <a:srgbClr val="FF3300"/>
                </a:solidFill>
                <a:round/>
                <a:headEnd/>
                <a:tailEnd/>
              </a:ln>
              <a:solidFill>
                <a:srgbClr val="008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2062" name="WordArt 14"/>
          <p:cNvSpPr>
            <a:spLocks noChangeArrowheads="1" noChangeShapeType="1" noTextEdit="1"/>
          </p:cNvSpPr>
          <p:nvPr/>
        </p:nvSpPr>
        <p:spPr bwMode="auto">
          <a:xfrm>
            <a:off x="4140200" y="5157788"/>
            <a:ext cx="576263" cy="9318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>
              <a:ln w="38100">
                <a:solidFill>
                  <a:srgbClr val="FF0000"/>
                </a:solidFill>
                <a:round/>
                <a:headEnd/>
                <a:tailEnd/>
              </a:ln>
              <a:solidFill>
                <a:srgbClr val="008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53" y="1754326"/>
            <a:ext cx="9130747" cy="4987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913769" y="0"/>
            <a:ext cx="6917535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uk-UA" sz="5400" i="1" dirty="0">
                <a:solidFill>
                  <a:srgbClr val="FF3300"/>
                </a:solidFill>
              </a:rPr>
              <a:t>Інтелектуальна гра</a:t>
            </a:r>
          </a:p>
          <a:p>
            <a:pPr algn="ctr">
              <a:defRPr/>
            </a:pPr>
            <a:r>
              <a:rPr lang="ru-RU" sz="5400" b="1" dirty="0" err="1" smtClean="0">
                <a:ln w="11430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Знавці</a:t>
            </a:r>
            <a:r>
              <a:rPr lang="ru-RU" sz="5400" b="1" dirty="0" smtClean="0">
                <a:ln w="11430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5400" b="1" dirty="0" smtClean="0">
                <a:ln w="11430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БІОЛОГІЇ</a:t>
            </a:r>
            <a:endParaRPr lang="ru-RU" sz="5400" b="1" dirty="0">
              <a:ln w="11430"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05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48" presetClass="exit" presetSubtype="0" decel="50000" fill="hold" grpId="1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animMotion origin="layout" path="M 1.94444E-6 2.40518E-6 C 0.04879 -0.12118 0.09757 -0.24213 0.14375 -0.23843 C 0.18993 -0.23473 0.25764 -0.01318 0.2776 0.02244 C 0.29757 0.05805 0.26754 -0.01318 0.26337 -0.02451 C 0.2592 -0.03584 0.25573 -0.04047 0.25226 -0.04509 " pathEditMode="relative" ptsTypes="aaaaA">
                                      <p:cBhvr>
                                        <p:cTn id="16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8" presetID="0" presetClass="path" presetSubtype="0" accel="50000" decel="5000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animMotion origin="layout" path="M 5.55556E-6 4.02405E-6 L 0.13386 -0.06291 " pathEditMode="relative" ptsTypes="AA">
                                      <p:cBhvr>
                                        <p:cTn id="19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1" presetID="0" presetClass="path" presetSubtype="0" accel="50000" decel="50000" fill="hold" grpId="1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animMotion origin="layout" path="M 0.13385 -0.0629 C 0.05903 -0.02266 -0.01563 0.01758 -0.04219 0.03284 C -0.06875 0.0481 -0.04705 0.03862 -0.02535 0.02914 " pathEditMode="relative" ptsTypes="aaA">
                                      <p:cBhvr>
                                        <p:cTn id="22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0" presetClass="path" presetSubtype="0" accel="50000" decel="50000" fill="hold" grpId="1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animMotion origin="layout" path="M 0.25226 -0.04509 C 0.1809 0.09737 0.10955 0.23983 0.06354 0.24376 C 0.01753 0.24769 -0.01181 0.02568 -0.02379 -0.02081 C -0.03576 -0.06729 -0.01094 -0.0333 -0.00833 -0.03584 " pathEditMode="relative" ptsTypes="aaaA">
                                      <p:cBhvr>
                                        <p:cTn id="25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2" presetClass="entr" presetSubtype="4" fill="hold" grpId="2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32" presetID="3" presetClass="exit" presetSubtype="0" fill="hold" grpId="3" nodeType="afterEffect" nodePh="1">
                                  <p:stCondLst>
                                    <p:cond delay="350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35" presetID="0" presetClass="path" presetSubtype="0" accel="50000" decel="50000" fill="hold" grpId="2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animMotion origin="layout" path="M 2.5E-6 -4.07031E-6 C 0.00989 -0.19079 0.01979 -0.38205 0.05364 -0.45397 C 0.0875 -0.52613 0.15694 -0.48751 0.20295 -0.43316 C 0.24896 -0.37881 0.30694 -0.1753 0.32969 -0.12742 C 0.35243 -0.07955 0.346 -0.11285 0.33958 -0.14616 " pathEditMode="relative" rAng="0" ptsTypes="aaaaA">
                                      <p:cBhvr>
                                        <p:cTn id="36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600" y="-26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38" presetID="6" presetClass="emph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39" dur="2000" fill="hold"/>
                                        <p:tgtEl>
                                          <p:spTgt spid="205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0500"/>
                            </p:stCondLst>
                            <p:childTnLst>
                              <p:par>
                                <p:cTn id="41" presetID="0" presetClass="path" presetSubtype="0" accel="50000" decel="50000" fill="hold" grpId="1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animMotion origin="layout" path="M 5.55556E-7 -5.08788E-6 L 0.06302 -0.03146 " pathEditMode="relative" ptsTypes="AA">
                                      <p:cBhvr>
                                        <p:cTn id="42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44" presetID="6" presetClass="emph" presetSubtype="0" fill="hold" grpId="2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45" dur="2000" fill="hold"/>
                                        <p:tgtEl>
                                          <p:spTgt spid="205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4500"/>
                            </p:stCondLst>
                            <p:childTnLst>
                              <p:par>
                                <p:cTn id="47" presetID="0" presetClass="path" presetSubtype="0" accel="50000" decel="50000" fill="hold" grpId="3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animMotion origin="layout" path="M 6.94444E-6 -2.44218E-6 L 0.16528 -0.09436 " pathEditMode="relative" ptsTypes="AA">
                                      <p:cBhvr>
                                        <p:cTn id="48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6500"/>
                            </p:stCondLst>
                            <p:childTnLst>
                              <p:par>
                                <p:cTn id="50" presetID="0" presetClass="path" presetSubtype="0" accel="50000" decel="50000" fill="hold" grpId="3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animMotion origin="layout" path="M 0.33959 -0.14616 L 0.3632 -0.27196 " pathEditMode="relative" ptsTypes="AA">
                                      <p:cBhvr>
                                        <p:cTn id="51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28500"/>
                            </p:stCondLst>
                            <p:childTnLst>
                              <p:par>
                                <p:cTn id="53" presetID="6" presetClass="emph" presetSubtype="0" fill="hold" grpId="4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3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54" dur="2000" fill="hold"/>
                                        <p:tgtEl>
                                          <p:spTgt spid="205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30500"/>
                            </p:stCondLst>
                            <p:childTnLst>
                              <p:par>
                                <p:cTn id="56" presetID="26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 animBg="1"/>
      <p:bldP spid="2055" grpId="1" animBg="1"/>
      <p:bldP spid="2055" grpId="2" animBg="1"/>
      <p:bldP spid="2055" grpId="3" animBg="1"/>
      <p:bldP spid="2056" grpId="0" animBg="1"/>
      <p:bldP spid="2056" grpId="1" animBg="1"/>
      <p:bldP spid="2056" grpId="2" animBg="1"/>
      <p:bldP spid="2056" grpId="3" animBg="1"/>
      <p:bldP spid="2056" grpId="4" animBg="1"/>
      <p:bldP spid="2057" grpId="0" animBg="1"/>
      <p:bldP spid="2057" grpId="1" animBg="1"/>
      <p:bldP spid="2058" grpId="0" animBg="1"/>
      <p:bldP spid="2058" grpId="1" animBg="1"/>
      <p:bldP spid="2058" grpId="2" animBg="1"/>
      <p:bldP spid="2058" grpId="3" animBg="1"/>
      <p:bldP spid="206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692696"/>
            <a:ext cx="8229600" cy="2510557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7200" b="1" i="1" dirty="0" smtClean="0">
                <a:solidFill>
                  <a:srgbClr val="FF3300"/>
                </a:solidFill>
                <a:latin typeface="Monotype Corsiva" pitchFamily="66" charset="0"/>
              </a:rPr>
              <a:t/>
            </a:r>
            <a:br>
              <a:rPr lang="ru-RU" sz="7200" b="1" i="1" dirty="0" smtClean="0">
                <a:solidFill>
                  <a:srgbClr val="FF3300"/>
                </a:solidFill>
                <a:latin typeface="Monotype Corsiva" pitchFamily="66" charset="0"/>
              </a:rPr>
            </a:br>
            <a:r>
              <a:rPr lang="ru-RU" sz="7200" b="1" i="1" dirty="0" smtClean="0">
                <a:solidFill>
                  <a:srgbClr val="FF3300"/>
                </a:solidFill>
                <a:latin typeface="Monotype Corsiva" pitchFamily="66" charset="0"/>
              </a:rPr>
              <a:t/>
            </a:r>
            <a:br>
              <a:rPr lang="ru-RU" sz="7200" b="1" i="1" dirty="0" smtClean="0">
                <a:solidFill>
                  <a:srgbClr val="FF3300"/>
                </a:solidFill>
                <a:latin typeface="Monotype Corsiva" pitchFamily="66" charset="0"/>
              </a:rPr>
            </a:br>
            <a:r>
              <a:rPr lang="ru-RU" sz="7200" b="1" i="1" dirty="0" smtClean="0">
                <a:solidFill>
                  <a:srgbClr val="FF3300"/>
                </a:solidFill>
                <a:latin typeface="Monotype Corsiva" pitchFamily="66" charset="0"/>
              </a:rPr>
              <a:t/>
            </a:r>
            <a:br>
              <a:rPr lang="ru-RU" sz="7200" b="1" i="1" dirty="0" smtClean="0">
                <a:solidFill>
                  <a:srgbClr val="FF3300"/>
                </a:solidFill>
                <a:latin typeface="Monotype Corsiva" pitchFamily="66" charset="0"/>
              </a:rPr>
            </a:br>
            <a:r>
              <a:rPr lang="uk-UA" sz="89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Правила гри</a:t>
            </a:r>
            <a:br>
              <a:rPr lang="uk-UA" sz="89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endParaRPr lang="uk-UA" sz="8900" b="1" dirty="0" smtClean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2132856"/>
            <a:ext cx="8362950" cy="417671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uk-UA" sz="3600" dirty="0" smtClean="0">
                <a:solidFill>
                  <a:srgbClr val="1C1C1C"/>
                </a:solidFill>
              </a:rPr>
              <a:t>Команда обирає категорію і вартість питання.</a:t>
            </a:r>
          </a:p>
          <a:p>
            <a:pPr eaLnBrk="1" hangingPunct="1">
              <a:lnSpc>
                <a:spcPct val="90000"/>
              </a:lnSpc>
            </a:pPr>
            <a:r>
              <a:rPr lang="uk-UA" sz="3600" dirty="0" smtClean="0">
                <a:solidFill>
                  <a:srgbClr val="1C1C1C"/>
                </a:solidFill>
              </a:rPr>
              <a:t> Обговорює і відповідає на питання.</a:t>
            </a:r>
          </a:p>
          <a:p>
            <a:pPr eaLnBrk="1" hangingPunct="1">
              <a:lnSpc>
                <a:spcPct val="90000"/>
              </a:lnSpc>
            </a:pPr>
            <a:r>
              <a:rPr lang="uk-UA" sz="3600" dirty="0" smtClean="0">
                <a:solidFill>
                  <a:srgbClr val="1C1C1C"/>
                </a:solidFill>
              </a:rPr>
              <a:t>В разі неправильної відповіді має право відповісти інша команда.</a:t>
            </a:r>
          </a:p>
          <a:p>
            <a:pPr eaLnBrk="1" hangingPunct="1">
              <a:lnSpc>
                <a:spcPct val="90000"/>
              </a:lnSpc>
            </a:pPr>
            <a:r>
              <a:rPr lang="uk-UA" sz="3600" dirty="0" smtClean="0">
                <a:solidFill>
                  <a:srgbClr val="1C1C1C"/>
                </a:solidFill>
              </a:rPr>
              <a:t>Переможцем стає команда, що набрала найбільшу кількість балів.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sz="3600" dirty="0" smtClean="0">
              <a:solidFill>
                <a:srgbClr val="1C1C1C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6073508"/>
              </p:ext>
            </p:extLst>
          </p:nvPr>
        </p:nvGraphicFramePr>
        <p:xfrm>
          <a:off x="1835150" y="2133600"/>
          <a:ext cx="6076950" cy="1950720"/>
        </p:xfrm>
        <a:graphic>
          <a:graphicData uri="http://schemas.openxmlformats.org/drawingml/2006/table">
            <a:tbl>
              <a:tblPr/>
              <a:tblGrid>
                <a:gridCol w="2025650"/>
                <a:gridCol w="2025650"/>
                <a:gridCol w="2025650"/>
              </a:tblGrid>
              <a:tr h="487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АБВ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ГҐ Д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ЕЄЖ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ЗІИ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ЙКЛ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МНО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ПРС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ТУФ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ХЦЧ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ШЩЮЯ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92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uk-UA" sz="1600">
                <a:cs typeface="Times New Roman" pitchFamily="18" charset="0"/>
              </a:rPr>
              <a:t>„Шифрувальник”</a:t>
            </a:r>
            <a:endParaRPr lang="ru-RU" sz="600"/>
          </a:p>
          <a:p>
            <a:pPr eaLnBrk="0" hangingPunct="0"/>
            <a:endParaRPr lang="ru-RU"/>
          </a:p>
        </p:txBody>
      </p:sp>
      <p:sp>
        <p:nvSpPr>
          <p:cNvPr id="5145" name="Заголовок 3"/>
          <p:cNvSpPr>
            <a:spLocks noGrp="1"/>
          </p:cNvSpPr>
          <p:nvPr>
            <p:ph type="title"/>
          </p:nvPr>
        </p:nvSpPr>
        <p:spPr>
          <a:xfrm>
            <a:off x="611560" y="332656"/>
            <a:ext cx="8305800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b="1" dirty="0" smtClean="0">
                <a:solidFill>
                  <a:srgbClr val="FF0000"/>
                </a:solidFill>
              </a:rPr>
              <a:t>Шифрувальник</a:t>
            </a:r>
            <a:endParaRPr lang="ru-RU" b="1" dirty="0" smtClean="0">
              <a:solidFill>
                <a:srgbClr val="FF0000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9654232"/>
              </p:ext>
            </p:extLst>
          </p:nvPr>
        </p:nvGraphicFramePr>
        <p:xfrm>
          <a:off x="3491880" y="5661248"/>
          <a:ext cx="3168352" cy="366712"/>
        </p:xfrm>
        <a:graphic>
          <a:graphicData uri="http://schemas.openxmlformats.org/drawingml/2006/table">
            <a:tbl>
              <a:tblPr/>
              <a:tblGrid>
                <a:gridCol w="642854"/>
                <a:gridCol w="688772"/>
                <a:gridCol w="688772"/>
                <a:gridCol w="573977"/>
                <a:gridCol w="573977"/>
              </a:tblGrid>
              <a:tr h="36671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 smtClean="0">
                          <a:latin typeface="Times New Roman"/>
                          <a:ea typeface="Times New Roman"/>
                        </a:rPr>
                        <a:t>0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73" marR="685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 smtClean="0">
                          <a:latin typeface="Times New Roman"/>
                          <a:ea typeface="Times New Roman"/>
                        </a:rPr>
                        <a:t>5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73" marR="685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 smtClean="0">
                          <a:latin typeface="Times New Roman"/>
                          <a:ea typeface="Times New Roman"/>
                        </a:rPr>
                        <a:t>4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73" marR="685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 smtClean="0">
                          <a:latin typeface="Times New Roman"/>
                          <a:ea typeface="Times New Roman"/>
                        </a:rPr>
                        <a:t>7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73" marR="685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600" b="1" dirty="0">
                        <a:latin typeface="Times New Roman"/>
                        <a:ea typeface="Times New Roman"/>
                      </a:endParaRPr>
                    </a:p>
                  </a:txBody>
                  <a:tcPr marL="68573" marR="685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208" name="Rectangle 2"/>
          <p:cNvSpPr>
            <a:spLocks noChangeArrowheads="1"/>
          </p:cNvSpPr>
          <p:nvPr/>
        </p:nvSpPr>
        <p:spPr bwMode="auto">
          <a:xfrm>
            <a:off x="1043609" y="4221510"/>
            <a:ext cx="679388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 eaLnBrk="0" hangingPunct="0">
              <a:tabLst>
                <a:tab pos="571500" algn="l"/>
              </a:tabLst>
            </a:pPr>
            <a:r>
              <a:rPr lang="uk-UA" sz="32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Найбільший орган організму людини.</a:t>
            </a:r>
            <a:endParaRPr lang="uk-UA" sz="32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54" name="Group 18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8533382"/>
              </p:ext>
            </p:extLst>
          </p:nvPr>
        </p:nvGraphicFramePr>
        <p:xfrm>
          <a:off x="179388" y="2205038"/>
          <a:ext cx="8820150" cy="4321671"/>
        </p:xfrm>
        <a:graphic>
          <a:graphicData uri="http://schemas.openxmlformats.org/drawingml/2006/table">
            <a:tbl>
              <a:tblPr/>
              <a:tblGrid>
                <a:gridCol w="2592387"/>
                <a:gridCol w="1079500"/>
                <a:gridCol w="1081088"/>
                <a:gridCol w="1008062"/>
                <a:gridCol w="1079500"/>
                <a:gridCol w="1008063"/>
                <a:gridCol w="971550"/>
              </a:tblGrid>
              <a:tr h="1047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1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Гігієна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000" b="1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(профілактика)</a:t>
                      </a:r>
                      <a:endParaRPr kumimoji="0" lang="uk-UA" sz="2000" b="1" i="1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403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Валеологія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0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(здоров'я) </a:t>
                      </a:r>
                      <a:endParaRPr kumimoji="0" lang="ru-RU" sz="20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6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1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Цитологія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000" b="1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(клітини)</a:t>
                      </a:r>
                      <a:endParaRPr kumimoji="0" lang="uk-UA" sz="2000" b="1" i="1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7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1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Гістологія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000" b="1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(тканини)</a:t>
                      </a:r>
                      <a:endParaRPr kumimoji="0" lang="uk-UA" sz="2000" b="1" i="1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236" name="AutoShape 5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5003800" y="2349500"/>
            <a:ext cx="935038" cy="863600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4" action="ppaction://hlinksldjump"/>
              </a:rPr>
              <a:t>2</a:t>
            </a:r>
            <a:r>
              <a:rPr lang="ru-RU" sz="2400" b="1">
                <a:hlinkClick r:id="rId4" action="ppaction://hlinksldjump"/>
              </a:rPr>
              <a:t>0</a:t>
            </a:r>
            <a:endParaRPr lang="ru-RU" sz="2400" b="1"/>
          </a:p>
        </p:txBody>
      </p:sp>
      <p:sp>
        <p:nvSpPr>
          <p:cNvPr id="8237" name="AutoShape 5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011863" y="2349500"/>
            <a:ext cx="935037" cy="863600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5" action="ppaction://hlinksldjump"/>
              </a:rPr>
              <a:t>2</a:t>
            </a:r>
            <a:r>
              <a:rPr lang="ru-RU" sz="2400" b="1">
                <a:hlinkClick r:id="rId5" action="ppaction://hlinksldjump"/>
              </a:rPr>
              <a:t>0</a:t>
            </a:r>
            <a:endParaRPr lang="ru-RU" sz="2400" b="1"/>
          </a:p>
        </p:txBody>
      </p:sp>
      <p:sp>
        <p:nvSpPr>
          <p:cNvPr id="8238" name="AutoShape 5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092950" y="2276475"/>
            <a:ext cx="935038" cy="93503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6" action="ppaction://hlinksldjump"/>
              </a:rPr>
              <a:t>3</a:t>
            </a:r>
            <a:r>
              <a:rPr lang="ru-RU" sz="2400" b="1">
                <a:hlinkClick r:id="rId6" action="ppaction://hlinksldjump"/>
              </a:rPr>
              <a:t>0</a:t>
            </a:r>
            <a:endParaRPr lang="ru-RU" sz="2400" b="1"/>
          </a:p>
        </p:txBody>
      </p:sp>
      <p:sp>
        <p:nvSpPr>
          <p:cNvPr id="8239" name="AutoShape 6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101013" y="2276475"/>
            <a:ext cx="862012" cy="93503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7" action="ppaction://hlinksldjump"/>
              </a:rPr>
              <a:t>3</a:t>
            </a:r>
            <a:r>
              <a:rPr lang="ru-RU" sz="2400" b="1">
                <a:hlinkClick r:id="rId7" action="ppaction://hlinksldjump"/>
              </a:rPr>
              <a:t>0</a:t>
            </a:r>
            <a:endParaRPr lang="ru-RU" sz="2400" b="1"/>
          </a:p>
        </p:txBody>
      </p:sp>
      <p:sp>
        <p:nvSpPr>
          <p:cNvPr id="8240" name="AutoShape 6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924300" y="2349500"/>
            <a:ext cx="935038" cy="863600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8" action="ppaction://hlinksldjump"/>
              </a:rPr>
              <a:t>1</a:t>
            </a:r>
            <a:r>
              <a:rPr lang="ru-RU" sz="2400" b="1">
                <a:hlinkClick r:id="rId8" action="ppaction://hlinksldjump"/>
              </a:rPr>
              <a:t>0</a:t>
            </a:r>
            <a:endParaRPr lang="ru-RU" sz="2400" b="1"/>
          </a:p>
        </p:txBody>
      </p:sp>
      <p:sp>
        <p:nvSpPr>
          <p:cNvPr id="8241" name="AutoShape 7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995738" y="3357563"/>
            <a:ext cx="935037" cy="1008062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9" action="ppaction://hlinksldjump"/>
              </a:rPr>
              <a:t>1</a:t>
            </a:r>
            <a:r>
              <a:rPr lang="ru-RU" sz="2400" b="1">
                <a:hlinkClick r:id="rId9" action="ppaction://hlinksldjump"/>
              </a:rPr>
              <a:t>0</a:t>
            </a:r>
            <a:endParaRPr lang="ru-RU" sz="2400" b="1"/>
          </a:p>
        </p:txBody>
      </p:sp>
      <p:sp>
        <p:nvSpPr>
          <p:cNvPr id="8242" name="AutoShape 7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5003800" y="3357563"/>
            <a:ext cx="935038" cy="1008062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10" action="ppaction://hlinksldjump"/>
              </a:rPr>
              <a:t>2</a:t>
            </a:r>
            <a:r>
              <a:rPr lang="ru-RU" sz="2400" b="1">
                <a:hlinkClick r:id="rId10" action="ppaction://hlinksldjump"/>
              </a:rPr>
              <a:t>0</a:t>
            </a:r>
            <a:endParaRPr lang="ru-RU" sz="2400" b="1"/>
          </a:p>
        </p:txBody>
      </p:sp>
      <p:sp>
        <p:nvSpPr>
          <p:cNvPr id="8243" name="AutoShape 7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011863" y="3357563"/>
            <a:ext cx="935037" cy="1008062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11" action="ppaction://hlinksldjump"/>
              </a:rPr>
              <a:t>2</a:t>
            </a:r>
            <a:r>
              <a:rPr lang="ru-RU" sz="2400" b="1">
                <a:hlinkClick r:id="rId11" action="ppaction://hlinksldjump"/>
              </a:rPr>
              <a:t>0</a:t>
            </a:r>
            <a:endParaRPr lang="ru-RU" sz="2400" b="1"/>
          </a:p>
        </p:txBody>
      </p:sp>
      <p:sp>
        <p:nvSpPr>
          <p:cNvPr id="8244" name="AutoShape 7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164388" y="3357563"/>
            <a:ext cx="862012" cy="1008062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12" action="ppaction://hlinksldjump"/>
              </a:rPr>
              <a:t>3</a:t>
            </a:r>
            <a:r>
              <a:rPr lang="ru-RU" sz="2400" b="1">
                <a:hlinkClick r:id="rId12" action="ppaction://hlinksldjump"/>
              </a:rPr>
              <a:t>0</a:t>
            </a:r>
            <a:endParaRPr lang="ru-RU" sz="2400" b="1"/>
          </a:p>
        </p:txBody>
      </p:sp>
      <p:sp>
        <p:nvSpPr>
          <p:cNvPr id="8245" name="AutoShape 7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101013" y="3357563"/>
            <a:ext cx="862012" cy="1008062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13" action="ppaction://hlinksldjump"/>
              </a:rPr>
              <a:t>3</a:t>
            </a:r>
            <a:r>
              <a:rPr lang="ru-RU" sz="2400" b="1">
                <a:hlinkClick r:id="rId13" action="ppaction://hlinksldjump"/>
              </a:rPr>
              <a:t>0</a:t>
            </a:r>
            <a:endParaRPr lang="ru-RU" sz="2400" b="1"/>
          </a:p>
        </p:txBody>
      </p:sp>
      <p:sp>
        <p:nvSpPr>
          <p:cNvPr id="8246" name="AutoShape 7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5940425" y="5589588"/>
            <a:ext cx="935038" cy="1008062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14" action="ppaction://hlinksldjump"/>
              </a:rPr>
              <a:t>2</a:t>
            </a:r>
            <a:r>
              <a:rPr lang="ru-RU" sz="2400" b="1">
                <a:hlinkClick r:id="rId14" action="ppaction://hlinksldjump"/>
              </a:rPr>
              <a:t>0</a:t>
            </a:r>
            <a:endParaRPr lang="ru-RU" sz="2400" b="1"/>
          </a:p>
        </p:txBody>
      </p:sp>
      <p:sp>
        <p:nvSpPr>
          <p:cNvPr id="8247" name="AutoShape 7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011863" y="4508500"/>
            <a:ext cx="935037" cy="1008063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15" action="ppaction://hlinksldjump"/>
              </a:rPr>
              <a:t>2</a:t>
            </a:r>
            <a:r>
              <a:rPr lang="ru-RU" sz="2400" b="1">
                <a:hlinkClick r:id="rId15" action="ppaction://hlinksldjump"/>
              </a:rPr>
              <a:t>0</a:t>
            </a:r>
            <a:endParaRPr lang="ru-RU" sz="2400" b="1"/>
          </a:p>
        </p:txBody>
      </p:sp>
      <p:sp>
        <p:nvSpPr>
          <p:cNvPr id="8248" name="AutoShape 7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092950" y="4508500"/>
            <a:ext cx="862013" cy="1009650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16" action="ppaction://hlinksldjump"/>
              </a:rPr>
              <a:t>3</a:t>
            </a:r>
            <a:r>
              <a:rPr lang="ru-RU" sz="2400" b="1">
                <a:hlinkClick r:id="rId16" action="ppaction://hlinksldjump"/>
              </a:rPr>
              <a:t>0</a:t>
            </a:r>
            <a:endParaRPr lang="ru-RU" sz="2400" b="1"/>
          </a:p>
        </p:txBody>
      </p:sp>
      <p:sp>
        <p:nvSpPr>
          <p:cNvPr id="8249" name="AutoShape 7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019925" y="5589588"/>
            <a:ext cx="935038" cy="1008062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17" action="ppaction://hlinksldjump"/>
              </a:rPr>
              <a:t>3</a:t>
            </a:r>
            <a:r>
              <a:rPr lang="ru-RU" sz="2400" b="1">
                <a:hlinkClick r:id="rId17" action="ppaction://hlinksldjump"/>
              </a:rPr>
              <a:t>0</a:t>
            </a:r>
            <a:endParaRPr lang="ru-RU" sz="2400" b="1"/>
          </a:p>
        </p:txBody>
      </p:sp>
      <p:sp>
        <p:nvSpPr>
          <p:cNvPr id="8250" name="AutoShape 8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027988" y="5661025"/>
            <a:ext cx="935037" cy="93503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14" action="ppaction://hlinksldjump"/>
              </a:rPr>
              <a:t>3</a:t>
            </a:r>
            <a:r>
              <a:rPr lang="ru-RU" sz="2400" b="1">
                <a:hlinkClick r:id="rId14" action="ppaction://hlinksldjump"/>
              </a:rPr>
              <a:t>0</a:t>
            </a:r>
            <a:endParaRPr lang="ru-RU" sz="2400" b="1"/>
          </a:p>
        </p:txBody>
      </p:sp>
      <p:sp>
        <p:nvSpPr>
          <p:cNvPr id="8251" name="AutoShape 8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101013" y="4508500"/>
            <a:ext cx="862012" cy="1009650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18" action="ppaction://hlinksldjump"/>
              </a:rPr>
              <a:t>3</a:t>
            </a:r>
            <a:r>
              <a:rPr lang="ru-RU" sz="2400" b="1">
                <a:hlinkClick r:id="rId18" action="ppaction://hlinksldjump"/>
              </a:rPr>
              <a:t>0</a:t>
            </a:r>
            <a:endParaRPr lang="ru-RU" sz="2400" b="1"/>
          </a:p>
        </p:txBody>
      </p:sp>
      <p:sp>
        <p:nvSpPr>
          <p:cNvPr id="8252" name="AutoShape 8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916238" y="3284538"/>
            <a:ext cx="935037" cy="1079500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dirty="0">
                <a:hlinkClick r:id="rId19" action="ppaction://hlinksldjump"/>
              </a:rPr>
              <a:t>10</a:t>
            </a:r>
            <a:endParaRPr lang="ru-RU" sz="2400" b="1" dirty="0"/>
          </a:p>
        </p:txBody>
      </p:sp>
      <p:sp>
        <p:nvSpPr>
          <p:cNvPr id="8253" name="AutoShape 8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843213" y="4508500"/>
            <a:ext cx="935037" cy="1008063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>
                <a:hlinkClick r:id="rId20" action="ppaction://hlinksldjump"/>
              </a:rPr>
              <a:t>10</a:t>
            </a:r>
            <a:endParaRPr lang="ru-RU" sz="2400" b="1"/>
          </a:p>
        </p:txBody>
      </p:sp>
      <p:sp>
        <p:nvSpPr>
          <p:cNvPr id="8254" name="AutoShape 8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843213" y="5589588"/>
            <a:ext cx="935037" cy="1008062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>
                <a:hlinkClick r:id="rId21" action="ppaction://hlinksldjump"/>
              </a:rPr>
              <a:t>10</a:t>
            </a:r>
            <a:endParaRPr lang="ru-RU" sz="2400" b="1"/>
          </a:p>
        </p:txBody>
      </p:sp>
      <p:sp>
        <p:nvSpPr>
          <p:cNvPr id="8255" name="AutoShape 9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924300" y="5589588"/>
            <a:ext cx="935038" cy="1008062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22" action="ppaction://hlinksldjump"/>
              </a:rPr>
              <a:t>1</a:t>
            </a:r>
            <a:r>
              <a:rPr lang="ru-RU" sz="2400" b="1">
                <a:hlinkClick r:id="rId22" action="ppaction://hlinksldjump"/>
              </a:rPr>
              <a:t>0</a:t>
            </a:r>
            <a:endParaRPr lang="ru-RU" sz="2400" b="1"/>
          </a:p>
        </p:txBody>
      </p:sp>
      <p:sp>
        <p:nvSpPr>
          <p:cNvPr id="8256" name="AutoShape 9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924300" y="4508500"/>
            <a:ext cx="935038" cy="1008063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23" action="ppaction://hlinksldjump"/>
              </a:rPr>
              <a:t>1</a:t>
            </a:r>
            <a:r>
              <a:rPr lang="ru-RU" sz="2400" b="1">
                <a:hlinkClick r:id="rId23" action="ppaction://hlinksldjump"/>
              </a:rPr>
              <a:t>0</a:t>
            </a:r>
            <a:endParaRPr lang="ru-RU" sz="2400" b="1"/>
          </a:p>
        </p:txBody>
      </p:sp>
      <p:sp>
        <p:nvSpPr>
          <p:cNvPr id="8257" name="AutoShape 9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932363" y="4508500"/>
            <a:ext cx="935037" cy="1008063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24" action="ppaction://hlinksldjump"/>
              </a:rPr>
              <a:t>2</a:t>
            </a:r>
            <a:r>
              <a:rPr lang="ru-RU" sz="2400" b="1">
                <a:hlinkClick r:id="rId24" action="ppaction://hlinksldjump"/>
              </a:rPr>
              <a:t>0</a:t>
            </a:r>
            <a:endParaRPr lang="ru-RU" sz="2400" b="1"/>
          </a:p>
        </p:txBody>
      </p:sp>
      <p:sp>
        <p:nvSpPr>
          <p:cNvPr id="8258" name="AutoShape 9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932363" y="5589588"/>
            <a:ext cx="935037" cy="1008062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25" action="ppaction://hlinksldjump"/>
              </a:rPr>
              <a:t>2</a:t>
            </a:r>
            <a:r>
              <a:rPr lang="ru-RU" sz="2400" b="1">
                <a:hlinkClick r:id="rId25" action="ppaction://hlinksldjump"/>
              </a:rPr>
              <a:t>0</a:t>
            </a:r>
            <a:endParaRPr lang="ru-RU" sz="2400" b="1"/>
          </a:p>
        </p:txBody>
      </p:sp>
      <p:graphicFrame>
        <p:nvGraphicFramePr>
          <p:cNvPr id="3244" name="Group 17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8856655"/>
              </p:ext>
            </p:extLst>
          </p:nvPr>
        </p:nvGraphicFramePr>
        <p:xfrm>
          <a:off x="179388" y="188913"/>
          <a:ext cx="8785225" cy="936625"/>
        </p:xfrm>
        <a:graphic>
          <a:graphicData uri="http://schemas.openxmlformats.org/drawingml/2006/table">
            <a:tbl>
              <a:tblPr/>
              <a:tblGrid>
                <a:gridCol w="2592387"/>
                <a:gridCol w="1079500"/>
                <a:gridCol w="1081088"/>
                <a:gridCol w="1008062"/>
                <a:gridCol w="1079500"/>
                <a:gridCol w="1008063"/>
                <a:gridCol w="936625"/>
              </a:tblGrid>
              <a:tr h="936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1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Times New Roman" pitchFamily="18" charset="0"/>
                        </a:rPr>
                        <a:t>Анатомія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000" b="1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Times New Roman" pitchFamily="18" charset="0"/>
                        </a:rPr>
                        <a:t>(будова)</a:t>
                      </a:r>
                      <a:endParaRPr kumimoji="0" lang="uk-UA" sz="2000" b="1" i="1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277" name="AutoShape 12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924300" y="188913"/>
            <a:ext cx="935038" cy="936625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26" action="ppaction://hlinksldjump"/>
              </a:rPr>
              <a:t>1</a:t>
            </a:r>
            <a:r>
              <a:rPr lang="ru-RU" sz="2400" b="1">
                <a:hlinkClick r:id="rId26" action="ppaction://hlinksldjump"/>
              </a:rPr>
              <a:t>0</a:t>
            </a:r>
            <a:endParaRPr lang="ru-RU" sz="2400" b="1"/>
          </a:p>
        </p:txBody>
      </p:sp>
      <p:sp>
        <p:nvSpPr>
          <p:cNvPr id="8278" name="AutoShape 13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932363" y="188913"/>
            <a:ext cx="935037" cy="936625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27" action="ppaction://hlinksldjump"/>
              </a:rPr>
              <a:t>2</a:t>
            </a:r>
            <a:r>
              <a:rPr lang="ru-RU" sz="2400" b="1">
                <a:hlinkClick r:id="rId27" action="ppaction://hlinksldjump"/>
              </a:rPr>
              <a:t>0</a:t>
            </a:r>
            <a:endParaRPr lang="ru-RU" sz="2400" b="1"/>
          </a:p>
        </p:txBody>
      </p:sp>
      <p:sp>
        <p:nvSpPr>
          <p:cNvPr id="8279" name="AutoShape 13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011863" y="188913"/>
            <a:ext cx="935037" cy="936625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28" action="ppaction://hlinksldjump"/>
              </a:rPr>
              <a:t>2</a:t>
            </a:r>
            <a:r>
              <a:rPr lang="ru-RU" sz="2400" b="1">
                <a:hlinkClick r:id="rId28" action="ppaction://hlinksldjump"/>
              </a:rPr>
              <a:t>0</a:t>
            </a:r>
            <a:endParaRPr lang="ru-RU" sz="2400" b="1"/>
          </a:p>
        </p:txBody>
      </p:sp>
      <p:sp>
        <p:nvSpPr>
          <p:cNvPr id="8280" name="AutoShape 13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019925" y="188913"/>
            <a:ext cx="935038" cy="936625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29" action="ppaction://hlinksldjump"/>
              </a:rPr>
              <a:t>3</a:t>
            </a:r>
            <a:r>
              <a:rPr lang="ru-RU" sz="2400" b="1">
                <a:hlinkClick r:id="rId29" action="ppaction://hlinksldjump"/>
              </a:rPr>
              <a:t>0</a:t>
            </a:r>
            <a:endParaRPr lang="ru-RU" sz="2400" b="1"/>
          </a:p>
        </p:txBody>
      </p:sp>
      <p:sp>
        <p:nvSpPr>
          <p:cNvPr id="8281" name="AutoShape 13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027988" y="188913"/>
            <a:ext cx="935037" cy="936625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30" action="ppaction://hlinksldjump"/>
              </a:rPr>
              <a:t>3</a:t>
            </a:r>
            <a:r>
              <a:rPr lang="ru-RU" sz="2400" b="1">
                <a:hlinkClick r:id="rId30" action="ppaction://hlinksldjump"/>
              </a:rPr>
              <a:t>0</a:t>
            </a:r>
            <a:endParaRPr lang="ru-RU" sz="2400" b="1"/>
          </a:p>
        </p:txBody>
      </p:sp>
      <p:sp>
        <p:nvSpPr>
          <p:cNvPr id="8282" name="AutoShape 13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843213" y="2276475"/>
            <a:ext cx="935037" cy="935038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>
                <a:hlinkClick r:id="rId31" action="ppaction://hlinksldjump"/>
              </a:rPr>
              <a:t>10</a:t>
            </a:r>
            <a:endParaRPr lang="ru-RU" sz="2400" b="1"/>
          </a:p>
        </p:txBody>
      </p:sp>
      <p:sp>
        <p:nvSpPr>
          <p:cNvPr id="8283" name="AutoShape 13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843213" y="188913"/>
            <a:ext cx="862012" cy="936625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>
                <a:hlinkClick r:id="rId32" action="ppaction://hlinksldjump"/>
              </a:rPr>
              <a:t>10</a:t>
            </a:r>
            <a:endParaRPr lang="ru-RU" sz="2400" b="1"/>
          </a:p>
        </p:txBody>
      </p:sp>
      <p:graphicFrame>
        <p:nvGraphicFramePr>
          <p:cNvPr id="3255" name="Group 18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6352736"/>
              </p:ext>
            </p:extLst>
          </p:nvPr>
        </p:nvGraphicFramePr>
        <p:xfrm>
          <a:off x="179388" y="1196975"/>
          <a:ext cx="8785225" cy="883920"/>
        </p:xfrm>
        <a:graphic>
          <a:graphicData uri="http://schemas.openxmlformats.org/drawingml/2006/table">
            <a:tbl>
              <a:tblPr/>
              <a:tblGrid>
                <a:gridCol w="2592387"/>
                <a:gridCol w="1008063"/>
                <a:gridCol w="1152525"/>
                <a:gridCol w="1008062"/>
                <a:gridCol w="1008063"/>
                <a:gridCol w="1008062"/>
                <a:gridCol w="1008063"/>
              </a:tblGrid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800" b="1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Фізіологія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2000" b="1" i="1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(процеси)</a:t>
                      </a:r>
                      <a:endParaRPr kumimoji="0" lang="uk-UA" sz="2000" b="1" i="1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302" name="AutoShape 17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843213" y="1196975"/>
            <a:ext cx="935037" cy="863600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>
                <a:hlinkClick r:id="rId33" action="ppaction://hlinksldjump"/>
              </a:rPr>
              <a:t>10</a:t>
            </a:r>
            <a:endParaRPr lang="ru-RU" sz="2400" b="1"/>
          </a:p>
        </p:txBody>
      </p:sp>
      <p:sp>
        <p:nvSpPr>
          <p:cNvPr id="8303" name="AutoShape 17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924300" y="1268413"/>
            <a:ext cx="935038" cy="792162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34" action="ppaction://hlinksldjump"/>
              </a:rPr>
              <a:t>1</a:t>
            </a:r>
            <a:r>
              <a:rPr lang="ru-RU" sz="2400" b="1">
                <a:hlinkClick r:id="rId34" action="ppaction://hlinksldjump"/>
              </a:rPr>
              <a:t>0</a:t>
            </a:r>
            <a:endParaRPr lang="ru-RU" sz="2400" b="1"/>
          </a:p>
        </p:txBody>
      </p:sp>
      <p:sp>
        <p:nvSpPr>
          <p:cNvPr id="8304" name="AutoShape 17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5003800" y="1268413"/>
            <a:ext cx="935038" cy="792162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35" action="ppaction://hlinksldjump"/>
              </a:rPr>
              <a:t>2</a:t>
            </a:r>
            <a:r>
              <a:rPr lang="ru-RU" sz="2400" b="1">
                <a:hlinkClick r:id="rId35" action="ppaction://hlinksldjump"/>
              </a:rPr>
              <a:t>0</a:t>
            </a:r>
            <a:endParaRPr lang="ru-RU" sz="2400" b="1"/>
          </a:p>
        </p:txBody>
      </p:sp>
      <p:sp>
        <p:nvSpPr>
          <p:cNvPr id="8305" name="AutoShape 17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011863" y="1196975"/>
            <a:ext cx="863600" cy="863600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36" action="ppaction://hlinksldjump"/>
              </a:rPr>
              <a:t>2</a:t>
            </a:r>
            <a:r>
              <a:rPr lang="ru-RU" sz="2400" b="1">
                <a:hlinkClick r:id="rId36" action="ppaction://hlinksldjump"/>
              </a:rPr>
              <a:t>0</a:t>
            </a:r>
            <a:endParaRPr lang="ru-RU" sz="2400" b="1"/>
          </a:p>
        </p:txBody>
      </p:sp>
      <p:sp>
        <p:nvSpPr>
          <p:cNvPr id="8306" name="AutoShape 18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019925" y="1196975"/>
            <a:ext cx="935038" cy="863600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37" action="ppaction://hlinksldjump"/>
              </a:rPr>
              <a:t>3</a:t>
            </a:r>
            <a:r>
              <a:rPr lang="ru-RU" sz="2400" b="1">
                <a:hlinkClick r:id="rId37" action="ppaction://hlinksldjump"/>
              </a:rPr>
              <a:t>0</a:t>
            </a:r>
            <a:endParaRPr lang="ru-RU" sz="2400" b="1"/>
          </a:p>
        </p:txBody>
      </p:sp>
      <p:sp>
        <p:nvSpPr>
          <p:cNvPr id="8307" name="AutoShape 18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027988" y="1196975"/>
            <a:ext cx="935037" cy="863600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hlinkClick r:id="rId38" action="ppaction://hlinksldjump"/>
              </a:rPr>
              <a:t>3</a:t>
            </a:r>
            <a:r>
              <a:rPr lang="ru-RU" sz="2400" b="1">
                <a:hlinkClick r:id="rId38" action="ppaction://hlinksldjump"/>
              </a:rPr>
              <a:t>0</a:t>
            </a:r>
            <a:endParaRPr lang="ru-RU" sz="2400" b="1"/>
          </a:p>
        </p:txBody>
      </p:sp>
      <p:pic>
        <p:nvPicPr>
          <p:cNvPr id="41" name="lives-ice-and-wind-спокойный-трек-для-фона-на-презентацию (1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9"/>
          <a:stretch>
            <a:fillRect/>
          </a:stretch>
        </p:blipFill>
        <p:spPr>
          <a:xfrm>
            <a:off x="285720" y="164305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95536" y="2700362"/>
            <a:ext cx="7772400" cy="415763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uk-UA" sz="4800" dirty="0" smtClean="0"/>
              <a:t/>
            </a:r>
            <a:br>
              <a:rPr lang="uk-UA" sz="4800" dirty="0" smtClean="0"/>
            </a:br>
            <a:r>
              <a:rPr lang="uk-UA" sz="4800" dirty="0"/>
              <a:t/>
            </a:r>
            <a:br>
              <a:rPr lang="uk-UA" sz="4800" dirty="0"/>
            </a:br>
            <a:r>
              <a:rPr lang="uk-UA" sz="4800" dirty="0" smtClean="0"/>
              <a:t/>
            </a:r>
            <a:br>
              <a:rPr lang="uk-UA" sz="4800" dirty="0" smtClean="0"/>
            </a:br>
            <a:r>
              <a:rPr lang="uk-UA" sz="4800" dirty="0"/>
              <a:t/>
            </a:r>
            <a:br>
              <a:rPr lang="uk-UA" sz="4800" dirty="0"/>
            </a:br>
            <a:r>
              <a:rPr lang="uk-UA" sz="4800" dirty="0" smtClean="0"/>
              <a:t>Найбільша залоза травної системи, яка виробляє жовч...</a:t>
            </a:r>
            <a:br>
              <a:rPr lang="uk-UA" sz="4800" dirty="0" smtClean="0"/>
            </a:br>
            <a:r>
              <a:rPr lang="uk-UA" sz="4800" dirty="0" smtClean="0"/>
              <a:t>                 </a:t>
            </a:r>
            <a:r>
              <a:rPr lang="uk-UA" sz="3600" dirty="0" smtClean="0">
                <a:solidFill>
                  <a:srgbClr val="002060"/>
                </a:solidFill>
              </a:rPr>
              <a:t>А. підшлункова</a:t>
            </a:r>
            <a:br>
              <a:rPr lang="uk-UA" sz="3600" dirty="0" smtClean="0">
                <a:solidFill>
                  <a:srgbClr val="002060"/>
                </a:solidFill>
              </a:rPr>
            </a:br>
            <a:r>
              <a:rPr lang="uk-UA" sz="3600" dirty="0" smtClean="0">
                <a:solidFill>
                  <a:srgbClr val="002060"/>
                </a:solidFill>
              </a:rPr>
              <a:t>                      Б. щитовидна</a:t>
            </a:r>
            <a:br>
              <a:rPr lang="uk-UA" sz="3600" dirty="0" smtClean="0">
                <a:solidFill>
                  <a:srgbClr val="002060"/>
                </a:solidFill>
              </a:rPr>
            </a:br>
            <a:r>
              <a:rPr lang="uk-UA" sz="3600" dirty="0" smtClean="0">
                <a:solidFill>
                  <a:srgbClr val="002060"/>
                </a:solidFill>
              </a:rPr>
              <a:t>                      В. печінка</a:t>
            </a:r>
            <a:br>
              <a:rPr lang="uk-UA" sz="3600" dirty="0" smtClean="0">
                <a:solidFill>
                  <a:srgbClr val="002060"/>
                </a:solidFill>
              </a:rPr>
            </a:br>
            <a:r>
              <a:rPr lang="uk-UA" sz="3600" dirty="0" smtClean="0"/>
              <a:t/>
            </a:r>
            <a:br>
              <a:rPr lang="uk-UA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i="1" dirty="0" smtClean="0"/>
          </a:p>
        </p:txBody>
      </p:sp>
      <p:sp>
        <p:nvSpPr>
          <p:cNvPr id="9219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619250" y="333375"/>
            <a:ext cx="6400800" cy="1752600"/>
          </a:xfrm>
        </p:spPr>
        <p:txBody>
          <a:bodyPr/>
          <a:lstStyle/>
          <a:p>
            <a:pPr marR="0" algn="ctr" eaLnBrk="1" hangingPunct="1"/>
            <a:r>
              <a:rPr lang="uk-UA" sz="6000" b="1" i="1" dirty="0" smtClean="0">
                <a:solidFill>
                  <a:srgbClr val="FF0000"/>
                </a:solidFill>
                <a:cs typeface="Times New Roman" pitchFamily="18" charset="0"/>
              </a:rPr>
              <a:t>Анатомія </a:t>
            </a:r>
          </a:p>
          <a:p>
            <a:pPr marR="0" eaLnBrk="1" hangingPunct="1"/>
            <a:endParaRPr lang="ru-RU" sz="4000" dirty="0" smtClean="0">
              <a:solidFill>
                <a:srgbClr val="FF3300"/>
              </a:solidFill>
            </a:endParaRPr>
          </a:p>
        </p:txBody>
      </p:sp>
      <p:sp>
        <p:nvSpPr>
          <p:cNvPr id="9220" name="Text Box 5"/>
          <p:cNvSpPr txBox="1">
            <a:spLocks noChangeArrowheads="1"/>
          </p:cNvSpPr>
          <p:nvPr/>
        </p:nvSpPr>
        <p:spPr bwMode="auto">
          <a:xfrm>
            <a:off x="3786188" y="5786438"/>
            <a:ext cx="5106987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dirty="0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9221" name="Picture 8" descr="PD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4318278"/>
            <a:ext cx="2341463" cy="2539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>
          <a:xfrm>
            <a:off x="663575" y="764704"/>
            <a:ext cx="8229600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8800" b="1" dirty="0" smtClean="0"/>
              <a:t>В. Печінка </a:t>
            </a:r>
          </a:p>
        </p:txBody>
      </p:sp>
      <p:sp>
        <p:nvSpPr>
          <p:cNvPr id="10243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10244" name="Picture 6" descr="PD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3644900"/>
            <a:ext cx="2962275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100" y="2100262"/>
            <a:ext cx="5332314" cy="3306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13100" y="2276872"/>
            <a:ext cx="1358900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Прямоугольник 2"/>
          <p:cNvSpPr/>
          <p:nvPr/>
        </p:nvSpPr>
        <p:spPr>
          <a:xfrm>
            <a:off x="4932040" y="2100262"/>
            <a:ext cx="1512168" cy="3206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Прямоугольник 3"/>
          <p:cNvSpPr/>
          <p:nvPr/>
        </p:nvSpPr>
        <p:spPr>
          <a:xfrm>
            <a:off x="6853595" y="2564904"/>
            <a:ext cx="1224136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Прямоугольник 4"/>
          <p:cNvSpPr/>
          <p:nvPr/>
        </p:nvSpPr>
        <p:spPr>
          <a:xfrm>
            <a:off x="7019925" y="4221088"/>
            <a:ext cx="1296491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угольник 5"/>
          <p:cNvSpPr/>
          <p:nvPr/>
        </p:nvSpPr>
        <p:spPr>
          <a:xfrm>
            <a:off x="6660232" y="4653136"/>
            <a:ext cx="188518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Прямоугольник 6"/>
          <p:cNvSpPr/>
          <p:nvPr/>
        </p:nvSpPr>
        <p:spPr>
          <a:xfrm>
            <a:off x="5269418" y="4941168"/>
            <a:ext cx="1584177" cy="3211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39552" y="3284984"/>
            <a:ext cx="7772400" cy="21717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uk-UA" sz="4800" dirty="0" smtClean="0"/>
              <a:t>В якому органі дихання розміщені голосові зв'язки?</a:t>
            </a:r>
            <a:br>
              <a:rPr lang="uk-UA" sz="4800" dirty="0" smtClean="0"/>
            </a:br>
            <a:r>
              <a:rPr lang="uk-UA" sz="4800" dirty="0"/>
              <a:t> </a:t>
            </a:r>
            <a:r>
              <a:rPr lang="uk-UA" sz="4800" dirty="0" smtClean="0"/>
              <a:t>                              </a:t>
            </a:r>
            <a:r>
              <a:rPr lang="uk-UA" sz="4800" dirty="0" smtClean="0">
                <a:solidFill>
                  <a:srgbClr val="002060"/>
                </a:solidFill>
              </a:rPr>
              <a:t>А. гортані</a:t>
            </a:r>
            <a:br>
              <a:rPr lang="uk-UA" sz="4800" dirty="0" smtClean="0">
                <a:solidFill>
                  <a:srgbClr val="002060"/>
                </a:solidFill>
              </a:rPr>
            </a:br>
            <a:r>
              <a:rPr lang="uk-UA" sz="4800" dirty="0">
                <a:solidFill>
                  <a:srgbClr val="002060"/>
                </a:solidFill>
              </a:rPr>
              <a:t> </a:t>
            </a:r>
            <a:r>
              <a:rPr lang="uk-UA" sz="4800" dirty="0" smtClean="0">
                <a:solidFill>
                  <a:srgbClr val="002060"/>
                </a:solidFill>
              </a:rPr>
              <a:t>                              Б. глотці</a:t>
            </a:r>
            <a:br>
              <a:rPr lang="uk-UA" sz="4800" dirty="0" smtClean="0">
                <a:solidFill>
                  <a:srgbClr val="002060"/>
                </a:solidFill>
              </a:rPr>
            </a:br>
            <a:r>
              <a:rPr lang="uk-UA" sz="4800" dirty="0">
                <a:solidFill>
                  <a:srgbClr val="002060"/>
                </a:solidFill>
              </a:rPr>
              <a:t> </a:t>
            </a:r>
            <a:r>
              <a:rPr lang="uk-UA" sz="4800" dirty="0" smtClean="0">
                <a:solidFill>
                  <a:srgbClr val="002060"/>
                </a:solidFill>
              </a:rPr>
              <a:t>                              В. трахеї </a:t>
            </a:r>
            <a:endParaRPr lang="ru-RU" sz="4800" dirty="0" smtClean="0">
              <a:solidFill>
                <a:srgbClr val="002060"/>
              </a:solidFill>
            </a:endParaRPr>
          </a:p>
        </p:txBody>
      </p:sp>
      <p:sp>
        <p:nvSpPr>
          <p:cNvPr id="11267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476375" y="333375"/>
            <a:ext cx="6400800" cy="1752600"/>
          </a:xfrm>
        </p:spPr>
        <p:txBody>
          <a:bodyPr/>
          <a:lstStyle/>
          <a:p>
            <a:pPr marR="0" algn="ctr" eaLnBrk="1" hangingPunct="1"/>
            <a:r>
              <a:rPr lang="uk-UA" sz="6000" b="1" i="1" dirty="0" smtClean="0">
                <a:solidFill>
                  <a:srgbClr val="FF0000"/>
                </a:solidFill>
                <a:cs typeface="Times New Roman" pitchFamily="18" charset="0"/>
              </a:rPr>
              <a:t>Анатомія </a:t>
            </a:r>
          </a:p>
          <a:p>
            <a:pPr marR="0" eaLnBrk="1" hangingPunct="1"/>
            <a:endParaRPr lang="ru-RU" dirty="0" smtClean="0"/>
          </a:p>
        </p:txBody>
      </p:sp>
      <p:sp>
        <p:nvSpPr>
          <p:cNvPr id="11268" name="Text Box 5"/>
          <p:cNvSpPr txBox="1">
            <a:spLocks noChangeArrowheads="1"/>
          </p:cNvSpPr>
          <p:nvPr/>
        </p:nvSpPr>
        <p:spPr bwMode="auto">
          <a:xfrm>
            <a:off x="3857625" y="5643563"/>
            <a:ext cx="4964113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11269" name="Picture 7" descr="PD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44900"/>
            <a:ext cx="2962275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Grp="1" noChangeArrowheads="1"/>
          </p:cNvSpPr>
          <p:nvPr>
            <p:ph type="title"/>
          </p:nvPr>
        </p:nvSpPr>
        <p:spPr>
          <a:xfrm>
            <a:off x="251520" y="908720"/>
            <a:ext cx="8229600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8800" b="1" dirty="0" smtClean="0"/>
              <a:t>А. Гортані</a:t>
            </a:r>
          </a:p>
        </p:txBody>
      </p:sp>
      <p:sp>
        <p:nvSpPr>
          <p:cNvPr id="12291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12292" name="Picture 6" descr="PD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644900"/>
            <a:ext cx="2962275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9" y="2060848"/>
            <a:ext cx="5112742" cy="341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97753" y="4486275"/>
            <a:ext cx="9036496" cy="231457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uk-UA" sz="5400" dirty="0" smtClean="0">
                <a:solidFill>
                  <a:srgbClr val="00B0F0"/>
                </a:solidFill>
              </a:rPr>
              <a:t>Як називається середня стінка серцевого м'яза?</a:t>
            </a:r>
            <a:r>
              <a:rPr lang="uk-UA" sz="5400" dirty="0" smtClean="0">
                <a:solidFill>
                  <a:srgbClr val="002060"/>
                </a:solidFill>
              </a:rPr>
              <a:t/>
            </a:r>
            <a:br>
              <a:rPr lang="uk-UA" sz="5400" dirty="0" smtClean="0">
                <a:solidFill>
                  <a:srgbClr val="002060"/>
                </a:solidFill>
              </a:rPr>
            </a:br>
            <a:r>
              <a:rPr lang="uk-UA" sz="5400" dirty="0">
                <a:solidFill>
                  <a:srgbClr val="002060"/>
                </a:solidFill>
              </a:rPr>
              <a:t> </a:t>
            </a:r>
            <a:r>
              <a:rPr lang="uk-UA" sz="5400" dirty="0" smtClean="0">
                <a:solidFill>
                  <a:srgbClr val="002060"/>
                </a:solidFill>
              </a:rPr>
              <a:t>               </a:t>
            </a:r>
            <a:r>
              <a:rPr lang="uk-UA" sz="4400" dirty="0" smtClean="0">
                <a:solidFill>
                  <a:srgbClr val="002060"/>
                </a:solidFill>
              </a:rPr>
              <a:t>А. ендокард</a:t>
            </a:r>
            <a:br>
              <a:rPr lang="uk-UA" sz="4400" dirty="0" smtClean="0">
                <a:solidFill>
                  <a:srgbClr val="002060"/>
                </a:solidFill>
              </a:rPr>
            </a:br>
            <a:r>
              <a:rPr lang="uk-UA" sz="4400" dirty="0">
                <a:solidFill>
                  <a:srgbClr val="002060"/>
                </a:solidFill>
              </a:rPr>
              <a:t> </a:t>
            </a:r>
            <a:r>
              <a:rPr lang="uk-UA" sz="4400" dirty="0" smtClean="0">
                <a:solidFill>
                  <a:srgbClr val="002060"/>
                </a:solidFill>
              </a:rPr>
              <a:t>                   Б. перикард</a:t>
            </a:r>
            <a:br>
              <a:rPr lang="uk-UA" sz="4400" dirty="0" smtClean="0">
                <a:solidFill>
                  <a:srgbClr val="002060"/>
                </a:solidFill>
              </a:rPr>
            </a:br>
            <a:r>
              <a:rPr lang="uk-UA" sz="4400" dirty="0">
                <a:solidFill>
                  <a:srgbClr val="002060"/>
                </a:solidFill>
              </a:rPr>
              <a:t> </a:t>
            </a:r>
            <a:r>
              <a:rPr lang="uk-UA" sz="4400" dirty="0" smtClean="0">
                <a:solidFill>
                  <a:srgbClr val="002060"/>
                </a:solidFill>
              </a:rPr>
              <a:t>                   В. міокард.</a:t>
            </a:r>
            <a:r>
              <a:rPr lang="ru-RU" sz="4400" dirty="0" smtClean="0">
                <a:solidFill>
                  <a:srgbClr val="002060"/>
                </a:solidFill>
              </a:rPr>
              <a:t/>
            </a:r>
            <a:br>
              <a:rPr lang="ru-RU" sz="4400" dirty="0" smtClean="0">
                <a:solidFill>
                  <a:srgbClr val="002060"/>
                </a:solidFill>
              </a:rPr>
            </a:br>
            <a:r>
              <a:rPr lang="ru-RU" sz="6000" dirty="0" smtClean="0">
                <a:solidFill>
                  <a:srgbClr val="002060"/>
                </a:solidFill>
              </a:rPr>
              <a:t/>
            </a:r>
            <a:br>
              <a:rPr lang="ru-RU" sz="6000" dirty="0" smtClean="0">
                <a:solidFill>
                  <a:srgbClr val="002060"/>
                </a:solidFill>
              </a:rPr>
            </a:br>
            <a:endParaRPr lang="ru-RU" sz="6000" dirty="0" smtClean="0">
              <a:solidFill>
                <a:srgbClr val="002060"/>
              </a:solidFill>
            </a:endParaRPr>
          </a:p>
        </p:txBody>
      </p:sp>
      <p:sp>
        <p:nvSpPr>
          <p:cNvPr id="13315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6015" y="332656"/>
            <a:ext cx="9144000" cy="1628800"/>
          </a:xfrm>
        </p:spPr>
        <p:txBody>
          <a:bodyPr/>
          <a:lstStyle/>
          <a:p>
            <a:pPr marR="0" algn="ctr" eaLnBrk="1" hangingPunct="1"/>
            <a:r>
              <a:rPr lang="uk-UA" sz="6000" b="1" i="1" dirty="0" smtClean="0">
                <a:solidFill>
                  <a:srgbClr val="FF0000"/>
                </a:solidFill>
                <a:cs typeface="Times New Roman" pitchFamily="18" charset="0"/>
              </a:rPr>
              <a:t>Анатомія </a:t>
            </a:r>
          </a:p>
          <a:p>
            <a:pPr marR="0" eaLnBrk="1" hangingPunct="1"/>
            <a:endParaRPr lang="ru-RU" dirty="0" smtClean="0"/>
          </a:p>
        </p:txBody>
      </p:sp>
      <p:sp>
        <p:nvSpPr>
          <p:cNvPr id="13316" name="Text Box 5"/>
          <p:cNvSpPr txBox="1">
            <a:spLocks noChangeArrowheads="1"/>
          </p:cNvSpPr>
          <p:nvPr/>
        </p:nvSpPr>
        <p:spPr bwMode="auto">
          <a:xfrm>
            <a:off x="3643313" y="5643563"/>
            <a:ext cx="5178425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13317" name="Picture 7" descr="PD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149725"/>
            <a:ext cx="2497138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Grp="1" noChangeArrowheads="1"/>
          </p:cNvSpPr>
          <p:nvPr>
            <p:ph type="title"/>
          </p:nvPr>
        </p:nvSpPr>
        <p:spPr>
          <a:xfrm>
            <a:off x="467544" y="908720"/>
            <a:ext cx="8229600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8800" b="1" dirty="0" smtClean="0"/>
              <a:t>В.Міокард </a:t>
            </a:r>
          </a:p>
        </p:txBody>
      </p:sp>
      <p:sp>
        <p:nvSpPr>
          <p:cNvPr id="14339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14340" name="Picture 6" descr="PD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789363"/>
            <a:ext cx="2828925" cy="306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49" y="2014538"/>
            <a:ext cx="4813301" cy="343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8159" y="4802188"/>
            <a:ext cx="9144000" cy="181451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uk-UA" sz="4400" dirty="0" smtClean="0">
                <a:solidFill>
                  <a:srgbClr val="00B0F0"/>
                </a:solidFill>
              </a:rPr>
              <a:t>М'яз, який відділяє грудну порожнину від черевної та піднімає і опускає ребра під час дихання?</a:t>
            </a:r>
            <a:br>
              <a:rPr lang="uk-UA" sz="4400" dirty="0" smtClean="0">
                <a:solidFill>
                  <a:srgbClr val="00B0F0"/>
                </a:solidFill>
              </a:rPr>
            </a:br>
            <a:r>
              <a:rPr lang="uk-UA" sz="4400" dirty="0">
                <a:solidFill>
                  <a:srgbClr val="002060"/>
                </a:solidFill>
              </a:rPr>
              <a:t> </a:t>
            </a:r>
            <a:r>
              <a:rPr lang="uk-UA" sz="4400" dirty="0" smtClean="0">
                <a:solidFill>
                  <a:srgbClr val="002060"/>
                </a:solidFill>
              </a:rPr>
              <a:t>                       А. діафрагма</a:t>
            </a:r>
            <a:br>
              <a:rPr lang="uk-UA" sz="4400" dirty="0" smtClean="0">
                <a:solidFill>
                  <a:srgbClr val="002060"/>
                </a:solidFill>
              </a:rPr>
            </a:br>
            <a:r>
              <a:rPr lang="uk-UA" sz="4400" dirty="0">
                <a:solidFill>
                  <a:srgbClr val="002060"/>
                </a:solidFill>
              </a:rPr>
              <a:t> </a:t>
            </a:r>
            <a:r>
              <a:rPr lang="uk-UA" sz="4400" dirty="0" smtClean="0">
                <a:solidFill>
                  <a:srgbClr val="002060"/>
                </a:solidFill>
              </a:rPr>
              <a:t>                       Б. кравецький</a:t>
            </a:r>
            <a:br>
              <a:rPr lang="uk-UA" sz="4400" dirty="0" smtClean="0">
                <a:solidFill>
                  <a:srgbClr val="002060"/>
                </a:solidFill>
              </a:rPr>
            </a:br>
            <a:r>
              <a:rPr lang="uk-UA" sz="4400" dirty="0">
                <a:solidFill>
                  <a:srgbClr val="002060"/>
                </a:solidFill>
              </a:rPr>
              <a:t> </a:t>
            </a:r>
            <a:r>
              <a:rPr lang="uk-UA" sz="4400" dirty="0" smtClean="0">
                <a:solidFill>
                  <a:srgbClr val="002060"/>
                </a:solidFill>
              </a:rPr>
              <a:t>                       В. </a:t>
            </a:r>
            <a:r>
              <a:rPr lang="uk-UA" sz="4400" dirty="0" err="1" smtClean="0">
                <a:solidFill>
                  <a:srgbClr val="002060"/>
                </a:solidFill>
              </a:rPr>
              <a:t>тріцепс</a:t>
            </a:r>
            <a:r>
              <a:rPr lang="ru-RU" sz="4400" dirty="0" smtClean="0">
                <a:solidFill>
                  <a:srgbClr val="002060"/>
                </a:solidFill>
              </a:rPr>
              <a:t/>
            </a:r>
            <a:br>
              <a:rPr lang="ru-RU" sz="4400" dirty="0" smtClean="0">
                <a:solidFill>
                  <a:srgbClr val="002060"/>
                </a:solidFill>
              </a:rPr>
            </a:br>
            <a:endParaRPr lang="ru-RU" sz="4400" i="1" dirty="0" smtClean="0">
              <a:solidFill>
                <a:srgbClr val="002060"/>
              </a:solidFill>
            </a:endParaRPr>
          </a:p>
        </p:txBody>
      </p:sp>
      <p:sp>
        <p:nvSpPr>
          <p:cNvPr id="15363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547813" y="404813"/>
            <a:ext cx="6400800" cy="1752600"/>
          </a:xfrm>
        </p:spPr>
        <p:txBody>
          <a:bodyPr/>
          <a:lstStyle/>
          <a:p>
            <a:pPr marR="0" algn="ctr" eaLnBrk="1" hangingPunct="1"/>
            <a:r>
              <a:rPr lang="uk-UA" sz="8000" b="1" i="1" dirty="0" smtClean="0">
                <a:solidFill>
                  <a:srgbClr val="FF0000"/>
                </a:solidFill>
                <a:cs typeface="Times New Roman" pitchFamily="18" charset="0"/>
              </a:rPr>
              <a:t>Анатомія</a:t>
            </a:r>
          </a:p>
          <a:p>
            <a:pPr marR="0" eaLnBrk="1" hangingPunct="1"/>
            <a:endParaRPr lang="ru-RU" dirty="0" smtClean="0"/>
          </a:p>
        </p:txBody>
      </p:sp>
      <p:sp>
        <p:nvSpPr>
          <p:cNvPr id="15364" name="Text Box 5"/>
          <p:cNvSpPr txBox="1">
            <a:spLocks noChangeArrowheads="1"/>
          </p:cNvSpPr>
          <p:nvPr/>
        </p:nvSpPr>
        <p:spPr bwMode="auto">
          <a:xfrm>
            <a:off x="3429000" y="6092825"/>
            <a:ext cx="5391150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15365" name="Picture 7" descr="PD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4076700"/>
            <a:ext cx="2563812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Grp="1" noChangeArrowheads="1"/>
          </p:cNvSpPr>
          <p:nvPr>
            <p:ph type="title"/>
          </p:nvPr>
        </p:nvSpPr>
        <p:spPr>
          <a:xfrm>
            <a:off x="179388" y="-171400"/>
            <a:ext cx="8229600" cy="18002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7200" b="1" dirty="0" smtClean="0"/>
              <a:t>А. Діафрагма </a:t>
            </a:r>
          </a:p>
        </p:txBody>
      </p:sp>
      <p:sp>
        <p:nvSpPr>
          <p:cNvPr id="16387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16388" name="Picture 6" descr="PD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4076700"/>
            <a:ext cx="2563812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702341"/>
            <a:ext cx="3816424" cy="5088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1168" y="4264025"/>
            <a:ext cx="9144000" cy="18288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4000" dirty="0" smtClean="0">
                <a:solidFill>
                  <a:srgbClr val="00B0F0"/>
                </a:solidFill>
              </a:rPr>
              <a:t>Характеристика крові, яка пов'язана з її біохімічними властивостями і є неоднаковою у різних людей. Навіть може бути різною у батьків і дітей, у братів і сестер. </a:t>
            </a:r>
            <a:br>
              <a:rPr lang="uk-UA" sz="4000" dirty="0" smtClean="0">
                <a:solidFill>
                  <a:srgbClr val="00B0F0"/>
                </a:solidFill>
              </a:rPr>
            </a:br>
            <a:r>
              <a:rPr lang="uk-UA" sz="4000" dirty="0" smtClean="0">
                <a:solidFill>
                  <a:srgbClr val="002060"/>
                </a:solidFill>
              </a:rPr>
              <a:t>      А. зсідання крові</a:t>
            </a:r>
            <a:br>
              <a:rPr lang="uk-UA" sz="4000" dirty="0" smtClean="0">
                <a:solidFill>
                  <a:srgbClr val="002060"/>
                </a:solidFill>
              </a:rPr>
            </a:br>
            <a:r>
              <a:rPr lang="uk-UA" sz="4000" dirty="0" smtClean="0">
                <a:solidFill>
                  <a:srgbClr val="002060"/>
                </a:solidFill>
              </a:rPr>
              <a:t>Б. група крові</a:t>
            </a:r>
            <a:br>
              <a:rPr lang="uk-UA" sz="4000" dirty="0" smtClean="0">
                <a:solidFill>
                  <a:srgbClr val="002060"/>
                </a:solidFill>
              </a:rPr>
            </a:br>
            <a:r>
              <a:rPr lang="uk-UA" sz="4000" dirty="0" smtClean="0">
                <a:solidFill>
                  <a:srgbClr val="002060"/>
                </a:solidFill>
              </a:rPr>
              <a:t>В. склад крові</a:t>
            </a:r>
            <a:endParaRPr lang="ru-RU" sz="4000" i="1" dirty="0" smtClean="0">
              <a:solidFill>
                <a:srgbClr val="002060"/>
              </a:solidFill>
            </a:endParaRPr>
          </a:p>
        </p:txBody>
      </p:sp>
      <p:sp>
        <p:nvSpPr>
          <p:cNvPr id="17411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547813" y="404813"/>
            <a:ext cx="6400800" cy="1023937"/>
          </a:xfrm>
        </p:spPr>
        <p:txBody>
          <a:bodyPr/>
          <a:lstStyle/>
          <a:p>
            <a:pPr marR="0" algn="ctr" eaLnBrk="1" hangingPunct="1"/>
            <a:r>
              <a:rPr lang="uk-UA" sz="6000" b="1" i="1" dirty="0" smtClean="0">
                <a:solidFill>
                  <a:srgbClr val="FF0000"/>
                </a:solidFill>
                <a:cs typeface="Times New Roman" pitchFamily="18" charset="0"/>
              </a:rPr>
              <a:t>Анатомія </a:t>
            </a:r>
          </a:p>
          <a:p>
            <a:pPr marR="0" eaLnBrk="1" hangingPunct="1"/>
            <a:endParaRPr lang="ru-RU" dirty="0" smtClean="0"/>
          </a:p>
        </p:txBody>
      </p:sp>
      <p:sp>
        <p:nvSpPr>
          <p:cNvPr id="17412" name="Text Box 5"/>
          <p:cNvSpPr txBox="1">
            <a:spLocks noChangeArrowheads="1"/>
          </p:cNvSpPr>
          <p:nvPr/>
        </p:nvSpPr>
        <p:spPr bwMode="auto">
          <a:xfrm>
            <a:off x="3714750" y="6084340"/>
            <a:ext cx="5105400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dirty="0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17413" name="Picture 7" descr="PD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4476206"/>
            <a:ext cx="2195736" cy="2381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Grp="1" noChangeArrowheads="1"/>
          </p:cNvSpPr>
          <p:nvPr>
            <p:ph type="title"/>
          </p:nvPr>
        </p:nvSpPr>
        <p:spPr>
          <a:xfrm>
            <a:off x="395536" y="548680"/>
            <a:ext cx="8229600" cy="136815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8000" b="1" dirty="0" smtClean="0">
                <a:solidFill>
                  <a:srgbClr val="002060"/>
                </a:solidFill>
              </a:rPr>
              <a:t>Б. Група крові</a:t>
            </a:r>
            <a:endParaRPr lang="ru-RU" sz="8000" b="1" dirty="0" smtClean="0">
              <a:solidFill>
                <a:srgbClr val="002060"/>
              </a:solidFill>
            </a:endParaRPr>
          </a:p>
        </p:txBody>
      </p:sp>
      <p:sp>
        <p:nvSpPr>
          <p:cNvPr id="18435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18436" name="Picture 6" descr="PD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49725"/>
            <a:ext cx="2497138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276872"/>
            <a:ext cx="3590925" cy="4402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2989552"/>
            <a:ext cx="9168711" cy="3024336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4400" dirty="0" smtClean="0">
                <a:solidFill>
                  <a:srgbClr val="00B0F0"/>
                </a:solidFill>
              </a:rPr>
              <a:t>Складові нирок, які побудовані із капсули, звивистих канальців і петлі між ними, що фільтрують близько 1200 </a:t>
            </a:r>
            <a:r>
              <a:rPr lang="uk-UA" sz="4400" dirty="0" err="1" smtClean="0">
                <a:solidFill>
                  <a:srgbClr val="00B0F0"/>
                </a:solidFill>
              </a:rPr>
              <a:t>мл</a:t>
            </a:r>
            <a:r>
              <a:rPr lang="uk-UA" sz="4400" dirty="0" smtClean="0">
                <a:solidFill>
                  <a:srgbClr val="00B0F0"/>
                </a:solidFill>
              </a:rPr>
              <a:t>. крові за хвилину.</a:t>
            </a:r>
            <a:r>
              <a:rPr lang="uk-UA" sz="4400" dirty="0" smtClean="0">
                <a:solidFill>
                  <a:srgbClr val="002060"/>
                </a:solidFill>
              </a:rPr>
              <a:t/>
            </a:r>
            <a:br>
              <a:rPr lang="uk-UA" sz="4400" dirty="0" smtClean="0">
                <a:solidFill>
                  <a:srgbClr val="002060"/>
                </a:solidFill>
              </a:rPr>
            </a:br>
            <a:r>
              <a:rPr lang="uk-UA" sz="4400" dirty="0" smtClean="0">
                <a:solidFill>
                  <a:srgbClr val="002060"/>
                </a:solidFill>
              </a:rPr>
              <a:t>А. нейрон</a:t>
            </a:r>
            <a:br>
              <a:rPr lang="uk-UA" sz="4400" dirty="0" smtClean="0">
                <a:solidFill>
                  <a:srgbClr val="002060"/>
                </a:solidFill>
              </a:rPr>
            </a:br>
            <a:r>
              <a:rPr lang="uk-UA" sz="4400" dirty="0" smtClean="0">
                <a:solidFill>
                  <a:srgbClr val="002060"/>
                </a:solidFill>
              </a:rPr>
              <a:t>Б. нефрон</a:t>
            </a:r>
            <a:br>
              <a:rPr lang="uk-UA" sz="4400" dirty="0" smtClean="0">
                <a:solidFill>
                  <a:srgbClr val="002060"/>
                </a:solidFill>
              </a:rPr>
            </a:br>
            <a:r>
              <a:rPr lang="uk-UA" sz="4400" dirty="0" smtClean="0">
                <a:solidFill>
                  <a:srgbClr val="002060"/>
                </a:solidFill>
              </a:rPr>
              <a:t>  В. дендрит</a:t>
            </a:r>
            <a:endParaRPr lang="ru-RU" sz="4400" dirty="0" smtClean="0">
              <a:solidFill>
                <a:srgbClr val="002060"/>
              </a:solidFill>
            </a:endParaRPr>
          </a:p>
        </p:txBody>
      </p:sp>
      <p:sp>
        <p:nvSpPr>
          <p:cNvPr id="19459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692275" y="260350"/>
            <a:ext cx="6400800" cy="1752600"/>
          </a:xfrm>
        </p:spPr>
        <p:txBody>
          <a:bodyPr/>
          <a:lstStyle/>
          <a:p>
            <a:pPr marR="0" algn="ctr" eaLnBrk="1" hangingPunct="1"/>
            <a:r>
              <a:rPr lang="uk-UA" sz="6000" b="1" i="1" dirty="0" smtClean="0">
                <a:solidFill>
                  <a:srgbClr val="FF0000"/>
                </a:solidFill>
                <a:cs typeface="Times New Roman" pitchFamily="18" charset="0"/>
              </a:rPr>
              <a:t>Анатомія </a:t>
            </a:r>
          </a:p>
          <a:p>
            <a:pPr marR="0" eaLnBrk="1" hangingPunct="1"/>
            <a:endParaRPr lang="ru-RU" sz="4800" dirty="0" smtClean="0"/>
          </a:p>
        </p:txBody>
      </p:sp>
      <p:sp>
        <p:nvSpPr>
          <p:cNvPr id="19460" name="Text Box 5"/>
          <p:cNvSpPr txBox="1">
            <a:spLocks noChangeArrowheads="1"/>
          </p:cNvSpPr>
          <p:nvPr/>
        </p:nvSpPr>
        <p:spPr bwMode="auto">
          <a:xfrm>
            <a:off x="3572316" y="6096000"/>
            <a:ext cx="5249863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dirty="0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19461" name="Picture 7" descr="PD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76700"/>
            <a:ext cx="2563813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Grp="1" noChangeArrowheads="1"/>
          </p:cNvSpPr>
          <p:nvPr>
            <p:ph type="title"/>
          </p:nvPr>
        </p:nvSpPr>
        <p:spPr>
          <a:xfrm>
            <a:off x="179512" y="836712"/>
            <a:ext cx="8229600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8800" b="1" dirty="0" smtClean="0"/>
              <a:t>Б. Нефрон </a:t>
            </a:r>
            <a:endParaRPr lang="ru-RU" sz="8800" b="1" dirty="0" smtClean="0"/>
          </a:p>
        </p:txBody>
      </p:sp>
      <p:sp>
        <p:nvSpPr>
          <p:cNvPr id="20483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20484" name="Picture 6" descr="PD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49725"/>
            <a:ext cx="2497138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7139" y="1988840"/>
            <a:ext cx="4522786" cy="4680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552" y="0"/>
            <a:ext cx="7851648" cy="134076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algn="ctr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uk-UA" sz="8000" i="1" dirty="0" smtClean="0">
                <a:solidFill>
                  <a:srgbClr val="FF0000"/>
                </a:solidFill>
              </a:rPr>
              <a:t>Фізіологія 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1052736"/>
            <a:ext cx="9144000" cy="5805264"/>
          </a:xfrm>
        </p:spPr>
        <p:txBody>
          <a:bodyPr/>
          <a:lstStyle/>
          <a:p>
            <a:pPr marR="0" algn="ctr" eaLnBrk="1" hangingPunct="1">
              <a:buFontTx/>
              <a:buNone/>
            </a:pPr>
            <a:r>
              <a:rPr lang="uk-UA" sz="2000" dirty="0" smtClean="0"/>
              <a:t> </a:t>
            </a:r>
            <a:r>
              <a:rPr lang="uk-UA" sz="4400" dirty="0"/>
              <a:t>П</a:t>
            </a:r>
            <a:r>
              <a:rPr lang="uk-UA" sz="4400" dirty="0" smtClean="0"/>
              <a:t>роцес надходження в організм кисню, використання його для окиснення і видалення з організму вуглекислого газу?</a:t>
            </a:r>
          </a:p>
          <a:p>
            <a:pPr marR="0" algn="ctr" eaLnBrk="1" hangingPunct="1">
              <a:buFontTx/>
              <a:buNone/>
            </a:pPr>
            <a:r>
              <a:rPr lang="uk-UA" sz="4400" dirty="0" smtClean="0"/>
              <a:t>   </a:t>
            </a:r>
            <a:r>
              <a:rPr lang="uk-UA" sz="4400" b="1" dirty="0" smtClean="0">
                <a:solidFill>
                  <a:srgbClr val="002060"/>
                </a:solidFill>
              </a:rPr>
              <a:t>А. виділення</a:t>
            </a:r>
          </a:p>
          <a:p>
            <a:pPr marR="0" algn="ctr" eaLnBrk="1" hangingPunct="1">
              <a:buFontTx/>
              <a:buNone/>
            </a:pPr>
            <a:r>
              <a:rPr lang="uk-UA" sz="4400" b="1" dirty="0" smtClean="0">
                <a:solidFill>
                  <a:srgbClr val="002060"/>
                </a:solidFill>
              </a:rPr>
              <a:t>    Б. кровообігу</a:t>
            </a:r>
          </a:p>
          <a:p>
            <a:pPr marR="0" algn="ctr" eaLnBrk="1" hangingPunct="1">
              <a:buFontTx/>
              <a:buNone/>
            </a:pPr>
            <a:r>
              <a:rPr lang="uk-UA" sz="4400" b="1" dirty="0" smtClean="0">
                <a:solidFill>
                  <a:srgbClr val="002060"/>
                </a:solidFill>
              </a:rPr>
              <a:t>В. дихання</a:t>
            </a:r>
            <a:endParaRPr lang="ru-RU" sz="4400" b="1" dirty="0" smtClean="0">
              <a:solidFill>
                <a:srgbClr val="002060"/>
              </a:solidFill>
            </a:endParaRPr>
          </a:p>
          <a:p>
            <a:pPr marR="0" eaLnBrk="1" hangingPunct="1">
              <a:buFontTx/>
              <a:buNone/>
            </a:pPr>
            <a:endParaRPr lang="ru-RU" sz="2000" b="1" dirty="0" smtClean="0"/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3643313" y="6273800"/>
            <a:ext cx="5176837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dirty="0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21509" name="Picture 5" descr="7974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868863"/>
            <a:ext cx="1381125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Grp="1" noChangeArrowheads="1"/>
          </p:cNvSpPr>
          <p:nvPr>
            <p:ph type="title"/>
          </p:nvPr>
        </p:nvSpPr>
        <p:spPr>
          <a:xfrm>
            <a:off x="663575" y="980728"/>
            <a:ext cx="8229600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7200" b="1" dirty="0" smtClean="0">
                <a:solidFill>
                  <a:srgbClr val="FF0000"/>
                </a:solidFill>
              </a:rPr>
              <a:t>В. Дихання </a:t>
            </a:r>
          </a:p>
        </p:txBody>
      </p:sp>
      <p:sp>
        <p:nvSpPr>
          <p:cNvPr id="22531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22532" name="Picture 6" descr="7974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620713"/>
            <a:ext cx="1381125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287588"/>
            <a:ext cx="4674096" cy="4381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3568" y="260648"/>
            <a:ext cx="7851648" cy="92352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600" i="1" dirty="0" smtClean="0">
                <a:solidFill>
                  <a:srgbClr val="FF0000"/>
                </a:solidFill>
              </a:rPr>
              <a:t>Фізіологія </a:t>
            </a:r>
            <a:endParaRPr lang="uk-UA" sz="6600" i="1" dirty="0" smtClean="0">
              <a:solidFill>
                <a:srgbClr val="FF3300"/>
              </a:solidFill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1830878"/>
            <a:ext cx="9144000" cy="4797153"/>
          </a:xfrm>
        </p:spPr>
        <p:txBody>
          <a:bodyPr/>
          <a:lstStyle/>
          <a:p>
            <a:pPr marR="0" algn="ctr" eaLnBrk="1" hangingPunct="1">
              <a:lnSpc>
                <a:spcPct val="80000"/>
              </a:lnSpc>
            </a:pPr>
            <a:r>
              <a:rPr lang="uk-UA" sz="2000" dirty="0" smtClean="0"/>
              <a:t>   </a:t>
            </a:r>
            <a:r>
              <a:rPr lang="ru-RU" sz="4400" b="1" dirty="0" smtClean="0"/>
              <a:t>Недостача </a:t>
            </a:r>
            <a:r>
              <a:rPr lang="ru-RU" sz="4400" b="1" dirty="0"/>
              <a:t>в </a:t>
            </a:r>
            <a:r>
              <a:rPr lang="ru-RU" sz="4400" b="1" dirty="0" err="1"/>
              <a:t>їжі</a:t>
            </a:r>
            <a:r>
              <a:rPr lang="ru-RU" sz="4400" b="1" dirty="0"/>
              <a:t> </a:t>
            </a:r>
            <a:r>
              <a:rPr lang="ru-RU" sz="4400" b="1" dirty="0" err="1"/>
              <a:t>якого</a:t>
            </a:r>
            <a:r>
              <a:rPr lang="ru-RU" sz="4400" b="1" dirty="0"/>
              <a:t> </a:t>
            </a:r>
            <a:r>
              <a:rPr lang="ru-RU" sz="4400" b="1" dirty="0" err="1"/>
              <a:t>хімічного</a:t>
            </a:r>
            <a:r>
              <a:rPr lang="ru-RU" sz="4400" b="1" dirty="0"/>
              <a:t> </a:t>
            </a:r>
            <a:r>
              <a:rPr lang="ru-RU" sz="4400" b="1" dirty="0" err="1"/>
              <a:t>елемента</a:t>
            </a:r>
            <a:r>
              <a:rPr lang="ru-RU" sz="4400" b="1" dirty="0"/>
              <a:t> </a:t>
            </a:r>
            <a:r>
              <a:rPr lang="ru-RU" sz="4400" b="1" dirty="0" err="1"/>
              <a:t>може</a:t>
            </a:r>
            <a:r>
              <a:rPr lang="ru-RU" sz="4400" b="1" dirty="0"/>
              <a:t> </a:t>
            </a:r>
            <a:r>
              <a:rPr lang="ru-RU" sz="4400" b="1" dirty="0" err="1" smtClean="0"/>
              <a:t>призвести</a:t>
            </a:r>
            <a:r>
              <a:rPr lang="ru-RU" sz="4400" b="1" dirty="0" smtClean="0"/>
              <a:t> </a:t>
            </a:r>
            <a:r>
              <a:rPr lang="ru-RU" sz="4400" b="1" dirty="0"/>
              <a:t>до </a:t>
            </a:r>
            <a:r>
              <a:rPr lang="ru-RU" sz="4400" b="1" dirty="0" err="1"/>
              <a:t>збільшення</a:t>
            </a:r>
            <a:r>
              <a:rPr lang="ru-RU" sz="4400" b="1" dirty="0"/>
              <a:t> </a:t>
            </a:r>
            <a:r>
              <a:rPr lang="ru-RU" sz="4400" b="1" dirty="0" err="1"/>
              <a:t>щитовидної</a:t>
            </a:r>
            <a:r>
              <a:rPr lang="ru-RU" sz="4400" b="1" dirty="0"/>
              <a:t> </a:t>
            </a:r>
            <a:r>
              <a:rPr lang="ru-RU" sz="4400" b="1" dirty="0" err="1"/>
              <a:t>залози</a:t>
            </a:r>
            <a:r>
              <a:rPr lang="ru-RU" sz="4400" b="1" dirty="0" smtClean="0"/>
              <a:t>?</a:t>
            </a:r>
          </a:p>
          <a:p>
            <a:pPr marR="0" algn="ctr" eaLnBrk="1" hangingPunct="1">
              <a:lnSpc>
                <a:spcPct val="80000"/>
              </a:lnSpc>
            </a:pPr>
            <a:r>
              <a:rPr lang="ru-RU" sz="4400" b="1" dirty="0" smtClean="0">
                <a:solidFill>
                  <a:srgbClr val="002060"/>
                </a:solidFill>
              </a:rPr>
              <a:t>     А. форума           Б. йоду</a:t>
            </a:r>
          </a:p>
          <a:p>
            <a:pPr marR="0" algn="ctr" eaLnBrk="1" hangingPunct="1">
              <a:lnSpc>
                <a:spcPct val="80000"/>
              </a:lnSpc>
            </a:pPr>
            <a:r>
              <a:rPr lang="ru-RU" sz="4400" b="1" dirty="0" smtClean="0">
                <a:solidFill>
                  <a:srgbClr val="002060"/>
                </a:solidFill>
              </a:rPr>
              <a:t>      В. </a:t>
            </a:r>
            <a:r>
              <a:rPr lang="ru-RU" sz="4400" b="1" dirty="0" err="1" smtClean="0">
                <a:solidFill>
                  <a:srgbClr val="002060"/>
                </a:solidFill>
              </a:rPr>
              <a:t>магнію</a:t>
            </a:r>
            <a:endParaRPr lang="ru-RU" sz="4400" dirty="0" smtClean="0">
              <a:solidFill>
                <a:srgbClr val="002060"/>
              </a:solidFill>
            </a:endParaRPr>
          </a:p>
          <a:p>
            <a:pPr marR="0" algn="ctr" eaLnBrk="1" hangingPunct="1">
              <a:lnSpc>
                <a:spcPct val="80000"/>
              </a:lnSpc>
              <a:buFontTx/>
              <a:buNone/>
            </a:pPr>
            <a:endParaRPr lang="ru-RU" sz="5400" b="1" dirty="0" smtClean="0"/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3429000" y="6092825"/>
            <a:ext cx="5391150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23557" name="Picture 5" descr="7974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797425"/>
            <a:ext cx="1381125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Grp="1" noChangeArrowheads="1"/>
          </p:cNvSpPr>
          <p:nvPr>
            <p:ph type="title"/>
          </p:nvPr>
        </p:nvSpPr>
        <p:spPr>
          <a:xfrm>
            <a:off x="663575" y="738187"/>
            <a:ext cx="8229600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7200" b="1" dirty="0" smtClean="0">
                <a:solidFill>
                  <a:srgbClr val="FF0000"/>
                </a:solidFill>
              </a:rPr>
              <a:t>Б. Йоду </a:t>
            </a:r>
            <a:endParaRPr lang="uk-UA" sz="9600" b="1" dirty="0" smtClean="0">
              <a:solidFill>
                <a:srgbClr val="FF0000"/>
              </a:solidFill>
            </a:endParaRPr>
          </a:p>
        </p:txBody>
      </p:sp>
      <p:sp>
        <p:nvSpPr>
          <p:cNvPr id="24579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24580" name="Picture 6" descr="7974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476250"/>
            <a:ext cx="1381125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4" y="2586037"/>
            <a:ext cx="6826112" cy="423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90562" y="15219"/>
            <a:ext cx="7851648" cy="1064096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000" i="1" dirty="0" smtClean="0">
                <a:solidFill>
                  <a:srgbClr val="FF0000"/>
                </a:solidFill>
              </a:rPr>
              <a:t>Фізіологія </a:t>
            </a:r>
            <a:endParaRPr lang="uk-UA" sz="6000" i="1" dirty="0" smtClean="0">
              <a:solidFill>
                <a:srgbClr val="FF3300"/>
              </a:solidFill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63990" y="927826"/>
            <a:ext cx="8880010" cy="5792290"/>
          </a:xfrm>
        </p:spPr>
        <p:txBody>
          <a:bodyPr/>
          <a:lstStyle/>
          <a:p>
            <a:pPr marR="0" algn="ctr" eaLnBrk="1" hangingPunct="1">
              <a:lnSpc>
                <a:spcPct val="90000"/>
              </a:lnSpc>
              <a:buFontTx/>
              <a:buNone/>
            </a:pPr>
            <a:r>
              <a:rPr lang="ru-RU" b="1" dirty="0" smtClean="0"/>
              <a:t> </a:t>
            </a: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3590932" y="6044104"/>
            <a:ext cx="5319712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dirty="0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25605" name="Picture 5" descr="7974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210667"/>
            <a:ext cx="1381125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179512" y="1124744"/>
            <a:ext cx="896448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5400" b="1" dirty="0">
                <a:latin typeface="+mj-lt"/>
              </a:rPr>
              <a:t>Що займає третину нашого життя?</a:t>
            </a:r>
            <a:br>
              <a:rPr lang="uk-UA" sz="5400" b="1" dirty="0">
                <a:latin typeface="+mj-lt"/>
              </a:rPr>
            </a:br>
            <a:r>
              <a:rPr lang="uk-UA" sz="5400" b="1" dirty="0" smtClean="0">
                <a:latin typeface="+mj-lt"/>
              </a:rPr>
              <a:t>                </a:t>
            </a:r>
            <a:r>
              <a:rPr lang="uk-UA" sz="5400" b="1" dirty="0" smtClean="0">
                <a:solidFill>
                  <a:srgbClr val="002060"/>
                </a:solidFill>
                <a:latin typeface="+mj-lt"/>
              </a:rPr>
              <a:t>А. Хвороба</a:t>
            </a:r>
            <a:r>
              <a:rPr lang="uk-UA" sz="5400" b="1" dirty="0">
                <a:solidFill>
                  <a:srgbClr val="002060"/>
                </a:solidFill>
                <a:latin typeface="+mj-lt"/>
              </a:rPr>
              <a:t>;</a:t>
            </a:r>
            <a:br>
              <a:rPr lang="uk-UA" sz="5400" b="1" dirty="0">
                <a:solidFill>
                  <a:srgbClr val="002060"/>
                </a:solidFill>
                <a:latin typeface="+mj-lt"/>
              </a:rPr>
            </a:br>
            <a:r>
              <a:rPr lang="uk-UA" sz="5400" b="1" dirty="0" smtClean="0">
                <a:solidFill>
                  <a:srgbClr val="002060"/>
                </a:solidFill>
                <a:latin typeface="+mj-lt"/>
              </a:rPr>
              <a:t>                Б. </a:t>
            </a:r>
            <a:r>
              <a:rPr lang="uk-UA" sz="5400" b="1" dirty="0">
                <a:solidFill>
                  <a:srgbClr val="002060"/>
                </a:solidFill>
                <a:latin typeface="+mj-lt"/>
              </a:rPr>
              <a:t>Сон</a:t>
            </a:r>
            <a:r>
              <a:rPr lang="uk-UA" sz="5400" b="1" i="1" dirty="0">
                <a:solidFill>
                  <a:srgbClr val="002060"/>
                </a:solidFill>
                <a:latin typeface="+mj-lt"/>
              </a:rPr>
              <a:t>;</a:t>
            </a:r>
            <a:r>
              <a:rPr lang="uk-UA" sz="5400" b="1" dirty="0">
                <a:solidFill>
                  <a:srgbClr val="002060"/>
                </a:solidFill>
                <a:latin typeface="+mj-lt"/>
              </a:rPr>
              <a:t/>
            </a:r>
            <a:br>
              <a:rPr lang="uk-UA" sz="5400" b="1" dirty="0">
                <a:solidFill>
                  <a:srgbClr val="002060"/>
                </a:solidFill>
                <a:latin typeface="+mj-lt"/>
              </a:rPr>
            </a:br>
            <a:r>
              <a:rPr lang="uk-UA" sz="5400" b="1" dirty="0" smtClean="0">
                <a:solidFill>
                  <a:srgbClr val="002060"/>
                </a:solidFill>
                <a:latin typeface="+mj-lt"/>
              </a:rPr>
              <a:t>                В. </a:t>
            </a:r>
            <a:r>
              <a:rPr lang="uk-UA" sz="5400" b="1" dirty="0">
                <a:solidFill>
                  <a:srgbClr val="002060"/>
                </a:solidFill>
                <a:latin typeface="+mj-lt"/>
              </a:rPr>
              <a:t>Пошук </a:t>
            </a:r>
            <a:r>
              <a:rPr lang="uk-UA" sz="5400" b="1" dirty="0" smtClean="0">
                <a:solidFill>
                  <a:srgbClr val="002060"/>
                </a:solidFill>
                <a:latin typeface="+mj-lt"/>
              </a:rPr>
              <a:t>їжі</a:t>
            </a:r>
            <a:r>
              <a:rPr lang="uk-UA" sz="5400" b="1" dirty="0">
                <a:solidFill>
                  <a:srgbClr val="002060"/>
                </a:solidFill>
              </a:rPr>
              <a:t/>
            </a:r>
            <a:br>
              <a:rPr lang="uk-UA" sz="5400" b="1" dirty="0">
                <a:solidFill>
                  <a:srgbClr val="002060"/>
                </a:solidFill>
              </a:rPr>
            </a:br>
            <a:endParaRPr lang="uk-UA" sz="5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Grp="1" noChangeArrowheads="1"/>
          </p:cNvSpPr>
          <p:nvPr>
            <p:ph type="title"/>
          </p:nvPr>
        </p:nvSpPr>
        <p:spPr>
          <a:xfrm>
            <a:off x="251520" y="738187"/>
            <a:ext cx="9144000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8000" b="1" dirty="0" smtClean="0">
                <a:solidFill>
                  <a:srgbClr val="FF0000"/>
                </a:solidFill>
              </a:rPr>
              <a:t>Б. </a:t>
            </a:r>
            <a:r>
              <a:rPr lang="ru-RU" sz="8000" b="1" dirty="0">
                <a:solidFill>
                  <a:srgbClr val="FF0000"/>
                </a:solidFill>
              </a:rPr>
              <a:t>С</a:t>
            </a:r>
            <a:r>
              <a:rPr lang="ru-RU" sz="8000" b="1" dirty="0" smtClean="0">
                <a:solidFill>
                  <a:srgbClr val="FF0000"/>
                </a:solidFill>
              </a:rPr>
              <a:t>он</a:t>
            </a:r>
          </a:p>
        </p:txBody>
      </p:sp>
      <p:sp>
        <p:nvSpPr>
          <p:cNvPr id="26627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26628" name="Picture 6" descr="7974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476250"/>
            <a:ext cx="1381125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9" y="2143125"/>
            <a:ext cx="6738239" cy="4642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552" y="332656"/>
            <a:ext cx="7851648" cy="92352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000" i="1" dirty="0" smtClean="0">
                <a:solidFill>
                  <a:srgbClr val="FF0000"/>
                </a:solidFill>
              </a:rPr>
              <a:t>Фізіологія </a:t>
            </a:r>
            <a:endParaRPr lang="uk-UA" sz="6000" i="1" dirty="0" smtClean="0">
              <a:solidFill>
                <a:srgbClr val="FF3300"/>
              </a:solidFill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9552" y="1052736"/>
            <a:ext cx="7854950" cy="1752600"/>
          </a:xfrm>
        </p:spPr>
        <p:txBody>
          <a:bodyPr/>
          <a:lstStyle/>
          <a:p>
            <a:pPr marR="0" algn="l" eaLnBrk="1" hangingPunct="1">
              <a:buFontTx/>
              <a:buNone/>
            </a:pPr>
            <a:r>
              <a:rPr lang="uk-UA" sz="4000" dirty="0" smtClean="0"/>
              <a:t>Точне фокусування предметів на сітківці , шляхом зміни кривизни кришталика?</a:t>
            </a:r>
          </a:p>
          <a:p>
            <a:pPr marR="0" algn="l" eaLnBrk="1" hangingPunct="1"/>
            <a:r>
              <a:rPr lang="uk-UA" sz="4000" b="1" dirty="0" smtClean="0">
                <a:solidFill>
                  <a:srgbClr val="002060"/>
                </a:solidFill>
              </a:rPr>
              <a:t>А. фіксація       Б. акомодація</a:t>
            </a:r>
          </a:p>
          <a:p>
            <a:pPr marR="0" algn="l" eaLnBrk="1" hangingPunct="1"/>
            <a:r>
              <a:rPr lang="uk-UA" sz="4000" b="1" dirty="0" smtClean="0">
                <a:solidFill>
                  <a:srgbClr val="002060"/>
                </a:solidFill>
              </a:rPr>
              <a:t>В. реплікація</a:t>
            </a:r>
          </a:p>
          <a:p>
            <a:pPr marR="0" algn="ctr" eaLnBrk="1" hangingPunct="1">
              <a:buFontTx/>
              <a:buNone/>
            </a:pPr>
            <a:endParaRPr lang="ru-RU" sz="5400" dirty="0" smtClean="0"/>
          </a:p>
          <a:p>
            <a:pPr marR="0" eaLnBrk="1" hangingPunct="1">
              <a:buFontTx/>
              <a:buNone/>
            </a:pPr>
            <a:endParaRPr lang="ru-RU" dirty="0" smtClean="0"/>
          </a:p>
          <a:p>
            <a:pPr marR="0" algn="ctr" eaLnBrk="1" hangingPunct="1">
              <a:buFontTx/>
              <a:buNone/>
            </a:pPr>
            <a:endParaRPr lang="uk-UA" b="1" dirty="0" smtClean="0"/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3429000" y="6092825"/>
            <a:ext cx="5391150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FF3300"/>
                </a:solidFill>
              </a:rPr>
              <a:t>ПРАВИЛЬНА ВІДПОВІДЬ </a:t>
            </a:r>
          </a:p>
        </p:txBody>
      </p:sp>
      <p:pic>
        <p:nvPicPr>
          <p:cNvPr id="27653" name="Picture 5" descr="7974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4857750"/>
            <a:ext cx="1381125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4"/>
          <p:cNvSpPr>
            <a:spLocks noGrp="1" noChangeArrowheads="1"/>
          </p:cNvSpPr>
          <p:nvPr>
            <p:ph type="title"/>
          </p:nvPr>
        </p:nvSpPr>
        <p:spPr>
          <a:xfrm>
            <a:off x="675452" y="595312"/>
            <a:ext cx="8229600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8000" b="1" dirty="0" smtClean="0">
                <a:solidFill>
                  <a:srgbClr val="FF0000"/>
                </a:solidFill>
              </a:rPr>
              <a:t>Б. Акомодація </a:t>
            </a:r>
            <a:endParaRPr lang="uk-UA" sz="9600" b="1" dirty="0" smtClean="0">
              <a:solidFill>
                <a:srgbClr val="FF3300"/>
              </a:solidFill>
            </a:endParaRPr>
          </a:p>
        </p:txBody>
      </p:sp>
      <p:sp>
        <p:nvSpPr>
          <p:cNvPr id="28675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28676" name="Picture 6" descr="7974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333375"/>
            <a:ext cx="1381125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39" y="2462213"/>
            <a:ext cx="8790636" cy="3055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552" y="332656"/>
            <a:ext cx="7851648" cy="995536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600" i="1" dirty="0" smtClean="0">
                <a:solidFill>
                  <a:srgbClr val="FF0000"/>
                </a:solidFill>
              </a:rPr>
              <a:t>Фізіологія </a:t>
            </a:r>
            <a:endParaRPr lang="uk-UA" sz="6600" i="1" dirty="0" smtClean="0">
              <a:solidFill>
                <a:srgbClr val="FF3300"/>
              </a:solidFill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0825" y="674616"/>
            <a:ext cx="8694450" cy="4915892"/>
          </a:xfrm>
        </p:spPr>
        <p:txBody>
          <a:bodyPr/>
          <a:lstStyle/>
          <a:p>
            <a:pPr marR="0" algn="ctr" eaLnBrk="1" hangingPunct="1"/>
            <a:r>
              <a:rPr lang="uk-UA" dirty="0" smtClean="0"/>
              <a:t>   </a:t>
            </a:r>
            <a:endParaRPr lang="ru-RU" sz="4400" b="1" dirty="0" smtClean="0"/>
          </a:p>
          <a:p>
            <a:pPr algn="ctr"/>
            <a:r>
              <a:rPr lang="uk-UA" sz="4000" b="1" dirty="0"/>
              <a:t>Яким словом латинського походження називається перелом голосу у хлопчиків, змінює його тембр і висоту звучання?</a:t>
            </a:r>
            <a:br>
              <a:rPr lang="uk-UA" sz="4000" b="1" dirty="0"/>
            </a:br>
            <a:r>
              <a:rPr lang="uk-UA" sz="4000" b="1" dirty="0" smtClean="0">
                <a:solidFill>
                  <a:srgbClr val="002060"/>
                </a:solidFill>
              </a:rPr>
              <a:t>А. Міграція</a:t>
            </a:r>
            <a:r>
              <a:rPr lang="uk-UA" sz="4000" b="1" dirty="0">
                <a:solidFill>
                  <a:srgbClr val="002060"/>
                </a:solidFill>
              </a:rPr>
              <a:t>;</a:t>
            </a:r>
          </a:p>
          <a:p>
            <a:pPr algn="ctr"/>
            <a:r>
              <a:rPr lang="uk-UA" sz="4000" b="1" dirty="0" smtClean="0">
                <a:solidFill>
                  <a:srgbClr val="002060"/>
                </a:solidFill>
              </a:rPr>
              <a:t>     Б. Акселерація</a:t>
            </a:r>
          </a:p>
          <a:p>
            <a:pPr algn="ctr"/>
            <a:r>
              <a:rPr lang="uk-UA" sz="4000" b="1" dirty="0" smtClean="0">
                <a:solidFill>
                  <a:srgbClr val="002060"/>
                </a:solidFill>
              </a:rPr>
              <a:t>В. Мутація</a:t>
            </a:r>
            <a:endParaRPr lang="uk-UA" sz="4000" b="1" dirty="0" smtClean="0"/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3357563" y="6092825"/>
            <a:ext cx="5462587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29701" name="Picture 5" descr="7974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724400"/>
            <a:ext cx="1381125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/>
          <p:cNvSpPr>
            <a:spLocks noGrp="1" noChangeArrowheads="1"/>
          </p:cNvSpPr>
          <p:nvPr>
            <p:ph type="title"/>
          </p:nvPr>
        </p:nvSpPr>
        <p:spPr>
          <a:xfrm>
            <a:off x="663575" y="811212"/>
            <a:ext cx="8229600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8800" b="1" dirty="0" smtClean="0">
                <a:solidFill>
                  <a:srgbClr val="FF3300"/>
                </a:solidFill>
              </a:rPr>
              <a:t>В. Мутація</a:t>
            </a:r>
          </a:p>
        </p:txBody>
      </p:sp>
      <p:sp>
        <p:nvSpPr>
          <p:cNvPr id="30723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30724" name="Picture 6" descr="7974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549275"/>
            <a:ext cx="1381125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16149"/>
            <a:ext cx="5205958" cy="446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332656"/>
            <a:ext cx="7851648" cy="995536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000" i="1" dirty="0" smtClean="0">
                <a:solidFill>
                  <a:srgbClr val="FF0000"/>
                </a:solidFill>
              </a:rPr>
              <a:t>Фізіологія </a:t>
            </a:r>
            <a:endParaRPr lang="uk-UA" sz="6000" i="1" dirty="0" smtClean="0">
              <a:solidFill>
                <a:srgbClr val="FF3300"/>
              </a:solidFill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7504" y="1556792"/>
            <a:ext cx="8856984" cy="3888333"/>
          </a:xfrm>
        </p:spPr>
        <p:txBody>
          <a:bodyPr/>
          <a:lstStyle/>
          <a:p>
            <a:pPr algn="ctr"/>
            <a:r>
              <a:rPr lang="ru-RU" sz="4400" b="1" dirty="0" err="1"/>
              <a:t>Що</a:t>
            </a:r>
            <a:r>
              <a:rPr lang="ru-RU" sz="4400" b="1" dirty="0"/>
              <a:t>, на думку </a:t>
            </a:r>
            <a:r>
              <a:rPr lang="ru-RU" sz="4400" b="1" dirty="0" err="1"/>
              <a:t>вчених</a:t>
            </a:r>
            <a:r>
              <a:rPr lang="ru-RU" sz="4400" b="1" dirty="0"/>
              <a:t>, </a:t>
            </a:r>
            <a:r>
              <a:rPr lang="ru-RU" sz="4400" b="1" dirty="0" err="1"/>
              <a:t>постійно</a:t>
            </a:r>
            <a:r>
              <a:rPr lang="ru-RU" sz="4400" b="1" dirty="0"/>
              <a:t> </a:t>
            </a:r>
            <a:r>
              <a:rPr lang="ru-RU" sz="4400" b="1" dirty="0" err="1"/>
              <a:t>виникає</a:t>
            </a:r>
            <a:r>
              <a:rPr lang="ru-RU" sz="4400" b="1" dirty="0"/>
              <a:t> в головному </a:t>
            </a:r>
            <a:r>
              <a:rPr lang="ru-RU" sz="4400" b="1" dirty="0" err="1"/>
              <a:t>мозку</a:t>
            </a:r>
            <a:r>
              <a:rPr lang="ru-RU" sz="4400" b="1" dirty="0"/>
              <a:t> </a:t>
            </a:r>
            <a:r>
              <a:rPr lang="ru-RU" sz="4400" b="1" dirty="0" err="1"/>
              <a:t>людини</a:t>
            </a:r>
            <a:r>
              <a:rPr lang="ru-RU" sz="4400" b="1" dirty="0"/>
              <a:t>?</a:t>
            </a:r>
            <a:br>
              <a:rPr lang="ru-RU" sz="4400" b="1" dirty="0"/>
            </a:br>
            <a:r>
              <a:rPr lang="ru-RU" sz="4400" b="1" dirty="0" smtClean="0"/>
              <a:t>        </a:t>
            </a:r>
            <a:r>
              <a:rPr lang="ru-RU" sz="4400" b="1" dirty="0" smtClean="0">
                <a:solidFill>
                  <a:srgbClr val="002060"/>
                </a:solidFill>
              </a:rPr>
              <a:t>А. </a:t>
            </a:r>
            <a:r>
              <a:rPr lang="ru-RU" sz="4400" b="1" dirty="0" err="1">
                <a:solidFill>
                  <a:srgbClr val="002060"/>
                </a:solidFill>
              </a:rPr>
              <a:t>Коротке</a:t>
            </a:r>
            <a:r>
              <a:rPr lang="ru-RU" sz="4400" b="1" dirty="0">
                <a:solidFill>
                  <a:srgbClr val="002060"/>
                </a:solidFill>
              </a:rPr>
              <a:t> </a:t>
            </a:r>
            <a:r>
              <a:rPr lang="ru-RU" sz="4400" b="1" dirty="0" err="1">
                <a:solidFill>
                  <a:srgbClr val="002060"/>
                </a:solidFill>
              </a:rPr>
              <a:t>замикання</a:t>
            </a:r>
            <a:r>
              <a:rPr lang="ru-RU" sz="4400" b="1" dirty="0">
                <a:solidFill>
                  <a:srgbClr val="002060"/>
                </a:solidFill>
              </a:rPr>
              <a:t>;</a:t>
            </a:r>
            <a:endParaRPr lang="ru-RU" sz="4400" dirty="0">
              <a:solidFill>
                <a:srgbClr val="002060"/>
              </a:solidFill>
            </a:endParaRPr>
          </a:p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Б. </a:t>
            </a:r>
            <a:r>
              <a:rPr lang="ru-RU" sz="4400" b="1" dirty="0" err="1">
                <a:solidFill>
                  <a:srgbClr val="002060"/>
                </a:solidFill>
              </a:rPr>
              <a:t>Дуговий</a:t>
            </a:r>
            <a:r>
              <a:rPr lang="ru-RU" sz="4400" b="1" dirty="0">
                <a:solidFill>
                  <a:srgbClr val="002060"/>
                </a:solidFill>
              </a:rPr>
              <a:t> </a:t>
            </a:r>
            <a:r>
              <a:rPr lang="ru-RU" sz="4400" b="1" dirty="0" err="1" smtClean="0">
                <a:solidFill>
                  <a:srgbClr val="002060"/>
                </a:solidFill>
              </a:rPr>
              <a:t>розряд</a:t>
            </a:r>
            <a:r>
              <a:rPr lang="ru-RU" sz="4400" b="1" dirty="0" smtClean="0">
                <a:solidFill>
                  <a:srgbClr val="002060"/>
                </a:solidFill>
              </a:rPr>
              <a:t>;</a:t>
            </a:r>
          </a:p>
          <a:p>
            <a:pPr algn="l"/>
            <a:r>
              <a:rPr lang="ru-RU" sz="4400" b="1" dirty="0">
                <a:solidFill>
                  <a:srgbClr val="002060"/>
                </a:solidFill>
              </a:rPr>
              <a:t> </a:t>
            </a:r>
            <a:r>
              <a:rPr lang="ru-RU" sz="4400" b="1" dirty="0" smtClean="0">
                <a:solidFill>
                  <a:srgbClr val="002060"/>
                </a:solidFill>
              </a:rPr>
              <a:t>             В. </a:t>
            </a:r>
            <a:r>
              <a:rPr lang="ru-RU" sz="4400" b="1" dirty="0" err="1">
                <a:solidFill>
                  <a:srgbClr val="002060"/>
                </a:solidFill>
              </a:rPr>
              <a:t>Біоструми</a:t>
            </a:r>
            <a:r>
              <a:rPr lang="ru-RU" sz="4400" b="1" dirty="0">
                <a:solidFill>
                  <a:srgbClr val="002060"/>
                </a:solidFill>
              </a:rPr>
              <a:t>;</a:t>
            </a:r>
            <a:endParaRPr lang="ru-RU" sz="4400" dirty="0">
              <a:solidFill>
                <a:srgbClr val="002060"/>
              </a:solidFill>
            </a:endParaRPr>
          </a:p>
          <a:p>
            <a:pPr marR="0" algn="ctr" eaLnBrk="1" hangingPunct="1">
              <a:buFontTx/>
              <a:buNone/>
            </a:pPr>
            <a:endParaRPr lang="uk-UA" b="1" dirty="0" smtClean="0"/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3143250" y="6092825"/>
            <a:ext cx="5676900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31749" name="Picture 5" descr="7974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724400"/>
            <a:ext cx="1381125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/>
          <p:cNvSpPr>
            <a:spLocks noGrp="1" noChangeArrowheads="1"/>
          </p:cNvSpPr>
          <p:nvPr>
            <p:ph type="title"/>
          </p:nvPr>
        </p:nvSpPr>
        <p:spPr>
          <a:xfrm>
            <a:off x="107504" y="1000125"/>
            <a:ext cx="9032243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9600" b="1" dirty="0">
                <a:solidFill>
                  <a:srgbClr val="FF0000"/>
                </a:solidFill>
              </a:rPr>
              <a:t>В</a:t>
            </a:r>
            <a:r>
              <a:rPr lang="uk-UA" sz="9600" b="1" dirty="0" smtClean="0">
                <a:solidFill>
                  <a:srgbClr val="FF0000"/>
                </a:solidFill>
              </a:rPr>
              <a:t>. Біоструми</a:t>
            </a:r>
          </a:p>
        </p:txBody>
      </p:sp>
      <p:sp>
        <p:nvSpPr>
          <p:cNvPr id="32771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32772" name="Picture 6" descr="7974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512" y="188638"/>
            <a:ext cx="1381125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516" y="2107925"/>
            <a:ext cx="4553515" cy="4561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16137" y="332656"/>
            <a:ext cx="7851648" cy="110872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4800" i="1" dirty="0" smtClean="0">
                <a:solidFill>
                  <a:srgbClr val="FF0000"/>
                </a:solidFill>
              </a:rPr>
              <a:t/>
            </a:r>
            <a:br>
              <a:rPr lang="uk-UA" sz="4800" i="1" dirty="0" smtClean="0">
                <a:solidFill>
                  <a:srgbClr val="FF0000"/>
                </a:solidFill>
              </a:rPr>
            </a:br>
            <a:r>
              <a:rPr lang="uk-UA" sz="8000" i="1" dirty="0" smtClean="0">
                <a:solidFill>
                  <a:srgbClr val="FF0000"/>
                </a:solidFill>
              </a:rPr>
              <a:t>Гігієна</a:t>
            </a:r>
            <a:endParaRPr lang="uk-UA" sz="8000" i="1" dirty="0" smtClean="0">
              <a:solidFill>
                <a:srgbClr val="FF3300"/>
              </a:solidFill>
            </a:endParaRP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19290" y="1340768"/>
            <a:ext cx="7854950" cy="1752600"/>
          </a:xfrm>
        </p:spPr>
        <p:txBody>
          <a:bodyPr/>
          <a:lstStyle/>
          <a:p>
            <a:pPr marR="0" algn="ctr" eaLnBrk="1" hangingPunct="1">
              <a:buFontTx/>
              <a:buNone/>
            </a:pPr>
            <a:r>
              <a:rPr lang="uk-UA" dirty="0" smtClean="0">
                <a:solidFill>
                  <a:srgbClr val="FFC000"/>
                </a:solidFill>
              </a:rPr>
              <a:t>   </a:t>
            </a:r>
            <a:r>
              <a:rPr lang="uk-UA" sz="4800" dirty="0">
                <a:solidFill>
                  <a:srgbClr val="FFC000"/>
                </a:solidFill>
              </a:rPr>
              <a:t>П</a:t>
            </a:r>
            <a:r>
              <a:rPr lang="uk-UA" sz="4800" dirty="0" smtClean="0">
                <a:solidFill>
                  <a:srgbClr val="FFC000"/>
                </a:solidFill>
              </a:rPr>
              <a:t>ри звуку великої сили, щоб не лопнула барабанна перетинка  потрібно… </a:t>
            </a:r>
          </a:p>
          <a:p>
            <a:pPr marR="0" algn="l" eaLnBrk="1" hangingPunct="1">
              <a:buFontTx/>
              <a:buNone/>
            </a:pPr>
            <a:r>
              <a:rPr lang="uk-UA" sz="4800" dirty="0" smtClean="0">
                <a:solidFill>
                  <a:srgbClr val="7030A0"/>
                </a:solidFill>
              </a:rPr>
              <a:t>А. закрити вуха</a:t>
            </a:r>
          </a:p>
          <a:p>
            <a:pPr marR="0" algn="l" eaLnBrk="1" hangingPunct="1">
              <a:buFontTx/>
              <a:buNone/>
            </a:pPr>
            <a:r>
              <a:rPr lang="uk-UA" sz="4800" dirty="0" smtClean="0">
                <a:solidFill>
                  <a:srgbClr val="7030A0"/>
                </a:solidFill>
              </a:rPr>
              <a:t>Б. відкрити рота</a:t>
            </a:r>
          </a:p>
          <a:p>
            <a:pPr marR="0" algn="l" eaLnBrk="1" hangingPunct="1">
              <a:buFontTx/>
              <a:buNone/>
            </a:pPr>
            <a:r>
              <a:rPr lang="uk-UA" sz="4800" dirty="0" smtClean="0">
                <a:solidFill>
                  <a:srgbClr val="7030A0"/>
                </a:solidFill>
              </a:rPr>
              <a:t>В. закрити рота</a:t>
            </a:r>
          </a:p>
          <a:p>
            <a:pPr marR="0" algn="ctr" eaLnBrk="1" hangingPunct="1">
              <a:buFontTx/>
              <a:buNone/>
            </a:pPr>
            <a:endParaRPr lang="ru-RU" sz="4800" dirty="0" smtClean="0"/>
          </a:p>
          <a:p>
            <a:pPr marR="0" eaLnBrk="1" hangingPunct="1">
              <a:buFontTx/>
              <a:buNone/>
            </a:pPr>
            <a:r>
              <a:rPr lang="uk-UA" sz="4400" b="1" dirty="0" smtClean="0"/>
              <a:t> </a:t>
            </a:r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3995936" y="6131691"/>
            <a:ext cx="5319712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dirty="0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3724" y="3429000"/>
            <a:ext cx="1040535" cy="2403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332656"/>
            <a:ext cx="8229600" cy="1143000"/>
          </a:xfrm>
        </p:spPr>
        <p:txBody>
          <a:bodyPr/>
          <a:lstStyle/>
          <a:p>
            <a:pPr algn="ctr" eaLnBrk="1" hangingPunct="1"/>
            <a:r>
              <a:rPr lang="uk-UA" sz="6000" b="1" dirty="0" smtClean="0">
                <a:solidFill>
                  <a:srgbClr val="FF3300"/>
                </a:solidFill>
              </a:rPr>
              <a:t>Б. Відкрити рота </a:t>
            </a:r>
          </a:p>
        </p:txBody>
      </p:sp>
      <p:sp>
        <p:nvSpPr>
          <p:cNvPr id="34819" name="AutoShape 4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34820" name="Picture 6" descr="2179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2286000"/>
            <a:ext cx="2749550" cy="435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39" y="1412777"/>
            <a:ext cx="4090986" cy="5445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1628800"/>
            <a:ext cx="7851648" cy="1224136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4800" i="1" dirty="0" smtClean="0">
                <a:solidFill>
                  <a:srgbClr val="FF0000"/>
                </a:solidFill>
              </a:rPr>
              <a:t/>
            </a:r>
            <a:br>
              <a:rPr lang="uk-UA" sz="4800" i="1" dirty="0" smtClean="0">
                <a:solidFill>
                  <a:srgbClr val="FF0000"/>
                </a:solidFill>
              </a:rPr>
            </a:br>
            <a:r>
              <a:rPr lang="uk-UA" sz="4800" i="1" dirty="0" smtClean="0">
                <a:solidFill>
                  <a:srgbClr val="FF0000"/>
                </a:solidFill>
              </a:rPr>
              <a:t/>
            </a:r>
            <a:br>
              <a:rPr lang="uk-UA" sz="4800" i="1" dirty="0" smtClean="0">
                <a:solidFill>
                  <a:srgbClr val="FF0000"/>
                </a:solidFill>
              </a:rPr>
            </a:br>
            <a:r>
              <a:rPr lang="uk-UA" sz="8900" i="1" dirty="0" smtClean="0">
                <a:solidFill>
                  <a:srgbClr val="FF0000"/>
                </a:solidFill>
              </a:rPr>
              <a:t>Гігієна</a:t>
            </a:r>
            <a:br>
              <a:rPr lang="uk-UA" sz="8900" i="1" dirty="0" smtClean="0">
                <a:solidFill>
                  <a:srgbClr val="FF0000"/>
                </a:solidFill>
              </a:rPr>
            </a:br>
            <a:endParaRPr lang="uk-UA" sz="8900" i="1" dirty="0" smtClean="0">
              <a:solidFill>
                <a:srgbClr val="FF3300"/>
              </a:solidFill>
            </a:endParaRP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14313" y="1844824"/>
            <a:ext cx="8388350" cy="3816424"/>
          </a:xfrm>
        </p:spPr>
        <p:txBody>
          <a:bodyPr/>
          <a:lstStyle/>
          <a:p>
            <a:pPr marR="0" algn="ctr" eaLnBrk="1" hangingPunct="1">
              <a:lnSpc>
                <a:spcPct val="80000"/>
              </a:lnSpc>
            </a:pPr>
            <a:r>
              <a:rPr lang="uk-UA" sz="4000" dirty="0" smtClean="0"/>
              <a:t>  </a:t>
            </a:r>
            <a:r>
              <a:rPr lang="uk-UA" sz="4400" b="1" dirty="0">
                <a:solidFill>
                  <a:srgbClr val="FFC000"/>
                </a:solidFill>
              </a:rPr>
              <a:t>Від чого, на думку лікарів, захищає </a:t>
            </a:r>
            <a:r>
              <a:rPr lang="uk-UA" sz="4400" b="1" dirty="0" smtClean="0">
                <a:solidFill>
                  <a:srgbClr val="FFC000"/>
                </a:solidFill>
              </a:rPr>
              <a:t>імунітет?</a:t>
            </a:r>
          </a:p>
          <a:p>
            <a:pPr marR="0" algn="l" eaLnBrk="1" hangingPunct="1">
              <a:lnSpc>
                <a:spcPct val="80000"/>
              </a:lnSpc>
            </a:pPr>
            <a:r>
              <a:rPr lang="uk-UA" sz="4400" b="1" dirty="0">
                <a:solidFill>
                  <a:srgbClr val="002060"/>
                </a:solidFill>
              </a:rPr>
              <a:t> </a:t>
            </a:r>
            <a:r>
              <a:rPr lang="uk-UA" sz="4400" b="1" dirty="0" smtClean="0">
                <a:solidFill>
                  <a:srgbClr val="002060"/>
                </a:solidFill>
              </a:rPr>
              <a:t>     А. Від </a:t>
            </a:r>
            <a:r>
              <a:rPr lang="uk-UA" sz="4400" b="1" dirty="0">
                <a:solidFill>
                  <a:srgbClr val="002060"/>
                </a:solidFill>
              </a:rPr>
              <a:t>травм;</a:t>
            </a:r>
            <a:br>
              <a:rPr lang="uk-UA" sz="4400" b="1" dirty="0">
                <a:solidFill>
                  <a:srgbClr val="002060"/>
                </a:solidFill>
              </a:rPr>
            </a:br>
            <a:r>
              <a:rPr lang="uk-UA" sz="4400" b="1" dirty="0" smtClean="0">
                <a:solidFill>
                  <a:srgbClr val="002060"/>
                </a:solidFill>
              </a:rPr>
              <a:t>      Б.</a:t>
            </a:r>
            <a:r>
              <a:rPr lang="uk-UA" sz="4400" b="1" i="1" dirty="0" smtClean="0">
                <a:solidFill>
                  <a:srgbClr val="002060"/>
                </a:solidFill>
              </a:rPr>
              <a:t> </a:t>
            </a:r>
            <a:r>
              <a:rPr lang="uk-UA" sz="4400" b="1" dirty="0">
                <a:solidFill>
                  <a:srgbClr val="002060"/>
                </a:solidFill>
              </a:rPr>
              <a:t>Від вірусів;</a:t>
            </a:r>
            <a:br>
              <a:rPr lang="uk-UA" sz="4400" b="1" dirty="0">
                <a:solidFill>
                  <a:srgbClr val="002060"/>
                </a:solidFill>
              </a:rPr>
            </a:br>
            <a:r>
              <a:rPr lang="uk-UA" sz="4400" b="1" dirty="0" smtClean="0">
                <a:solidFill>
                  <a:srgbClr val="002060"/>
                </a:solidFill>
              </a:rPr>
              <a:t>      В. </a:t>
            </a:r>
            <a:r>
              <a:rPr lang="uk-UA" sz="4400" b="1" dirty="0">
                <a:solidFill>
                  <a:srgbClr val="002060"/>
                </a:solidFill>
              </a:rPr>
              <a:t>Від переохолодження;</a:t>
            </a:r>
            <a:br>
              <a:rPr lang="uk-UA" sz="4400" b="1" dirty="0">
                <a:solidFill>
                  <a:srgbClr val="002060"/>
                </a:solidFill>
              </a:rPr>
            </a:br>
            <a:endParaRPr lang="ru-RU" b="1" dirty="0" smtClean="0">
              <a:solidFill>
                <a:srgbClr val="002060"/>
              </a:solidFill>
            </a:endParaRPr>
          </a:p>
        </p:txBody>
      </p:sp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3500438" y="6021388"/>
            <a:ext cx="5102225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35845" name="Picture 5" descr="21795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15188" y="3214688"/>
            <a:ext cx="1760537" cy="2757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4"/>
          <p:cNvSpPr>
            <a:spLocks noGrp="1" noChangeArrowheads="1"/>
          </p:cNvSpPr>
          <p:nvPr>
            <p:ph type="title"/>
          </p:nvPr>
        </p:nvSpPr>
        <p:spPr>
          <a:xfrm>
            <a:off x="467544" y="764704"/>
            <a:ext cx="8229600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6600" b="1" dirty="0" smtClean="0">
                <a:solidFill>
                  <a:srgbClr val="FF3300"/>
                </a:solidFill>
              </a:rPr>
              <a:t>Б. </a:t>
            </a:r>
            <a:r>
              <a:rPr lang="ru-RU" sz="6600" b="1" dirty="0" err="1">
                <a:solidFill>
                  <a:srgbClr val="FF3300"/>
                </a:solidFill>
              </a:rPr>
              <a:t>В</a:t>
            </a:r>
            <a:r>
              <a:rPr lang="ru-RU" sz="6600" b="1" dirty="0" err="1" smtClean="0">
                <a:solidFill>
                  <a:srgbClr val="FF3300"/>
                </a:solidFill>
              </a:rPr>
              <a:t>ід</a:t>
            </a:r>
            <a:r>
              <a:rPr lang="ru-RU" sz="6600" b="1" dirty="0" smtClean="0">
                <a:solidFill>
                  <a:srgbClr val="FF3300"/>
                </a:solidFill>
              </a:rPr>
              <a:t> </a:t>
            </a:r>
            <a:r>
              <a:rPr lang="ru-RU" sz="6600" b="1" dirty="0" err="1" smtClean="0">
                <a:solidFill>
                  <a:srgbClr val="FF3300"/>
                </a:solidFill>
              </a:rPr>
              <a:t>вірусів</a:t>
            </a:r>
            <a:endParaRPr lang="ru-RU" sz="6600" b="1" dirty="0" smtClean="0">
              <a:solidFill>
                <a:srgbClr val="FF3300"/>
              </a:solidFill>
            </a:endParaRPr>
          </a:p>
        </p:txBody>
      </p:sp>
      <p:sp>
        <p:nvSpPr>
          <p:cNvPr id="36867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36868" name="Picture 6" descr="2179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141663"/>
            <a:ext cx="2357438" cy="371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1945172"/>
            <a:ext cx="6535735" cy="3500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7544" y="0"/>
            <a:ext cx="7851648" cy="18288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4800" i="1" dirty="0" smtClean="0">
                <a:solidFill>
                  <a:srgbClr val="FF0000"/>
                </a:solidFill>
              </a:rPr>
              <a:t/>
            </a:r>
            <a:br>
              <a:rPr lang="uk-UA" sz="4800" i="1" dirty="0" smtClean="0">
                <a:solidFill>
                  <a:srgbClr val="FF0000"/>
                </a:solidFill>
              </a:rPr>
            </a:br>
            <a:r>
              <a:rPr lang="uk-UA" sz="6700" i="1" dirty="0">
                <a:solidFill>
                  <a:srgbClr val="FF0000"/>
                </a:solidFill>
              </a:rPr>
              <a:t>Г</a:t>
            </a:r>
            <a:r>
              <a:rPr lang="uk-UA" sz="6700" i="1" dirty="0" smtClean="0">
                <a:solidFill>
                  <a:srgbClr val="FF0000"/>
                </a:solidFill>
              </a:rPr>
              <a:t>ігієна </a:t>
            </a:r>
            <a:r>
              <a:rPr lang="uk-UA" sz="4800" i="1" dirty="0" smtClean="0">
                <a:solidFill>
                  <a:srgbClr val="FF0000"/>
                </a:solidFill>
              </a:rPr>
              <a:t/>
            </a:r>
            <a:br>
              <a:rPr lang="uk-UA" sz="4800" i="1" dirty="0" smtClean="0">
                <a:solidFill>
                  <a:srgbClr val="FF0000"/>
                </a:solidFill>
              </a:rPr>
            </a:br>
            <a:endParaRPr lang="uk-UA" sz="4800" i="1" dirty="0" smtClean="0">
              <a:solidFill>
                <a:srgbClr val="FF3300"/>
              </a:solidFill>
            </a:endParaRPr>
          </a:p>
        </p:txBody>
      </p:sp>
      <p:sp>
        <p:nvSpPr>
          <p:cNvPr id="3789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-25516" y="1268760"/>
            <a:ext cx="9036496" cy="4154984"/>
          </a:xfrm>
          <a:noFill/>
        </p:spPr>
        <p:txBody>
          <a:bodyPr wrap="square" anchor="ctr">
            <a:spAutoFit/>
          </a:bodyPr>
          <a:lstStyle/>
          <a:p>
            <a:pPr marR="0" indent="571500" algn="l" eaLnBrk="1" hangingPunct="1">
              <a:spcBef>
                <a:spcPct val="0"/>
              </a:spcBef>
              <a:tabLst>
                <a:tab pos="571500" algn="l"/>
              </a:tabLst>
            </a:pPr>
            <a:r>
              <a:rPr lang="uk-UA" sz="4400" b="1" dirty="0" smtClean="0">
                <a:solidFill>
                  <a:srgbClr val="FFC000"/>
                </a:solidFill>
              </a:rPr>
              <a:t>Яка живильна </a:t>
            </a:r>
            <a:r>
              <a:rPr lang="uk-UA" sz="4400" b="1" dirty="0">
                <a:solidFill>
                  <a:srgbClr val="FFC000"/>
                </a:solidFill>
              </a:rPr>
              <a:t>речовина виробляється в організмі матері при лактації</a:t>
            </a:r>
            <a:r>
              <a:rPr lang="uk-UA" sz="4400" b="1" dirty="0" smtClean="0">
                <a:solidFill>
                  <a:srgbClr val="FFC000"/>
                </a:solidFill>
              </a:rPr>
              <a:t>?</a:t>
            </a:r>
          </a:p>
          <a:p>
            <a:pPr marR="0" indent="571500" algn="l" eaLnBrk="1" hangingPunct="1">
              <a:spcBef>
                <a:spcPct val="0"/>
              </a:spcBef>
              <a:tabLst>
                <a:tab pos="571500" algn="l"/>
              </a:tabLst>
            </a:pPr>
            <a:r>
              <a:rPr lang="uk-UA" sz="4400" dirty="0" smtClean="0">
                <a:solidFill>
                  <a:srgbClr val="FFC000"/>
                </a:solidFill>
              </a:rPr>
              <a:t>         </a:t>
            </a:r>
            <a:r>
              <a:rPr lang="uk-UA" sz="4400" b="1" dirty="0" smtClean="0">
                <a:solidFill>
                  <a:srgbClr val="002060"/>
                </a:solidFill>
              </a:rPr>
              <a:t>А. молоко</a:t>
            </a:r>
          </a:p>
          <a:p>
            <a:pPr marR="0" indent="571500" algn="l" eaLnBrk="1" hangingPunct="1">
              <a:spcBef>
                <a:spcPct val="0"/>
              </a:spcBef>
              <a:tabLst>
                <a:tab pos="571500" algn="l"/>
              </a:tabLst>
            </a:pPr>
            <a:r>
              <a:rPr lang="uk-UA" sz="4400" b="1" dirty="0" smtClean="0">
                <a:solidFill>
                  <a:srgbClr val="002060"/>
                </a:solidFill>
              </a:rPr>
              <a:t>         Б. слина</a:t>
            </a:r>
          </a:p>
          <a:p>
            <a:pPr marR="0" indent="571500" algn="l" eaLnBrk="1" hangingPunct="1">
              <a:spcBef>
                <a:spcPct val="0"/>
              </a:spcBef>
              <a:tabLst>
                <a:tab pos="571500" algn="l"/>
              </a:tabLst>
            </a:pPr>
            <a:r>
              <a:rPr lang="uk-UA" sz="4400" b="1" dirty="0" smtClean="0">
                <a:solidFill>
                  <a:srgbClr val="002060"/>
                </a:solidFill>
              </a:rPr>
              <a:t>         В. піт </a:t>
            </a:r>
          </a:p>
        </p:txBody>
      </p: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3786188" y="6092825"/>
            <a:ext cx="4960937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06"/>
            <a:ext cx="1692701" cy="2683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4"/>
          <p:cNvSpPr>
            <a:spLocks noGrp="1" noChangeArrowheads="1"/>
          </p:cNvSpPr>
          <p:nvPr>
            <p:ph type="title"/>
          </p:nvPr>
        </p:nvSpPr>
        <p:spPr>
          <a:xfrm>
            <a:off x="395536" y="260648"/>
            <a:ext cx="8229600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000" b="1" dirty="0" smtClean="0">
                <a:solidFill>
                  <a:srgbClr val="FF3300"/>
                </a:solidFill>
              </a:rPr>
              <a:t>А. Молоко</a:t>
            </a:r>
          </a:p>
        </p:txBody>
      </p:sp>
      <p:sp>
        <p:nvSpPr>
          <p:cNvPr id="38915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38916" name="Picture 6" descr="2179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43188"/>
            <a:ext cx="2786063" cy="421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6677" y="1700808"/>
            <a:ext cx="6406498" cy="3592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527" y="1340768"/>
            <a:ext cx="7851648" cy="126876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4800" i="1" dirty="0" smtClean="0">
                <a:solidFill>
                  <a:srgbClr val="FF0000"/>
                </a:solidFill>
              </a:rPr>
              <a:t/>
            </a:r>
            <a:br>
              <a:rPr lang="uk-UA" sz="4800" i="1" dirty="0" smtClean="0">
                <a:solidFill>
                  <a:srgbClr val="FF0000"/>
                </a:solidFill>
              </a:rPr>
            </a:br>
            <a:r>
              <a:rPr lang="uk-UA" sz="7300" i="1" dirty="0" smtClean="0">
                <a:solidFill>
                  <a:srgbClr val="FF0000"/>
                </a:solidFill>
              </a:rPr>
              <a:t>Гігієна</a:t>
            </a:r>
            <a:br>
              <a:rPr lang="uk-UA" sz="7300" i="1" dirty="0" smtClean="0">
                <a:solidFill>
                  <a:srgbClr val="FF0000"/>
                </a:solidFill>
              </a:rPr>
            </a:br>
            <a:endParaRPr lang="uk-UA" sz="7300" i="1" dirty="0" smtClean="0">
              <a:solidFill>
                <a:srgbClr val="FF3300"/>
              </a:solidFill>
            </a:endParaRP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3461" y="1916832"/>
            <a:ext cx="8784976" cy="1752600"/>
          </a:xfrm>
        </p:spPr>
        <p:txBody>
          <a:bodyPr/>
          <a:lstStyle/>
          <a:p>
            <a:pPr marR="0" algn="l" eaLnBrk="1" hangingPunct="1">
              <a:lnSpc>
                <a:spcPct val="90000"/>
              </a:lnSpc>
            </a:pPr>
            <a:r>
              <a:rPr lang="ru-RU" sz="2400" dirty="0" smtClean="0"/>
              <a:t>   </a:t>
            </a:r>
            <a:r>
              <a:rPr lang="uk-UA" sz="4800" b="1" dirty="0">
                <a:solidFill>
                  <a:srgbClr val="FFC000"/>
                </a:solidFill>
              </a:rPr>
              <a:t>Що нерідко втрачає людина при сонячному ударі</a:t>
            </a:r>
            <a:r>
              <a:rPr lang="uk-UA" sz="4800" b="1" dirty="0" smtClean="0">
                <a:solidFill>
                  <a:srgbClr val="FFC000"/>
                </a:solidFill>
              </a:rPr>
              <a:t>?</a:t>
            </a:r>
            <a:r>
              <a:rPr lang="uk-UA" sz="4800" b="1" dirty="0">
                <a:solidFill>
                  <a:srgbClr val="FFC000"/>
                </a:solidFill>
              </a:rPr>
              <a:t/>
            </a:r>
            <a:br>
              <a:rPr lang="uk-UA" sz="4800" b="1" dirty="0">
                <a:solidFill>
                  <a:srgbClr val="FFC000"/>
                </a:solidFill>
              </a:rPr>
            </a:br>
            <a:r>
              <a:rPr lang="uk-UA" sz="4800" b="1" dirty="0" smtClean="0"/>
              <a:t>      </a:t>
            </a:r>
            <a:r>
              <a:rPr lang="uk-UA" sz="4800" b="1" dirty="0" smtClean="0">
                <a:solidFill>
                  <a:srgbClr val="002060"/>
                </a:solidFill>
              </a:rPr>
              <a:t>А.  </a:t>
            </a:r>
            <a:r>
              <a:rPr lang="uk-UA" sz="4800" b="1" dirty="0">
                <a:solidFill>
                  <a:srgbClr val="002060"/>
                </a:solidFill>
              </a:rPr>
              <a:t>Терпіння;</a:t>
            </a:r>
            <a:br>
              <a:rPr lang="uk-UA" sz="4800" b="1" dirty="0">
                <a:solidFill>
                  <a:srgbClr val="002060"/>
                </a:solidFill>
              </a:rPr>
            </a:br>
            <a:r>
              <a:rPr lang="uk-UA" sz="4800" b="1" dirty="0" smtClean="0">
                <a:solidFill>
                  <a:srgbClr val="002060"/>
                </a:solidFill>
              </a:rPr>
              <a:t>      Б. </a:t>
            </a:r>
            <a:r>
              <a:rPr lang="uk-UA" sz="4800" b="1" dirty="0">
                <a:solidFill>
                  <a:srgbClr val="002060"/>
                </a:solidFill>
              </a:rPr>
              <a:t>Совість;</a:t>
            </a:r>
            <a:br>
              <a:rPr lang="uk-UA" sz="4800" b="1" dirty="0">
                <a:solidFill>
                  <a:srgbClr val="002060"/>
                </a:solidFill>
              </a:rPr>
            </a:br>
            <a:r>
              <a:rPr lang="uk-UA" sz="4800" b="1" dirty="0" smtClean="0">
                <a:solidFill>
                  <a:srgbClr val="002060"/>
                </a:solidFill>
              </a:rPr>
              <a:t>      В. Свідомість</a:t>
            </a:r>
            <a:endParaRPr lang="ru-RU" sz="4600" dirty="0" smtClean="0">
              <a:solidFill>
                <a:srgbClr val="002060"/>
              </a:solidFill>
            </a:endParaRPr>
          </a:p>
          <a:p>
            <a:pPr marR="0" eaLnBrk="1" hangingPunct="1">
              <a:lnSpc>
                <a:spcPct val="90000"/>
              </a:lnSpc>
              <a:buFontTx/>
              <a:buNone/>
            </a:pPr>
            <a:endParaRPr lang="ru-RU" sz="4600" b="1" dirty="0" smtClean="0"/>
          </a:p>
          <a:p>
            <a:pPr marR="0" eaLnBrk="1" hangingPunct="1">
              <a:lnSpc>
                <a:spcPct val="90000"/>
              </a:lnSpc>
              <a:buFontTx/>
              <a:buNone/>
            </a:pPr>
            <a:endParaRPr lang="uk-UA" sz="2400" b="1" dirty="0" smtClean="0"/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3571875" y="6092825"/>
            <a:ext cx="5248275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39941" name="Picture 5" descr="21795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6350" y="3214688"/>
            <a:ext cx="1517650" cy="275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/>
          <p:cNvSpPr>
            <a:spLocks noGrp="1" noChangeArrowheads="1"/>
          </p:cNvSpPr>
          <p:nvPr>
            <p:ph type="title"/>
          </p:nvPr>
        </p:nvSpPr>
        <p:spPr>
          <a:xfrm>
            <a:off x="323528" y="332656"/>
            <a:ext cx="8229600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000" b="1" dirty="0" smtClean="0">
                <a:solidFill>
                  <a:srgbClr val="FF0000"/>
                </a:solidFill>
              </a:rPr>
              <a:t>В. Свідомість</a:t>
            </a:r>
          </a:p>
        </p:txBody>
      </p:sp>
      <p:sp>
        <p:nvSpPr>
          <p:cNvPr id="40963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40964" name="Picture 6" descr="2179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852738"/>
            <a:ext cx="2697163" cy="400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689" y="1426582"/>
            <a:ext cx="6429826" cy="4018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548680"/>
            <a:ext cx="7851648" cy="100811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4800" i="1" dirty="0" smtClean="0">
                <a:solidFill>
                  <a:srgbClr val="FF0000"/>
                </a:solidFill>
              </a:rPr>
              <a:t/>
            </a:r>
            <a:br>
              <a:rPr lang="uk-UA" sz="4800" i="1" dirty="0" smtClean="0">
                <a:solidFill>
                  <a:srgbClr val="FF0000"/>
                </a:solidFill>
              </a:rPr>
            </a:br>
            <a:r>
              <a:rPr lang="uk-UA" sz="7300" i="1" dirty="0" smtClean="0">
                <a:solidFill>
                  <a:srgbClr val="FF0000"/>
                </a:solidFill>
              </a:rPr>
              <a:t>Гігієна</a:t>
            </a:r>
            <a:endParaRPr lang="uk-UA" sz="7300" i="1" dirty="0" smtClean="0">
              <a:solidFill>
                <a:srgbClr val="FF3300"/>
              </a:solidFill>
            </a:endParaRP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582" y="1700808"/>
            <a:ext cx="9144000" cy="4032448"/>
          </a:xfrm>
        </p:spPr>
        <p:txBody>
          <a:bodyPr/>
          <a:lstStyle/>
          <a:p>
            <a:pPr marR="0" algn="ctr" eaLnBrk="1" hangingPunct="1">
              <a:lnSpc>
                <a:spcPct val="80000"/>
              </a:lnSpc>
            </a:pPr>
            <a:r>
              <a:rPr lang="uk-UA" sz="3400" dirty="0" smtClean="0"/>
              <a:t>  </a:t>
            </a:r>
            <a:r>
              <a:rPr lang="uk-UA" sz="4400" b="1" dirty="0"/>
              <a:t>При </a:t>
            </a:r>
            <a:r>
              <a:rPr lang="uk-UA" sz="4400" b="1" dirty="0" smtClean="0"/>
              <a:t>ударі, вивиху </a:t>
            </a:r>
            <a:r>
              <a:rPr lang="uk-UA" sz="4400" b="1" dirty="0"/>
              <a:t>або розтягуванні зв'язок до хворого місця слід </a:t>
            </a:r>
            <a:r>
              <a:rPr lang="uk-UA" sz="4400" b="1" dirty="0" smtClean="0"/>
              <a:t>прикласти…</a:t>
            </a:r>
          </a:p>
          <a:p>
            <a:pPr marR="0" algn="l" eaLnBrk="1" hangingPunct="1">
              <a:lnSpc>
                <a:spcPct val="80000"/>
              </a:lnSpc>
            </a:pPr>
            <a:r>
              <a:rPr lang="uk-UA" sz="4400" b="1" dirty="0" smtClean="0">
                <a:solidFill>
                  <a:srgbClr val="002060"/>
                </a:solidFill>
              </a:rPr>
              <a:t>                   А. </a:t>
            </a:r>
            <a:r>
              <a:rPr lang="uk-UA" sz="4400" b="1" dirty="0" err="1" smtClean="0">
                <a:solidFill>
                  <a:srgbClr val="002060"/>
                </a:solidFill>
              </a:rPr>
              <a:t>пластирь</a:t>
            </a:r>
            <a:endParaRPr lang="uk-UA" sz="4400" b="1" dirty="0" smtClean="0">
              <a:solidFill>
                <a:srgbClr val="002060"/>
              </a:solidFill>
            </a:endParaRPr>
          </a:p>
          <a:p>
            <a:pPr marR="0" algn="l" eaLnBrk="1" hangingPunct="1">
              <a:lnSpc>
                <a:spcPct val="80000"/>
              </a:lnSpc>
            </a:pPr>
            <a:r>
              <a:rPr lang="uk-UA" sz="4400" b="1" dirty="0" smtClean="0">
                <a:solidFill>
                  <a:srgbClr val="002060"/>
                </a:solidFill>
              </a:rPr>
              <a:t>                   Б. жир</a:t>
            </a:r>
          </a:p>
          <a:p>
            <a:pPr marR="0" algn="l" eaLnBrk="1" hangingPunct="1">
              <a:lnSpc>
                <a:spcPct val="80000"/>
              </a:lnSpc>
            </a:pPr>
            <a:r>
              <a:rPr lang="uk-UA" sz="4400" b="1" dirty="0" smtClean="0">
                <a:solidFill>
                  <a:srgbClr val="002060"/>
                </a:solidFill>
              </a:rPr>
              <a:t>                   В. лід</a:t>
            </a:r>
          </a:p>
        </p:txBody>
      </p:sp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3857625" y="6092825"/>
            <a:ext cx="5033963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41989" name="Picture 5" descr="21795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43813" y="3571875"/>
            <a:ext cx="1089025" cy="246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4"/>
          <p:cNvSpPr>
            <a:spLocks noGrp="1" noChangeArrowheads="1"/>
          </p:cNvSpPr>
          <p:nvPr>
            <p:ph type="title"/>
          </p:nvPr>
        </p:nvSpPr>
        <p:spPr>
          <a:xfrm>
            <a:off x="539552" y="692696"/>
            <a:ext cx="8229600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600" b="1" dirty="0" smtClean="0">
                <a:solidFill>
                  <a:srgbClr val="FF0000"/>
                </a:solidFill>
              </a:rPr>
              <a:t>В. Лід</a:t>
            </a:r>
          </a:p>
        </p:txBody>
      </p:sp>
      <p:sp>
        <p:nvSpPr>
          <p:cNvPr id="43011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43012" name="Picture 6" descr="2179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57563"/>
            <a:ext cx="2211388" cy="328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6236" y="2233984"/>
            <a:ext cx="4621356" cy="4219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552" y="260648"/>
            <a:ext cx="7851648" cy="1224136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4800" i="1" dirty="0" smtClean="0">
                <a:solidFill>
                  <a:srgbClr val="FF0000"/>
                </a:solidFill>
              </a:rPr>
              <a:t/>
            </a:r>
            <a:br>
              <a:rPr lang="uk-UA" sz="4800" i="1" dirty="0" smtClean="0">
                <a:solidFill>
                  <a:srgbClr val="FF0000"/>
                </a:solidFill>
              </a:rPr>
            </a:br>
            <a:r>
              <a:rPr lang="uk-UA" sz="6700" i="1" dirty="0" smtClean="0">
                <a:solidFill>
                  <a:srgbClr val="FF0000"/>
                </a:solidFill>
              </a:rPr>
              <a:t>Гігієна</a:t>
            </a:r>
            <a:endParaRPr lang="uk-UA" sz="4800" i="1" dirty="0" smtClean="0">
              <a:solidFill>
                <a:srgbClr val="FF3300"/>
              </a:solidFill>
            </a:endParaRP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0225" y="1772816"/>
            <a:ext cx="7854950" cy="1752600"/>
          </a:xfrm>
        </p:spPr>
        <p:txBody>
          <a:bodyPr/>
          <a:lstStyle/>
          <a:p>
            <a:pPr marR="0" algn="ctr" eaLnBrk="1" hangingPunct="1">
              <a:lnSpc>
                <a:spcPct val="90000"/>
              </a:lnSpc>
              <a:buFontTx/>
              <a:buNone/>
            </a:pPr>
            <a:r>
              <a:rPr lang="uk-UA" sz="4000" dirty="0" smtClean="0"/>
              <a:t>  </a:t>
            </a:r>
            <a:r>
              <a:rPr lang="uk-UA" sz="4000" dirty="0">
                <a:solidFill>
                  <a:srgbClr val="FFC000"/>
                </a:solidFill>
              </a:rPr>
              <a:t>Й</a:t>
            </a:r>
            <a:r>
              <a:rPr lang="uk-UA" sz="4000" dirty="0" smtClean="0">
                <a:solidFill>
                  <a:srgbClr val="FFC000"/>
                </a:solidFill>
              </a:rPr>
              <a:t>ого можна проводити за допомогою води, повітря і сонця, а головне регулярно</a:t>
            </a:r>
            <a:r>
              <a:rPr lang="uk-UA" sz="4000" dirty="0">
                <a:solidFill>
                  <a:srgbClr val="FFC000"/>
                </a:solidFill>
              </a:rPr>
              <a:t> </a:t>
            </a:r>
            <a:r>
              <a:rPr lang="uk-UA" sz="4000" dirty="0" smtClean="0">
                <a:solidFill>
                  <a:srgbClr val="FFC000"/>
                </a:solidFill>
              </a:rPr>
              <a:t>і поступово:</a:t>
            </a:r>
          </a:p>
          <a:p>
            <a:pPr marR="0" algn="l" eaLnBrk="1" hangingPunct="1">
              <a:lnSpc>
                <a:spcPct val="90000"/>
              </a:lnSpc>
              <a:buFontTx/>
              <a:buNone/>
            </a:pPr>
            <a:r>
              <a:rPr lang="uk-UA" sz="4000" b="1" dirty="0" smtClean="0">
                <a:solidFill>
                  <a:srgbClr val="002060"/>
                </a:solidFill>
              </a:rPr>
              <a:t>А. тренування</a:t>
            </a:r>
          </a:p>
          <a:p>
            <a:pPr marR="0" algn="l" eaLnBrk="1" hangingPunct="1">
              <a:lnSpc>
                <a:spcPct val="90000"/>
              </a:lnSpc>
              <a:buFontTx/>
              <a:buNone/>
            </a:pPr>
            <a:r>
              <a:rPr lang="uk-UA" sz="4000" b="1" dirty="0" smtClean="0">
                <a:solidFill>
                  <a:srgbClr val="002060"/>
                </a:solidFill>
              </a:rPr>
              <a:t>Б. загартовування</a:t>
            </a:r>
          </a:p>
          <a:p>
            <a:pPr marR="0" algn="l" eaLnBrk="1" hangingPunct="1">
              <a:lnSpc>
                <a:spcPct val="90000"/>
              </a:lnSpc>
              <a:buFontTx/>
              <a:buNone/>
            </a:pPr>
            <a:r>
              <a:rPr lang="uk-UA" sz="4000" b="1" dirty="0" smtClean="0">
                <a:solidFill>
                  <a:srgbClr val="002060"/>
                </a:solidFill>
              </a:rPr>
              <a:t>В.  збудження</a:t>
            </a:r>
            <a:endParaRPr lang="ru-RU" sz="4000" b="1" dirty="0" smtClean="0">
              <a:solidFill>
                <a:srgbClr val="002060"/>
              </a:solidFill>
            </a:endParaRPr>
          </a:p>
          <a:p>
            <a:pPr marR="0" eaLnBrk="1" hangingPunct="1">
              <a:lnSpc>
                <a:spcPct val="90000"/>
              </a:lnSpc>
              <a:buFontTx/>
              <a:buNone/>
            </a:pPr>
            <a:r>
              <a:rPr lang="uk-UA" b="1" dirty="0" smtClean="0"/>
              <a:t> </a:t>
            </a: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3714750" y="6092825"/>
            <a:ext cx="5105400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44037" name="Picture 5" descr="21795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6350" y="3714750"/>
            <a:ext cx="1517650" cy="225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4"/>
          <p:cNvSpPr>
            <a:spLocks noGrp="1" noChangeArrowheads="1"/>
          </p:cNvSpPr>
          <p:nvPr>
            <p:ph type="title"/>
          </p:nvPr>
        </p:nvSpPr>
        <p:spPr>
          <a:xfrm>
            <a:off x="663575" y="404664"/>
            <a:ext cx="8229600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000" b="1" dirty="0" smtClean="0">
                <a:solidFill>
                  <a:srgbClr val="FF0000"/>
                </a:solidFill>
              </a:rPr>
              <a:t> Б. Загартовування</a:t>
            </a:r>
          </a:p>
        </p:txBody>
      </p:sp>
      <p:sp>
        <p:nvSpPr>
          <p:cNvPr id="45059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45060" name="Picture 6" descr="2179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48" y="3487333"/>
            <a:ext cx="2019672" cy="333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628800"/>
            <a:ext cx="6120680" cy="3764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552" y="188640"/>
            <a:ext cx="7851648" cy="110872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6000" dirty="0" err="1" smtClean="0">
                <a:solidFill>
                  <a:srgbClr val="FF3300"/>
                </a:solidFill>
              </a:rPr>
              <a:t>Валеологія</a:t>
            </a:r>
            <a:endParaRPr lang="ru-RU" sz="6000" dirty="0" smtClean="0">
              <a:solidFill>
                <a:srgbClr val="FF3300"/>
              </a:solidFill>
            </a:endParaRP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35124" y="3858952"/>
            <a:ext cx="7854950" cy="1752600"/>
          </a:xfrm>
        </p:spPr>
        <p:txBody>
          <a:bodyPr/>
          <a:lstStyle/>
          <a:p>
            <a:pPr marR="0" eaLnBrk="1" hangingPunct="1">
              <a:buFontTx/>
              <a:buNone/>
            </a:pPr>
            <a:r>
              <a:rPr lang="ru-RU" dirty="0" smtClean="0"/>
              <a:t> </a:t>
            </a:r>
            <a:endParaRPr lang="uk-UA" sz="6000" b="1" dirty="0" smtClean="0"/>
          </a:p>
        </p:txBody>
      </p:sp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3714750" y="5949950"/>
            <a:ext cx="4745038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46085" name="Picture 5" descr="emble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877" y="4509120"/>
            <a:ext cx="2101413" cy="2204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0" y="1484784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dirty="0">
                <a:solidFill>
                  <a:srgbClr val="FFFF00"/>
                </a:solidFill>
              </a:rPr>
              <a:t>Як називається недолік зору, що заважає ясно бачити предмети на близькій відстані</a:t>
            </a:r>
            <a:r>
              <a:rPr lang="uk-UA" sz="4000" b="1" dirty="0" smtClean="0">
                <a:solidFill>
                  <a:srgbClr val="FFFF00"/>
                </a:solidFill>
              </a:rPr>
              <a:t>?</a:t>
            </a:r>
          </a:p>
          <a:p>
            <a:r>
              <a:rPr lang="uk-UA" sz="4000" b="1" dirty="0"/>
              <a:t> </a:t>
            </a:r>
            <a:r>
              <a:rPr lang="uk-UA" sz="4000" b="1" dirty="0" smtClean="0"/>
              <a:t>                   </a:t>
            </a:r>
            <a:r>
              <a:rPr lang="uk-UA" sz="4000" b="1" dirty="0" smtClean="0">
                <a:solidFill>
                  <a:srgbClr val="FF3300"/>
                </a:solidFill>
              </a:rPr>
              <a:t>А. далекозорість </a:t>
            </a:r>
          </a:p>
          <a:p>
            <a:r>
              <a:rPr lang="uk-UA" sz="4000" b="1" dirty="0" smtClean="0">
                <a:solidFill>
                  <a:srgbClr val="FF3300"/>
                </a:solidFill>
              </a:rPr>
              <a:t>                    Б. короткозорість</a:t>
            </a:r>
          </a:p>
          <a:p>
            <a:r>
              <a:rPr lang="uk-UA" sz="4000" b="1" dirty="0" smtClean="0">
                <a:solidFill>
                  <a:srgbClr val="FF3300"/>
                </a:solidFill>
              </a:rPr>
              <a:t>                    В. косоокість</a:t>
            </a:r>
            <a:endParaRPr lang="uk-UA" sz="4000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631577" y="476672"/>
            <a:ext cx="8229600" cy="1143000"/>
          </a:xfrm>
        </p:spPr>
        <p:txBody>
          <a:bodyPr/>
          <a:lstStyle/>
          <a:p>
            <a:pPr algn="ctr" eaLnBrk="1" hangingPunct="1"/>
            <a:r>
              <a:rPr lang="uk-UA" sz="6600" b="1" dirty="0" smtClean="0">
                <a:solidFill>
                  <a:srgbClr val="FF0000"/>
                </a:solidFill>
              </a:rPr>
              <a:t>А. Далекозорість</a:t>
            </a:r>
            <a:endParaRPr lang="uk-UA" sz="6600" b="1" i="1" dirty="0" smtClean="0">
              <a:solidFill>
                <a:srgbClr val="FF0000"/>
              </a:solidFill>
            </a:endParaRPr>
          </a:p>
        </p:txBody>
      </p:sp>
      <p:sp>
        <p:nvSpPr>
          <p:cNvPr id="47107" name="AutoShape 4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47108" name="Picture 5" descr="emblem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365104"/>
            <a:ext cx="2366829" cy="2483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8991" y="1489323"/>
            <a:ext cx="4975257" cy="4117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260648"/>
            <a:ext cx="7851648" cy="85152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700" dirty="0" smtClean="0">
                <a:solidFill>
                  <a:srgbClr val="FF3300"/>
                </a:solidFill>
              </a:rPr>
              <a:t>Валеологія </a:t>
            </a:r>
            <a:r>
              <a:rPr lang="uk-UA" sz="6000" dirty="0" smtClean="0">
                <a:solidFill>
                  <a:srgbClr val="FF3300"/>
                </a:solidFill>
              </a:rPr>
              <a:t> </a:t>
            </a:r>
            <a:endParaRPr lang="ru-RU" sz="6000" dirty="0" smtClean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7504" y="1374426"/>
            <a:ext cx="8712968" cy="1752600"/>
          </a:xfrm>
        </p:spPr>
        <p:txBody>
          <a:bodyPr/>
          <a:lstStyle/>
          <a:p>
            <a:pPr marR="0" algn="ctr" eaLnBrk="1" hangingPunct="1">
              <a:lnSpc>
                <a:spcPct val="90000"/>
              </a:lnSpc>
              <a:buFontTx/>
              <a:buNone/>
            </a:pPr>
            <a:r>
              <a:rPr lang="uk-UA" sz="5400" b="1" dirty="0" smtClean="0">
                <a:solidFill>
                  <a:srgbClr val="FFFF00"/>
                </a:solidFill>
              </a:rPr>
              <a:t>Як називається бокове викривлення хребта?</a:t>
            </a:r>
          </a:p>
          <a:p>
            <a:pPr marR="0" algn="ctr" eaLnBrk="1" hangingPunct="1">
              <a:lnSpc>
                <a:spcPct val="90000"/>
              </a:lnSpc>
              <a:buFontTx/>
              <a:buNone/>
            </a:pPr>
            <a:r>
              <a:rPr lang="uk-UA" sz="5400" b="1" dirty="0" smtClean="0"/>
              <a:t>  </a:t>
            </a:r>
            <a:r>
              <a:rPr lang="uk-UA" sz="5400" b="1" dirty="0" smtClean="0">
                <a:solidFill>
                  <a:srgbClr val="FF3300"/>
                </a:solidFill>
              </a:rPr>
              <a:t>А. лордоз</a:t>
            </a:r>
          </a:p>
          <a:p>
            <a:pPr marR="0" algn="ctr" eaLnBrk="1" hangingPunct="1">
              <a:lnSpc>
                <a:spcPct val="90000"/>
              </a:lnSpc>
              <a:buFontTx/>
              <a:buNone/>
            </a:pPr>
            <a:r>
              <a:rPr lang="uk-UA" sz="5400" b="1" dirty="0" smtClean="0">
                <a:solidFill>
                  <a:srgbClr val="FF3300"/>
                </a:solidFill>
              </a:rPr>
              <a:t>Б. кіфоз</a:t>
            </a:r>
          </a:p>
          <a:p>
            <a:pPr marR="0" algn="ctr" eaLnBrk="1" hangingPunct="1">
              <a:lnSpc>
                <a:spcPct val="90000"/>
              </a:lnSpc>
              <a:buFontTx/>
              <a:buNone/>
            </a:pPr>
            <a:r>
              <a:rPr lang="uk-UA" sz="5400" b="1" dirty="0" smtClean="0">
                <a:solidFill>
                  <a:srgbClr val="FF3300"/>
                </a:solidFill>
              </a:rPr>
              <a:t>   В. сколіоз</a:t>
            </a:r>
            <a:endParaRPr lang="ru-RU" sz="5400" b="1" dirty="0" smtClean="0">
              <a:solidFill>
                <a:srgbClr val="FF3300"/>
              </a:solidFill>
            </a:endParaRPr>
          </a:p>
          <a:p>
            <a:pPr marR="0" algn="ctr" eaLnBrk="1" hangingPunct="1">
              <a:lnSpc>
                <a:spcPct val="90000"/>
              </a:lnSpc>
              <a:buFontTx/>
              <a:buNone/>
            </a:pPr>
            <a:endParaRPr lang="uk-UA" b="1" dirty="0" smtClean="0"/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3779912" y="6021288"/>
            <a:ext cx="5087937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48133" name="Picture 5" descr="emble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9713"/>
            <a:ext cx="2676525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/>
          <a:lstStyle/>
          <a:p>
            <a:pPr algn="ctr" eaLnBrk="1" hangingPunct="1"/>
            <a:r>
              <a:rPr lang="uk-UA" sz="6600" b="1" dirty="0" smtClean="0">
                <a:solidFill>
                  <a:srgbClr val="FF0000"/>
                </a:solidFill>
              </a:rPr>
              <a:t>В. Сколіоз</a:t>
            </a:r>
            <a:endParaRPr lang="uk-UA" sz="6600" b="1" i="1" dirty="0" smtClean="0">
              <a:solidFill>
                <a:srgbClr val="FF0000"/>
              </a:solidFill>
            </a:endParaRPr>
          </a:p>
        </p:txBody>
      </p:sp>
      <p:sp>
        <p:nvSpPr>
          <p:cNvPr id="49155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49156" name="Picture 6" descr="emblem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8264" y="3644901"/>
            <a:ext cx="2676525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331" y="1718965"/>
            <a:ext cx="4962096" cy="4734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95536" y="1484784"/>
            <a:ext cx="7851648" cy="1067544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i="1" dirty="0" smtClean="0">
                <a:solidFill>
                  <a:srgbClr val="FF3300"/>
                </a:solidFill>
              </a:rPr>
              <a:t/>
            </a:r>
            <a:br>
              <a:rPr lang="ru-RU" i="1" dirty="0" smtClean="0">
                <a:solidFill>
                  <a:srgbClr val="FF3300"/>
                </a:solidFill>
              </a:rPr>
            </a:br>
            <a:r>
              <a:rPr lang="ru-RU" i="1" dirty="0" smtClean="0">
                <a:solidFill>
                  <a:srgbClr val="FF3300"/>
                </a:solidFill>
              </a:rPr>
              <a:t/>
            </a:r>
            <a:br>
              <a:rPr lang="ru-RU" i="1" dirty="0" smtClean="0">
                <a:solidFill>
                  <a:srgbClr val="FF3300"/>
                </a:solidFill>
              </a:rPr>
            </a:br>
            <a:r>
              <a:rPr lang="uk-UA" sz="6700" dirty="0" smtClean="0">
                <a:solidFill>
                  <a:srgbClr val="C00000"/>
                </a:solidFill>
              </a:rPr>
              <a:t>Валеологія</a:t>
            </a:r>
            <a:r>
              <a:rPr lang="ru-RU" sz="6700" dirty="0" smtClean="0">
                <a:solidFill>
                  <a:srgbClr val="C00000"/>
                </a:solidFill>
              </a:rPr>
              <a:t> </a:t>
            </a:r>
            <a:r>
              <a:rPr lang="ru-RU" sz="6700" i="1" dirty="0" smtClean="0">
                <a:solidFill>
                  <a:srgbClr val="C00000"/>
                </a:solidFill>
              </a:rPr>
              <a:t/>
            </a:r>
            <a:br>
              <a:rPr lang="ru-RU" sz="6700" i="1" dirty="0" smtClean="0">
                <a:solidFill>
                  <a:srgbClr val="C00000"/>
                </a:solidFill>
              </a:rPr>
            </a:br>
            <a:endParaRPr lang="ru-RU" sz="6700" i="1" dirty="0" smtClean="0">
              <a:solidFill>
                <a:srgbClr val="C00000"/>
              </a:solidFill>
            </a:endParaRP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7504" y="1628800"/>
            <a:ext cx="8712968" cy="1752600"/>
          </a:xfrm>
        </p:spPr>
        <p:txBody>
          <a:bodyPr/>
          <a:lstStyle/>
          <a:p>
            <a:pPr marR="0" algn="ctr" eaLnBrk="1" hangingPunct="1">
              <a:lnSpc>
                <a:spcPct val="90000"/>
              </a:lnSpc>
              <a:buFontTx/>
              <a:buNone/>
            </a:pPr>
            <a:r>
              <a:rPr lang="uk-UA" sz="5400" b="1" dirty="0" smtClean="0">
                <a:solidFill>
                  <a:srgbClr val="FFFF00"/>
                </a:solidFill>
              </a:rPr>
              <a:t>У кого тиск завжди «на висоті»</a:t>
            </a:r>
          </a:p>
          <a:p>
            <a:pPr marR="0" algn="ctr" eaLnBrk="1" hangingPunct="1">
              <a:lnSpc>
                <a:spcPct val="90000"/>
              </a:lnSpc>
              <a:buFontTx/>
              <a:buNone/>
            </a:pPr>
            <a:r>
              <a:rPr lang="uk-UA" sz="5400" b="1" dirty="0" smtClean="0"/>
              <a:t>       </a:t>
            </a:r>
            <a:r>
              <a:rPr lang="uk-UA" sz="5400" b="1" dirty="0" smtClean="0">
                <a:solidFill>
                  <a:srgbClr val="FF0000"/>
                </a:solidFill>
              </a:rPr>
              <a:t>А. у гіпертоніків</a:t>
            </a:r>
          </a:p>
          <a:p>
            <a:pPr marR="0" algn="ctr" eaLnBrk="1" hangingPunct="1">
              <a:lnSpc>
                <a:spcPct val="90000"/>
              </a:lnSpc>
              <a:buFontTx/>
              <a:buNone/>
            </a:pPr>
            <a:r>
              <a:rPr lang="uk-UA" sz="5400" b="1" dirty="0" smtClean="0">
                <a:solidFill>
                  <a:srgbClr val="FF0000"/>
                </a:solidFill>
              </a:rPr>
              <a:t>     Б. у </a:t>
            </a:r>
            <a:r>
              <a:rPr lang="uk-UA" sz="5400" b="1" dirty="0" err="1" smtClean="0">
                <a:solidFill>
                  <a:srgbClr val="FF0000"/>
                </a:solidFill>
              </a:rPr>
              <a:t>гіпотоніків</a:t>
            </a:r>
            <a:endParaRPr lang="uk-UA" sz="5400" b="1" dirty="0" smtClean="0">
              <a:solidFill>
                <a:srgbClr val="FF0000"/>
              </a:solidFill>
            </a:endParaRPr>
          </a:p>
          <a:p>
            <a:pPr marR="0" algn="ctr" eaLnBrk="1" hangingPunct="1">
              <a:lnSpc>
                <a:spcPct val="90000"/>
              </a:lnSpc>
              <a:buFontTx/>
              <a:buNone/>
            </a:pPr>
            <a:r>
              <a:rPr lang="uk-UA" sz="5400" b="1" dirty="0" smtClean="0">
                <a:solidFill>
                  <a:srgbClr val="FF0000"/>
                </a:solidFill>
              </a:rPr>
              <a:t>    В. у діабетиків</a:t>
            </a:r>
          </a:p>
        </p:txBody>
      </p:sp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3707904" y="6211887"/>
            <a:ext cx="4870450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50181" name="Picture 5" descr="emble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508500"/>
            <a:ext cx="2239963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404664"/>
            <a:ext cx="8229600" cy="114300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600" b="1" i="1" dirty="0" smtClean="0">
                <a:solidFill>
                  <a:srgbClr val="FF3300"/>
                </a:solidFill>
              </a:rPr>
              <a:t>А. У гіпертоніків</a:t>
            </a:r>
            <a:endParaRPr lang="uk-UA" sz="6600" b="1" i="1" dirty="0" smtClean="0">
              <a:solidFill>
                <a:srgbClr val="FF0000"/>
              </a:solidFill>
            </a:endParaRPr>
          </a:p>
        </p:txBody>
      </p:sp>
      <p:sp>
        <p:nvSpPr>
          <p:cNvPr id="51203" name="AutoShape 4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51204" name="Picture 5" descr="emblem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33387" y="3789362"/>
            <a:ext cx="2676525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138" y="1971675"/>
            <a:ext cx="6289302" cy="3439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552" y="404664"/>
            <a:ext cx="7851648" cy="1067544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000" dirty="0" smtClean="0">
                <a:solidFill>
                  <a:srgbClr val="FF3300"/>
                </a:solidFill>
              </a:rPr>
              <a:t>Валеологія</a:t>
            </a:r>
            <a:r>
              <a:rPr lang="uk-UA" sz="5400" dirty="0" smtClean="0">
                <a:solidFill>
                  <a:srgbClr val="FF3300"/>
                </a:solidFill>
              </a:rPr>
              <a:t>  </a:t>
            </a:r>
            <a:endParaRPr lang="ru-RU" sz="5400" i="1" dirty="0" smtClean="0">
              <a:solidFill>
                <a:srgbClr val="FF3300"/>
              </a:solidFill>
            </a:endParaRP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1916832"/>
            <a:ext cx="8712968" cy="1752600"/>
          </a:xfrm>
        </p:spPr>
        <p:txBody>
          <a:bodyPr/>
          <a:lstStyle/>
          <a:p>
            <a:pPr marR="0" eaLnBrk="1" hangingPunct="1">
              <a:lnSpc>
                <a:spcPct val="90000"/>
              </a:lnSpc>
              <a:buFontTx/>
              <a:buNone/>
            </a:pPr>
            <a:r>
              <a:rPr lang="uk-UA" sz="4800" b="1" dirty="0" smtClean="0"/>
              <a:t> </a:t>
            </a:r>
          </a:p>
        </p:txBody>
      </p:sp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4139952" y="6184900"/>
            <a:ext cx="4659312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dirty="0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52229" name="Picture 5" descr="emble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508500"/>
            <a:ext cx="2239963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323528" y="1896142"/>
            <a:ext cx="864096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dirty="0">
                <a:solidFill>
                  <a:srgbClr val="FFFF00"/>
                </a:solidFill>
                <a:latin typeface="+mj-lt"/>
              </a:rPr>
              <a:t>Яке захворювання часто виникає при вегетаріанському харчуванні з-за нестачі заліза в організмі</a:t>
            </a:r>
            <a:r>
              <a:rPr lang="uk-UA" sz="4000" b="1" dirty="0" smtClean="0">
                <a:solidFill>
                  <a:srgbClr val="FFFF00"/>
                </a:solidFill>
                <a:latin typeface="+mj-lt"/>
              </a:rPr>
              <a:t>?</a:t>
            </a:r>
          </a:p>
          <a:p>
            <a:r>
              <a:rPr lang="uk-UA" sz="4000" b="1" dirty="0" smtClean="0">
                <a:latin typeface="+mj-lt"/>
              </a:rPr>
              <a:t>                  </a:t>
            </a:r>
            <a:r>
              <a:rPr lang="uk-UA" sz="4000" b="1" dirty="0" smtClean="0">
                <a:solidFill>
                  <a:srgbClr val="C00000"/>
                </a:solidFill>
                <a:latin typeface="+mj-lt"/>
              </a:rPr>
              <a:t>А. анемія</a:t>
            </a:r>
          </a:p>
          <a:p>
            <a:r>
              <a:rPr lang="uk-UA" sz="4000" b="1" dirty="0" smtClean="0">
                <a:solidFill>
                  <a:srgbClr val="C00000"/>
                </a:solidFill>
                <a:latin typeface="+mj-lt"/>
              </a:rPr>
              <a:t>                  Б. аритмія</a:t>
            </a:r>
          </a:p>
          <a:p>
            <a:r>
              <a:rPr lang="uk-UA" sz="4000" b="1" dirty="0" smtClean="0">
                <a:solidFill>
                  <a:srgbClr val="C00000"/>
                </a:solidFill>
                <a:latin typeface="+mj-lt"/>
              </a:rPr>
              <a:t>                  В. аритмія</a:t>
            </a:r>
            <a:endParaRPr lang="uk-UA" sz="4000" dirty="0">
              <a:solidFill>
                <a:srgbClr val="C0000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663575" y="548680"/>
            <a:ext cx="8229600" cy="114300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600" b="1" dirty="0" smtClean="0">
                <a:solidFill>
                  <a:srgbClr val="FF0000"/>
                </a:solidFill>
              </a:rPr>
              <a:t>А. Анемія</a:t>
            </a:r>
            <a:endParaRPr lang="uk-UA" sz="6600" b="1" i="1" dirty="0" smtClean="0">
              <a:solidFill>
                <a:srgbClr val="FF0000"/>
              </a:solidFill>
            </a:endParaRPr>
          </a:p>
        </p:txBody>
      </p:sp>
      <p:sp>
        <p:nvSpPr>
          <p:cNvPr id="53251" name="AutoShape 4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53252" name="Picture 5" descr="emblem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24" y="3726907"/>
            <a:ext cx="2676525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6505" y="1934847"/>
            <a:ext cx="6277495" cy="3523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552" y="260648"/>
            <a:ext cx="7851648" cy="1296144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5400" i="1" dirty="0" smtClean="0">
                <a:solidFill>
                  <a:srgbClr val="FF3300"/>
                </a:solidFill>
              </a:rPr>
              <a:t/>
            </a:r>
            <a:br>
              <a:rPr lang="uk-UA" sz="5400" i="1" dirty="0" smtClean="0">
                <a:solidFill>
                  <a:srgbClr val="FF3300"/>
                </a:solidFill>
              </a:rPr>
            </a:br>
            <a:r>
              <a:rPr lang="uk-UA" sz="6700" dirty="0" smtClean="0">
                <a:solidFill>
                  <a:srgbClr val="FF3300"/>
                </a:solidFill>
              </a:rPr>
              <a:t>Валеологія</a:t>
            </a:r>
            <a:endParaRPr lang="ru-RU" sz="5400" i="1" dirty="0" smtClean="0">
              <a:solidFill>
                <a:srgbClr val="FF3300"/>
              </a:solidFill>
            </a:endParaRP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7504" y="1772816"/>
            <a:ext cx="8712968" cy="1752600"/>
          </a:xfrm>
        </p:spPr>
        <p:txBody>
          <a:bodyPr/>
          <a:lstStyle/>
          <a:p>
            <a:pPr marR="0" algn="ctr" eaLnBrk="1" hangingPunct="1">
              <a:lnSpc>
                <a:spcPct val="80000"/>
              </a:lnSpc>
              <a:buFontTx/>
              <a:buNone/>
            </a:pPr>
            <a:r>
              <a:rPr lang="uk-UA" sz="4400" b="1" dirty="0" smtClean="0">
                <a:solidFill>
                  <a:srgbClr val="FFFF00"/>
                </a:solidFill>
              </a:rPr>
              <a:t>З французької «Головна біль» означає …</a:t>
            </a:r>
          </a:p>
          <a:p>
            <a:pPr marR="0" algn="ctr" eaLnBrk="1" hangingPunct="1">
              <a:lnSpc>
                <a:spcPct val="80000"/>
              </a:lnSpc>
              <a:buFontTx/>
              <a:buNone/>
            </a:pPr>
            <a:r>
              <a:rPr lang="uk-UA" sz="4400" b="1" dirty="0" smtClean="0">
                <a:solidFill>
                  <a:srgbClr val="C00000"/>
                </a:solidFill>
              </a:rPr>
              <a:t>   А. цистит</a:t>
            </a:r>
          </a:p>
          <a:p>
            <a:pPr marR="0" algn="ctr" eaLnBrk="1" hangingPunct="1">
              <a:lnSpc>
                <a:spcPct val="80000"/>
              </a:lnSpc>
              <a:buFontTx/>
              <a:buNone/>
            </a:pPr>
            <a:r>
              <a:rPr lang="uk-UA" sz="4400" b="1" dirty="0" smtClean="0">
                <a:solidFill>
                  <a:srgbClr val="C00000"/>
                </a:solidFill>
              </a:rPr>
              <a:t>Б. риніт</a:t>
            </a:r>
          </a:p>
          <a:p>
            <a:pPr marR="0" algn="ctr" eaLnBrk="1" hangingPunct="1">
              <a:lnSpc>
                <a:spcPct val="80000"/>
              </a:lnSpc>
              <a:buFontTx/>
              <a:buNone/>
            </a:pPr>
            <a:r>
              <a:rPr lang="uk-UA" sz="4400" b="1" dirty="0" smtClean="0">
                <a:solidFill>
                  <a:srgbClr val="C00000"/>
                </a:solidFill>
              </a:rPr>
              <a:t>     В. мігрень</a:t>
            </a:r>
          </a:p>
        </p:txBody>
      </p:sp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3779838" y="5949950"/>
            <a:ext cx="4535487" cy="557213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FF3300"/>
                </a:solidFill>
              </a:rPr>
              <a:t>ПРАВИЛЬНЫЙ ОТВЕТ</a:t>
            </a:r>
          </a:p>
        </p:txBody>
      </p:sp>
      <p:pic>
        <p:nvPicPr>
          <p:cNvPr id="54277" name="Picture 5" descr="emble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941888"/>
            <a:ext cx="1825625" cy="191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pPr algn="ctr" eaLnBrk="1" hangingPunct="1"/>
            <a:r>
              <a:rPr lang="uk-UA" sz="6000" b="1" i="1" dirty="0" smtClean="0">
                <a:solidFill>
                  <a:srgbClr val="FF3300"/>
                </a:solidFill>
              </a:rPr>
              <a:t>В. </a:t>
            </a:r>
            <a:r>
              <a:rPr lang="uk-UA" sz="6000" b="1" i="1" dirty="0">
                <a:solidFill>
                  <a:srgbClr val="FF3300"/>
                </a:solidFill>
              </a:rPr>
              <a:t>М</a:t>
            </a:r>
            <a:r>
              <a:rPr lang="uk-UA" sz="6000" b="1" i="1" dirty="0" smtClean="0">
                <a:solidFill>
                  <a:srgbClr val="FF3300"/>
                </a:solidFill>
              </a:rPr>
              <a:t>ігрень</a:t>
            </a:r>
            <a:endParaRPr lang="ru-RU" sz="6000" b="1" i="1" dirty="0" smtClean="0">
              <a:solidFill>
                <a:srgbClr val="FF0000"/>
              </a:solidFill>
            </a:endParaRPr>
          </a:p>
        </p:txBody>
      </p:sp>
      <p:sp>
        <p:nvSpPr>
          <p:cNvPr id="55299" name="AutoShape 4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55300" name="Picture 5" descr="emblem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7384" y="4021485"/>
            <a:ext cx="2676525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8217" y="1406774"/>
            <a:ext cx="5198917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188640"/>
            <a:ext cx="7851648" cy="1296144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5400" i="1" dirty="0" smtClean="0">
                <a:solidFill>
                  <a:srgbClr val="FF3300"/>
                </a:solidFill>
              </a:rPr>
              <a:t/>
            </a:r>
            <a:br>
              <a:rPr lang="uk-UA" sz="5400" i="1" dirty="0" smtClean="0">
                <a:solidFill>
                  <a:srgbClr val="FF3300"/>
                </a:solidFill>
              </a:rPr>
            </a:br>
            <a:r>
              <a:rPr lang="uk-UA" sz="6700" dirty="0" smtClean="0">
                <a:solidFill>
                  <a:srgbClr val="FF3300"/>
                </a:solidFill>
              </a:rPr>
              <a:t>Валеологія</a:t>
            </a:r>
            <a:endParaRPr lang="ru-RU" sz="5400" i="1" dirty="0" smtClean="0">
              <a:solidFill>
                <a:srgbClr val="FF3300"/>
              </a:solidFill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7544" y="1412776"/>
            <a:ext cx="7854950" cy="1752600"/>
          </a:xfrm>
        </p:spPr>
        <p:txBody>
          <a:bodyPr/>
          <a:lstStyle/>
          <a:p>
            <a:pPr marR="0" algn="ctr" eaLnBrk="1" hangingPunct="1"/>
            <a:r>
              <a:rPr lang="uk-UA" sz="3600" b="1" dirty="0">
                <a:solidFill>
                  <a:srgbClr val="FFFF00"/>
                </a:solidFill>
              </a:rPr>
              <a:t>Відомо багато причин виникнення короткозорості. Але нещодавно вчені знайшли ще одну </a:t>
            </a:r>
            <a:r>
              <a:rPr lang="uk-UA" sz="3600" b="1" dirty="0" err="1">
                <a:solidFill>
                  <a:srgbClr val="FFFF00"/>
                </a:solidFill>
              </a:rPr>
              <a:t>прич</a:t>
            </a:r>
            <a:r>
              <a:rPr lang="uk-UA" sz="3600" b="1" dirty="0">
                <a:solidFill>
                  <a:srgbClr val="FFFF00"/>
                </a:solidFill>
              </a:rPr>
              <a:t>ину - це надмірне вживання в їжу </a:t>
            </a:r>
            <a:r>
              <a:rPr lang="uk-UA" sz="3600" b="1" dirty="0" smtClean="0">
                <a:solidFill>
                  <a:srgbClr val="FFFF00"/>
                </a:solidFill>
              </a:rPr>
              <a:t>... </a:t>
            </a:r>
          </a:p>
          <a:p>
            <a:pPr marR="0" algn="l" eaLnBrk="1" hangingPunct="1"/>
            <a:r>
              <a:rPr lang="uk-UA" sz="3600" b="1" dirty="0"/>
              <a:t> </a:t>
            </a:r>
            <a:r>
              <a:rPr lang="uk-UA" sz="3600" b="1" dirty="0" smtClean="0"/>
              <a:t>                     </a:t>
            </a:r>
            <a:r>
              <a:rPr lang="uk-UA" sz="3600" b="1" dirty="0" smtClean="0">
                <a:solidFill>
                  <a:srgbClr val="C00000"/>
                </a:solidFill>
              </a:rPr>
              <a:t>А. хліба;</a:t>
            </a:r>
            <a:endParaRPr lang="uk-UA" sz="3600" b="1" dirty="0">
              <a:solidFill>
                <a:srgbClr val="C00000"/>
              </a:solidFill>
            </a:endParaRPr>
          </a:p>
          <a:p>
            <a:pPr marR="0" algn="ctr" eaLnBrk="1" hangingPunct="1"/>
            <a:r>
              <a:rPr lang="uk-UA" sz="3600" b="1" dirty="0" smtClean="0">
                <a:solidFill>
                  <a:srgbClr val="C00000"/>
                </a:solidFill>
              </a:rPr>
              <a:t>            Б. овочів </a:t>
            </a:r>
            <a:r>
              <a:rPr lang="uk-UA" sz="3600" b="1" dirty="0">
                <a:solidFill>
                  <a:srgbClr val="C00000"/>
                </a:solidFill>
              </a:rPr>
              <a:t>і фруктів;</a:t>
            </a:r>
            <a:br>
              <a:rPr lang="uk-UA" sz="3600" b="1" dirty="0">
                <a:solidFill>
                  <a:srgbClr val="C00000"/>
                </a:solidFill>
              </a:rPr>
            </a:br>
            <a:r>
              <a:rPr lang="uk-UA" sz="3600" b="1" dirty="0" smtClean="0">
                <a:solidFill>
                  <a:srgbClr val="C00000"/>
                </a:solidFill>
              </a:rPr>
              <a:t>          В. </a:t>
            </a:r>
            <a:r>
              <a:rPr lang="uk-UA" sz="3600" b="1" dirty="0">
                <a:solidFill>
                  <a:srgbClr val="C00000"/>
                </a:solidFill>
              </a:rPr>
              <a:t>м</a:t>
            </a:r>
            <a:r>
              <a:rPr lang="uk-UA" sz="3600" b="1" dirty="0" smtClean="0">
                <a:solidFill>
                  <a:srgbClr val="C00000"/>
                </a:solidFill>
              </a:rPr>
              <a:t>орепродуктів</a:t>
            </a:r>
            <a:endParaRPr lang="ru-RU" sz="3600" b="1" dirty="0" smtClean="0">
              <a:solidFill>
                <a:srgbClr val="C00000"/>
              </a:solidFill>
            </a:endParaRPr>
          </a:p>
        </p:txBody>
      </p:sp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3923928" y="6247249"/>
            <a:ext cx="4724400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dirty="0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56325" name="Picture 5" descr="emble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93096"/>
            <a:ext cx="2444561" cy="256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5400" b="1" i="1" dirty="0" smtClean="0">
                <a:solidFill>
                  <a:srgbClr val="FF3300"/>
                </a:solidFill>
              </a:rPr>
              <a:t>А. Хліба</a:t>
            </a:r>
            <a:endParaRPr lang="uk-UA" sz="5400" b="1" i="1" dirty="0" smtClean="0">
              <a:solidFill>
                <a:srgbClr val="FF0000"/>
              </a:solidFill>
            </a:endParaRPr>
          </a:p>
        </p:txBody>
      </p:sp>
      <p:sp>
        <p:nvSpPr>
          <p:cNvPr id="57347" name="AutoShape 4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57348" name="Picture 5" descr="emblem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3656014"/>
            <a:ext cx="2676525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236" y="1613032"/>
            <a:ext cx="5255865" cy="3840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95536" y="332656"/>
            <a:ext cx="7851648" cy="108012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000" dirty="0" smtClean="0">
                <a:solidFill>
                  <a:srgbClr val="FF0000"/>
                </a:solidFill>
              </a:rPr>
              <a:t>Цитологія</a:t>
            </a:r>
            <a:endParaRPr lang="uk-UA" sz="4800" dirty="0" smtClean="0">
              <a:solidFill>
                <a:srgbClr val="FF0000"/>
              </a:solidFill>
            </a:endParaRP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1340768"/>
            <a:ext cx="8784976" cy="1752600"/>
          </a:xfrm>
        </p:spPr>
        <p:txBody>
          <a:bodyPr/>
          <a:lstStyle/>
          <a:p>
            <a:pPr algn="l"/>
            <a:r>
              <a:rPr lang="uk-UA" sz="2400" b="1" dirty="0" smtClean="0"/>
              <a:t> </a:t>
            </a:r>
            <a:endParaRPr lang="ru-RU" sz="3700" dirty="0" smtClean="0">
              <a:solidFill>
                <a:srgbClr val="C00000"/>
              </a:solidFill>
            </a:endParaRPr>
          </a:p>
          <a:p>
            <a:pPr marR="0" eaLnBrk="1" hangingPunct="1">
              <a:lnSpc>
                <a:spcPct val="90000"/>
              </a:lnSpc>
              <a:buFontTx/>
              <a:buNone/>
            </a:pPr>
            <a:endParaRPr lang="uk-UA" sz="3700" b="1" dirty="0" smtClean="0"/>
          </a:p>
        </p:txBody>
      </p:sp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3786188" y="6092825"/>
            <a:ext cx="5033962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147394"/>
            <a:ext cx="1731963" cy="137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199" y="1338004"/>
            <a:ext cx="8568951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dirty="0">
                <a:solidFill>
                  <a:srgbClr val="FFFF00"/>
                </a:solidFill>
              </a:rPr>
              <a:t>Як називаються світлочутливі клітини на сітківці ока людини і хребетних тварин?</a:t>
            </a:r>
            <a:br>
              <a:rPr lang="uk-UA" sz="4000" b="1" dirty="0">
                <a:solidFill>
                  <a:srgbClr val="FFFF00"/>
                </a:solidFill>
              </a:rPr>
            </a:br>
            <a:r>
              <a:rPr lang="uk-UA" sz="4000" b="1" dirty="0" smtClean="0"/>
              <a:t>           </a:t>
            </a:r>
            <a:r>
              <a:rPr lang="uk-UA" sz="4000" b="1" dirty="0" smtClean="0">
                <a:solidFill>
                  <a:srgbClr val="002060"/>
                </a:solidFill>
              </a:rPr>
              <a:t>А. Пробірочки</a:t>
            </a:r>
            <a:r>
              <a:rPr lang="uk-UA" sz="4000" b="1" dirty="0">
                <a:solidFill>
                  <a:srgbClr val="002060"/>
                </a:solidFill>
              </a:rPr>
              <a:t>;</a:t>
            </a:r>
            <a:br>
              <a:rPr lang="uk-UA" sz="4000" b="1" dirty="0">
                <a:solidFill>
                  <a:srgbClr val="002060"/>
                </a:solidFill>
              </a:rPr>
            </a:br>
            <a:r>
              <a:rPr lang="uk-UA" sz="4000" b="1" dirty="0" smtClean="0">
                <a:solidFill>
                  <a:srgbClr val="002060"/>
                </a:solidFill>
              </a:rPr>
              <a:t>           Б. Колбочки</a:t>
            </a:r>
            <a:r>
              <a:rPr lang="uk-UA" sz="4000" b="1" dirty="0">
                <a:solidFill>
                  <a:srgbClr val="002060"/>
                </a:solidFill>
              </a:rPr>
              <a:t>;</a:t>
            </a:r>
            <a:br>
              <a:rPr lang="uk-UA" sz="4000" b="1" dirty="0">
                <a:solidFill>
                  <a:srgbClr val="002060"/>
                </a:solidFill>
              </a:rPr>
            </a:br>
            <a:r>
              <a:rPr lang="uk-UA" sz="4000" b="1" dirty="0" smtClean="0">
                <a:solidFill>
                  <a:srgbClr val="002060"/>
                </a:solidFill>
              </a:rPr>
              <a:t>           В. Реторточки</a:t>
            </a:r>
            <a:r>
              <a:rPr lang="uk-UA" b="1" dirty="0">
                <a:solidFill>
                  <a:srgbClr val="002060"/>
                </a:solidFill>
              </a:rPr>
              <a:t/>
            </a:r>
            <a:br>
              <a:rPr lang="uk-UA" b="1" dirty="0">
                <a:solidFill>
                  <a:srgbClr val="002060"/>
                </a:solidFill>
              </a:rPr>
            </a:br>
            <a:endParaRPr lang="uk-UA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4"/>
          <p:cNvSpPr>
            <a:spLocks noGrp="1" noChangeArrowheads="1"/>
          </p:cNvSpPr>
          <p:nvPr>
            <p:ph type="title"/>
          </p:nvPr>
        </p:nvSpPr>
        <p:spPr>
          <a:xfrm>
            <a:off x="539552" y="836712"/>
            <a:ext cx="8229600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6600" b="1" dirty="0" smtClean="0">
                <a:solidFill>
                  <a:srgbClr val="FF3300"/>
                </a:solidFill>
              </a:rPr>
              <a:t>Б. Колбочки</a:t>
            </a:r>
          </a:p>
        </p:txBody>
      </p:sp>
      <p:sp>
        <p:nvSpPr>
          <p:cNvPr id="59395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59396" name="Picture 6" descr="0_1a0d5_3f5c2174_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760913"/>
            <a:ext cx="1944688" cy="160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3680" y="1957388"/>
            <a:ext cx="4662576" cy="4783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95536" y="332656"/>
            <a:ext cx="7851648" cy="1067544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6000" dirty="0" err="1" smtClean="0">
                <a:solidFill>
                  <a:srgbClr val="C00000"/>
                </a:solidFill>
              </a:rPr>
              <a:t>Цитологія</a:t>
            </a:r>
            <a:r>
              <a:rPr lang="ru-RU" sz="6000" dirty="0" smtClean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 algn="ctr" eaLnBrk="1" hangingPunct="1">
              <a:lnSpc>
                <a:spcPct val="80000"/>
              </a:lnSpc>
              <a:buFontTx/>
              <a:buNone/>
            </a:pPr>
            <a:r>
              <a:rPr lang="ru-RU" dirty="0" smtClean="0"/>
              <a:t>  </a:t>
            </a:r>
            <a:endParaRPr lang="uk-UA" sz="4100" b="1" dirty="0" smtClean="0"/>
          </a:p>
        </p:txBody>
      </p:sp>
      <p:sp>
        <p:nvSpPr>
          <p:cNvPr id="60420" name="Text Box 4"/>
          <p:cNvSpPr txBox="1">
            <a:spLocks noChangeArrowheads="1"/>
          </p:cNvSpPr>
          <p:nvPr/>
        </p:nvSpPr>
        <p:spPr bwMode="auto">
          <a:xfrm>
            <a:off x="3786188" y="6021388"/>
            <a:ext cx="4816475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60421" name="Picture 5" descr="0_19f0c_eb86b773_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5229225"/>
            <a:ext cx="1727200" cy="137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323528" y="1400169"/>
            <a:ext cx="853244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dirty="0">
                <a:solidFill>
                  <a:srgbClr val="FFFF00"/>
                </a:solidFill>
                <a:latin typeface="+mj-lt"/>
              </a:rPr>
              <a:t>Як називаються червоні кров'яні </a:t>
            </a:r>
            <a:r>
              <a:rPr lang="uk-UA" sz="4800" b="1" dirty="0" smtClean="0">
                <a:solidFill>
                  <a:srgbClr val="FFFF00"/>
                </a:solidFill>
                <a:latin typeface="+mj-lt"/>
              </a:rPr>
              <a:t>клітини, які містять гемоглобін?</a:t>
            </a:r>
            <a:r>
              <a:rPr lang="uk-UA" sz="4800" b="1" dirty="0">
                <a:solidFill>
                  <a:srgbClr val="FFFF00"/>
                </a:solidFill>
                <a:latin typeface="+mj-lt"/>
              </a:rPr>
              <a:t/>
            </a:r>
            <a:br>
              <a:rPr lang="uk-UA" sz="4800" b="1" dirty="0">
                <a:solidFill>
                  <a:srgbClr val="FFFF00"/>
                </a:solidFill>
                <a:latin typeface="+mj-lt"/>
              </a:rPr>
            </a:br>
            <a:r>
              <a:rPr lang="uk-UA" sz="4800" b="1" dirty="0" smtClean="0">
                <a:solidFill>
                  <a:srgbClr val="002060"/>
                </a:solidFill>
                <a:latin typeface="+mj-lt"/>
              </a:rPr>
              <a:t>А. </a:t>
            </a:r>
            <a:r>
              <a:rPr lang="uk-UA" sz="4800" b="1" dirty="0">
                <a:solidFill>
                  <a:srgbClr val="002060"/>
                </a:solidFill>
                <a:latin typeface="+mj-lt"/>
              </a:rPr>
              <a:t>Еритроцити;</a:t>
            </a:r>
            <a:br>
              <a:rPr lang="uk-UA" sz="4800" b="1" dirty="0">
                <a:solidFill>
                  <a:srgbClr val="002060"/>
                </a:solidFill>
                <a:latin typeface="+mj-lt"/>
              </a:rPr>
            </a:br>
            <a:r>
              <a:rPr lang="uk-UA" sz="4800" b="1" dirty="0" smtClean="0">
                <a:solidFill>
                  <a:srgbClr val="002060"/>
                </a:solidFill>
                <a:latin typeface="+mj-lt"/>
              </a:rPr>
              <a:t>Б. </a:t>
            </a:r>
            <a:r>
              <a:rPr lang="uk-UA" sz="4800" b="1" dirty="0">
                <a:solidFill>
                  <a:srgbClr val="002060"/>
                </a:solidFill>
                <a:latin typeface="+mj-lt"/>
              </a:rPr>
              <a:t>Тромбоцити.</a:t>
            </a:r>
            <a:br>
              <a:rPr lang="uk-UA" sz="4800" b="1" dirty="0">
                <a:solidFill>
                  <a:srgbClr val="002060"/>
                </a:solidFill>
                <a:latin typeface="+mj-lt"/>
              </a:rPr>
            </a:br>
            <a:r>
              <a:rPr lang="uk-UA" sz="4800" b="1" dirty="0" smtClean="0">
                <a:solidFill>
                  <a:srgbClr val="002060"/>
                </a:solidFill>
                <a:latin typeface="+mj-lt"/>
              </a:rPr>
              <a:t>В. Лейкоцити</a:t>
            </a:r>
            <a:r>
              <a:rPr lang="uk-UA" sz="4800" b="1" dirty="0">
                <a:solidFill>
                  <a:srgbClr val="002060"/>
                </a:solidFill>
                <a:latin typeface="+mj-lt"/>
              </a:rPr>
              <a:t>.</a:t>
            </a:r>
            <a:endParaRPr lang="uk-UA" sz="4800" dirty="0">
              <a:solidFill>
                <a:srgbClr val="00206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4"/>
          <p:cNvSpPr>
            <a:spLocks noGrp="1" noChangeArrowheads="1"/>
          </p:cNvSpPr>
          <p:nvPr>
            <p:ph type="title"/>
          </p:nvPr>
        </p:nvSpPr>
        <p:spPr>
          <a:xfrm>
            <a:off x="635769" y="404664"/>
            <a:ext cx="8229600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600" b="1" dirty="0" smtClean="0">
                <a:solidFill>
                  <a:srgbClr val="FF3300"/>
                </a:solidFill>
              </a:rPr>
              <a:t>А. Еритроцити</a:t>
            </a:r>
            <a:endParaRPr lang="ru-RU" sz="6600" b="1" dirty="0" smtClean="0">
              <a:solidFill>
                <a:srgbClr val="FF3300"/>
              </a:solidFill>
            </a:endParaRPr>
          </a:p>
        </p:txBody>
      </p:sp>
      <p:sp>
        <p:nvSpPr>
          <p:cNvPr id="61443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586" y="5085184"/>
            <a:ext cx="1944687" cy="160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000" y="1576943"/>
            <a:ext cx="6112328" cy="388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3568" y="188640"/>
            <a:ext cx="7851648" cy="995536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000" dirty="0" smtClean="0">
                <a:solidFill>
                  <a:srgbClr val="FF0000"/>
                </a:solidFill>
              </a:rPr>
              <a:t>Цитологія</a:t>
            </a:r>
            <a:endParaRPr lang="ru-RU" sz="6000" dirty="0" smtClean="0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3400" y="3260576"/>
            <a:ext cx="7854950" cy="1752600"/>
          </a:xfrm>
        </p:spPr>
        <p:txBody>
          <a:bodyPr/>
          <a:lstStyle/>
          <a:p>
            <a:pPr marR="0" algn="ctr" eaLnBrk="1" hangingPunct="1">
              <a:lnSpc>
                <a:spcPct val="80000"/>
              </a:lnSpc>
              <a:buFontTx/>
              <a:buNone/>
            </a:pPr>
            <a:r>
              <a:rPr lang="uk-UA" sz="3300" b="1" dirty="0" smtClean="0"/>
              <a:t>  </a:t>
            </a:r>
            <a:endParaRPr lang="uk-UA" sz="4100" b="1" dirty="0" smtClean="0"/>
          </a:p>
        </p:txBody>
      </p:sp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3714750" y="6021388"/>
            <a:ext cx="4887913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965262"/>
            <a:ext cx="1731963" cy="137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1484784"/>
            <a:ext cx="869152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5400" b="1" dirty="0">
                <a:solidFill>
                  <a:srgbClr val="FFFF00"/>
                </a:solidFill>
                <a:latin typeface="+mj-lt"/>
              </a:rPr>
              <a:t>Як називається гормон радості?</a:t>
            </a:r>
            <a:br>
              <a:rPr lang="uk-UA" sz="5400" b="1" dirty="0">
                <a:solidFill>
                  <a:srgbClr val="FFFF00"/>
                </a:solidFill>
                <a:latin typeface="+mj-lt"/>
              </a:rPr>
            </a:br>
            <a:r>
              <a:rPr lang="uk-UA" sz="5400" b="1" dirty="0" smtClean="0">
                <a:solidFill>
                  <a:srgbClr val="002060"/>
                </a:solidFill>
                <a:latin typeface="+mj-lt"/>
              </a:rPr>
              <a:t>А. </a:t>
            </a:r>
            <a:r>
              <a:rPr lang="uk-UA" sz="5400" b="1" dirty="0" err="1">
                <a:solidFill>
                  <a:srgbClr val="002060"/>
                </a:solidFill>
                <a:latin typeface="+mj-lt"/>
              </a:rPr>
              <a:t>Мелатонін</a:t>
            </a:r>
            <a:r>
              <a:rPr lang="uk-UA" sz="5400" b="1" dirty="0">
                <a:solidFill>
                  <a:srgbClr val="002060"/>
                </a:solidFill>
                <a:latin typeface="+mj-lt"/>
              </a:rPr>
              <a:t>;</a:t>
            </a:r>
            <a:br>
              <a:rPr lang="uk-UA" sz="5400" b="1" dirty="0">
                <a:solidFill>
                  <a:srgbClr val="002060"/>
                </a:solidFill>
                <a:latin typeface="+mj-lt"/>
              </a:rPr>
            </a:br>
            <a:r>
              <a:rPr lang="uk-UA" sz="5400" b="1" dirty="0" smtClean="0">
                <a:solidFill>
                  <a:srgbClr val="002060"/>
                </a:solidFill>
                <a:latin typeface="+mj-lt"/>
              </a:rPr>
              <a:t>Б.  </a:t>
            </a:r>
            <a:r>
              <a:rPr lang="uk-UA" sz="5400" b="1" dirty="0" err="1">
                <a:solidFill>
                  <a:srgbClr val="002060"/>
                </a:solidFill>
                <a:latin typeface="+mj-lt"/>
              </a:rPr>
              <a:t>Ендорфін</a:t>
            </a:r>
            <a:r>
              <a:rPr lang="uk-UA" sz="5400" b="1" dirty="0">
                <a:solidFill>
                  <a:srgbClr val="002060"/>
                </a:solidFill>
                <a:latin typeface="+mj-lt"/>
              </a:rPr>
              <a:t>;</a:t>
            </a:r>
            <a:br>
              <a:rPr lang="uk-UA" sz="5400" b="1" dirty="0">
                <a:solidFill>
                  <a:srgbClr val="002060"/>
                </a:solidFill>
                <a:latin typeface="+mj-lt"/>
              </a:rPr>
            </a:br>
            <a:r>
              <a:rPr lang="uk-UA" sz="5400" b="1" dirty="0" smtClean="0">
                <a:solidFill>
                  <a:srgbClr val="002060"/>
                </a:solidFill>
                <a:latin typeface="+mj-lt"/>
              </a:rPr>
              <a:t>В. </a:t>
            </a:r>
            <a:r>
              <a:rPr lang="uk-UA" sz="5400" b="1" dirty="0" err="1" smtClean="0">
                <a:solidFill>
                  <a:srgbClr val="002060"/>
                </a:solidFill>
                <a:latin typeface="+mj-lt"/>
              </a:rPr>
              <a:t>Адриналін</a:t>
            </a:r>
            <a:r>
              <a:rPr lang="uk-UA" sz="5400" b="1" dirty="0">
                <a:solidFill>
                  <a:srgbClr val="002060"/>
                </a:solidFill>
              </a:rPr>
              <a:t/>
            </a:r>
            <a:br>
              <a:rPr lang="uk-UA" sz="5400" b="1" dirty="0">
                <a:solidFill>
                  <a:srgbClr val="002060"/>
                </a:solidFill>
              </a:rPr>
            </a:br>
            <a:endParaRPr lang="uk-UA" sz="5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4"/>
          <p:cNvSpPr>
            <a:spLocks noGrp="1" noChangeArrowheads="1"/>
          </p:cNvSpPr>
          <p:nvPr>
            <p:ph type="title"/>
          </p:nvPr>
        </p:nvSpPr>
        <p:spPr>
          <a:xfrm>
            <a:off x="395536" y="548680"/>
            <a:ext cx="8229600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600" b="1" dirty="0" smtClean="0">
                <a:solidFill>
                  <a:srgbClr val="FF3300"/>
                </a:solidFill>
              </a:rPr>
              <a:t>Б. </a:t>
            </a:r>
            <a:r>
              <a:rPr lang="uk-UA" sz="6600" b="1" dirty="0" err="1" smtClean="0">
                <a:solidFill>
                  <a:srgbClr val="FF3300"/>
                </a:solidFill>
              </a:rPr>
              <a:t>Ендорфін</a:t>
            </a:r>
            <a:endParaRPr lang="uk-UA" sz="9600" b="1" dirty="0" smtClean="0">
              <a:solidFill>
                <a:srgbClr val="FF3300"/>
              </a:solidFill>
            </a:endParaRPr>
          </a:p>
        </p:txBody>
      </p:sp>
      <p:sp>
        <p:nvSpPr>
          <p:cNvPr id="63491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63492" name="Picture 6" descr="0_199be_db97da6_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4776788"/>
            <a:ext cx="3024187" cy="178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709" y="1844824"/>
            <a:ext cx="5003723" cy="3654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7544" y="332656"/>
            <a:ext cx="7851648" cy="85152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000" dirty="0" smtClean="0">
                <a:solidFill>
                  <a:srgbClr val="FF0000"/>
                </a:solidFill>
              </a:rPr>
              <a:t>Цитологія</a:t>
            </a:r>
            <a:endParaRPr lang="ru-RU" sz="6000" dirty="0" smtClean="0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1520" y="1268760"/>
            <a:ext cx="8606730" cy="1752600"/>
          </a:xfrm>
        </p:spPr>
        <p:txBody>
          <a:bodyPr/>
          <a:lstStyle/>
          <a:p>
            <a:pPr marR="0" algn="ctr" eaLnBrk="1" hangingPunct="1">
              <a:lnSpc>
                <a:spcPct val="80000"/>
              </a:lnSpc>
              <a:buFontTx/>
              <a:buNone/>
            </a:pPr>
            <a:r>
              <a:rPr lang="uk-UA" sz="4400" b="1" dirty="0" smtClean="0"/>
              <a:t>  </a:t>
            </a:r>
            <a:r>
              <a:rPr lang="uk-UA" sz="4400" b="1" dirty="0">
                <a:solidFill>
                  <a:srgbClr val="FFFF00"/>
                </a:solidFill>
              </a:rPr>
              <a:t>Р</a:t>
            </a:r>
            <a:r>
              <a:rPr lang="uk-UA" sz="4400" b="1" dirty="0" smtClean="0">
                <a:solidFill>
                  <a:srgbClr val="FFFF00"/>
                </a:solidFill>
              </a:rPr>
              <a:t>ецепторні клітини, що сприймають положення вашого тіла…</a:t>
            </a:r>
          </a:p>
          <a:p>
            <a:pPr marR="0" algn="ctr" eaLnBrk="1" hangingPunct="1">
              <a:lnSpc>
                <a:spcPct val="80000"/>
              </a:lnSpc>
              <a:buFontTx/>
              <a:buNone/>
            </a:pPr>
            <a:r>
              <a:rPr lang="uk-UA" sz="4400" b="1" dirty="0" smtClean="0">
                <a:solidFill>
                  <a:srgbClr val="002060"/>
                </a:solidFill>
              </a:rPr>
              <a:t>А. хеморецептори</a:t>
            </a:r>
          </a:p>
          <a:p>
            <a:pPr marR="0" algn="ctr" eaLnBrk="1" hangingPunct="1">
              <a:lnSpc>
                <a:spcPct val="80000"/>
              </a:lnSpc>
              <a:buFontTx/>
              <a:buNone/>
            </a:pPr>
            <a:r>
              <a:rPr lang="uk-UA" sz="4400" b="1" dirty="0" smtClean="0">
                <a:solidFill>
                  <a:srgbClr val="002060"/>
                </a:solidFill>
              </a:rPr>
              <a:t>     Б. механорецептори</a:t>
            </a:r>
          </a:p>
          <a:p>
            <a:pPr marR="0" algn="ctr" eaLnBrk="1" hangingPunct="1">
              <a:lnSpc>
                <a:spcPct val="80000"/>
              </a:lnSpc>
              <a:buFontTx/>
              <a:buNone/>
            </a:pPr>
            <a:r>
              <a:rPr lang="uk-UA" sz="4400" b="1" dirty="0" smtClean="0">
                <a:solidFill>
                  <a:srgbClr val="002060"/>
                </a:solidFill>
              </a:rPr>
              <a:t>В. фоторецептори</a:t>
            </a:r>
          </a:p>
        </p:txBody>
      </p:sp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4211638" y="6021388"/>
            <a:ext cx="4646612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116841"/>
            <a:ext cx="1731963" cy="137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4"/>
          <p:cNvSpPr>
            <a:spLocks noGrp="1" noChangeArrowheads="1"/>
          </p:cNvSpPr>
          <p:nvPr>
            <p:ph type="title"/>
          </p:nvPr>
        </p:nvSpPr>
        <p:spPr>
          <a:xfrm>
            <a:off x="539552" y="836712"/>
            <a:ext cx="8229600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600" b="1" dirty="0" smtClean="0">
                <a:solidFill>
                  <a:srgbClr val="FF3300"/>
                </a:solidFill>
              </a:rPr>
              <a:t>Б. Механорецептори</a:t>
            </a:r>
            <a:endParaRPr lang="ru-RU" sz="6600" b="1" dirty="0" smtClean="0">
              <a:solidFill>
                <a:srgbClr val="FF3300"/>
              </a:solidFill>
            </a:endParaRPr>
          </a:p>
        </p:txBody>
      </p:sp>
      <p:sp>
        <p:nvSpPr>
          <p:cNvPr id="65539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65540" name="Picture 6" descr="0_1ab1a_c1e611bb_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295900"/>
            <a:ext cx="3635375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999105"/>
            <a:ext cx="5415356" cy="40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404664"/>
            <a:ext cx="7851648" cy="85152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000" dirty="0" smtClean="0">
                <a:solidFill>
                  <a:srgbClr val="FF0000"/>
                </a:solidFill>
              </a:rPr>
              <a:t>Цитологія </a:t>
            </a:r>
            <a:endParaRPr lang="ru-RU" sz="6000" dirty="0" smtClean="0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1412776"/>
            <a:ext cx="8784976" cy="1752600"/>
          </a:xfrm>
        </p:spPr>
        <p:txBody>
          <a:bodyPr/>
          <a:lstStyle/>
          <a:p>
            <a:pPr marR="0" algn="ctr" eaLnBrk="1" hangingPunct="1">
              <a:lnSpc>
                <a:spcPct val="80000"/>
              </a:lnSpc>
              <a:buFontTx/>
              <a:buNone/>
            </a:pPr>
            <a:r>
              <a:rPr lang="uk-UA" sz="4100" b="1" dirty="0" smtClean="0"/>
              <a:t>  </a:t>
            </a:r>
            <a:r>
              <a:rPr lang="uk-UA" sz="4800" b="1" dirty="0" smtClean="0">
                <a:solidFill>
                  <a:srgbClr val="FFFF00"/>
                </a:solidFill>
              </a:rPr>
              <a:t>В яких частинах організму людини є речовина осеїн?</a:t>
            </a:r>
          </a:p>
          <a:p>
            <a:pPr marR="0" algn="ctr" eaLnBrk="1" hangingPunct="1">
              <a:lnSpc>
                <a:spcPct val="80000"/>
              </a:lnSpc>
              <a:buFontTx/>
              <a:buNone/>
            </a:pPr>
            <a:r>
              <a:rPr lang="uk-UA" sz="4800" b="1" dirty="0" smtClean="0">
                <a:solidFill>
                  <a:srgbClr val="002060"/>
                </a:solidFill>
              </a:rPr>
              <a:t> А. м'язах</a:t>
            </a:r>
          </a:p>
          <a:p>
            <a:pPr marR="0" algn="ctr" eaLnBrk="1" hangingPunct="1">
              <a:lnSpc>
                <a:spcPct val="80000"/>
              </a:lnSpc>
              <a:buFontTx/>
              <a:buNone/>
            </a:pPr>
            <a:r>
              <a:rPr lang="uk-UA" sz="4800" b="1" dirty="0" smtClean="0">
                <a:solidFill>
                  <a:srgbClr val="002060"/>
                </a:solidFill>
              </a:rPr>
              <a:t>Б. шкірі</a:t>
            </a:r>
          </a:p>
          <a:p>
            <a:pPr marR="0" algn="ctr" eaLnBrk="1" hangingPunct="1">
              <a:lnSpc>
                <a:spcPct val="80000"/>
              </a:lnSpc>
              <a:buFontTx/>
              <a:buNone/>
            </a:pPr>
            <a:r>
              <a:rPr lang="uk-UA" sz="4800" b="1" dirty="0" smtClean="0">
                <a:solidFill>
                  <a:srgbClr val="002060"/>
                </a:solidFill>
              </a:rPr>
              <a:t>   В. кістках </a:t>
            </a:r>
          </a:p>
          <a:p>
            <a:pPr marR="0" algn="ctr" eaLnBrk="1" hangingPunct="1">
              <a:lnSpc>
                <a:spcPct val="80000"/>
              </a:lnSpc>
              <a:buFontTx/>
              <a:buNone/>
            </a:pPr>
            <a:endParaRPr lang="uk-UA" sz="4100" b="1" dirty="0" smtClean="0"/>
          </a:p>
        </p:txBody>
      </p:sp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3929063" y="6021388"/>
            <a:ext cx="4891087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97" y="5167313"/>
            <a:ext cx="1731963" cy="137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4"/>
          <p:cNvSpPr>
            <a:spLocks noGrp="1" noChangeArrowheads="1"/>
          </p:cNvSpPr>
          <p:nvPr>
            <p:ph type="title"/>
          </p:nvPr>
        </p:nvSpPr>
        <p:spPr>
          <a:xfrm>
            <a:off x="435096" y="980728"/>
            <a:ext cx="8229600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000" b="1" dirty="0" smtClean="0">
                <a:solidFill>
                  <a:srgbClr val="FF3300"/>
                </a:solidFill>
              </a:rPr>
              <a:t>В. Кістках</a:t>
            </a:r>
            <a:endParaRPr lang="ru-RU" sz="6000" b="1" dirty="0" smtClean="0">
              <a:solidFill>
                <a:srgbClr val="FF3300"/>
              </a:solidFill>
            </a:endParaRPr>
          </a:p>
        </p:txBody>
      </p:sp>
      <p:sp>
        <p:nvSpPr>
          <p:cNvPr id="67587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67588" name="Picture 6" descr="0_19579_1f5f4f3e_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9029" y="5564981"/>
            <a:ext cx="2087562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570" y="2204865"/>
            <a:ext cx="5108356" cy="3456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552" y="260648"/>
            <a:ext cx="7851648" cy="85152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000" dirty="0" smtClean="0">
                <a:solidFill>
                  <a:srgbClr val="FF0000"/>
                </a:solidFill>
              </a:rPr>
              <a:t>Цитологія</a:t>
            </a:r>
            <a:endParaRPr lang="uk-UA" sz="6000" dirty="0" smtClean="0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 algn="ctr" eaLnBrk="1" hangingPunct="1">
              <a:lnSpc>
                <a:spcPct val="70000"/>
              </a:lnSpc>
              <a:buFontTx/>
              <a:buNone/>
            </a:pPr>
            <a:r>
              <a:rPr lang="uk-UA" sz="3700" b="1" dirty="0" smtClean="0"/>
              <a:t>  </a:t>
            </a:r>
          </a:p>
        </p:txBody>
      </p:sp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3857625" y="6021388"/>
            <a:ext cx="4889500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4" y="5167313"/>
            <a:ext cx="1731963" cy="137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4474" y="1124744"/>
            <a:ext cx="850265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b="1" dirty="0">
                <a:solidFill>
                  <a:srgbClr val="FFFF00"/>
                </a:solidFill>
                <a:latin typeface="+mj-lt"/>
              </a:rPr>
              <a:t>Клітини </a:t>
            </a:r>
            <a:r>
              <a:rPr lang="uk-UA" sz="4800" b="1" dirty="0" smtClean="0">
                <a:solidFill>
                  <a:srgbClr val="FFFF00"/>
                </a:solidFill>
                <a:latin typeface="+mj-lt"/>
              </a:rPr>
              <a:t>якої </a:t>
            </a:r>
            <a:r>
              <a:rPr lang="uk-UA" sz="4800" b="1" dirty="0">
                <a:solidFill>
                  <a:srgbClr val="FFFF00"/>
                </a:solidFill>
                <a:latin typeface="+mj-lt"/>
              </a:rPr>
              <a:t>сполучної тканини містять резус-фактор</a:t>
            </a:r>
            <a:r>
              <a:rPr lang="uk-UA" sz="4800" b="1" dirty="0" smtClean="0">
                <a:solidFill>
                  <a:srgbClr val="FFFF00"/>
                </a:solidFill>
                <a:latin typeface="+mj-lt"/>
              </a:rPr>
              <a:t>?</a:t>
            </a:r>
          </a:p>
          <a:p>
            <a:pPr algn="ctr"/>
            <a:r>
              <a:rPr lang="uk-UA" sz="4800" b="1" dirty="0" smtClean="0">
                <a:solidFill>
                  <a:srgbClr val="002060"/>
                </a:solidFill>
                <a:latin typeface="+mj-lt"/>
              </a:rPr>
              <a:t>А. крові</a:t>
            </a:r>
          </a:p>
          <a:p>
            <a:pPr algn="ctr"/>
            <a:r>
              <a:rPr lang="uk-UA" sz="4800" b="1" dirty="0" smtClean="0">
                <a:solidFill>
                  <a:srgbClr val="002060"/>
                </a:solidFill>
                <a:latin typeface="+mj-lt"/>
              </a:rPr>
              <a:t>   Б. лімфи</a:t>
            </a:r>
          </a:p>
          <a:p>
            <a:pPr algn="ctr"/>
            <a:r>
              <a:rPr lang="uk-UA" sz="4800" b="1" dirty="0" smtClean="0">
                <a:solidFill>
                  <a:srgbClr val="002060"/>
                </a:solidFill>
                <a:latin typeface="+mj-lt"/>
              </a:rPr>
              <a:t>В. жиру</a:t>
            </a:r>
            <a:endParaRPr lang="uk-UA" sz="4800" dirty="0">
              <a:solidFill>
                <a:srgbClr val="00206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4"/>
          <p:cNvSpPr>
            <a:spLocks noGrp="1" noChangeArrowheads="1"/>
          </p:cNvSpPr>
          <p:nvPr>
            <p:ph type="title"/>
          </p:nvPr>
        </p:nvSpPr>
        <p:spPr>
          <a:xfrm>
            <a:off x="467544" y="908720"/>
            <a:ext cx="8229600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000" b="1" dirty="0" smtClean="0">
                <a:solidFill>
                  <a:srgbClr val="FF3300"/>
                </a:solidFill>
              </a:rPr>
              <a:t>А. Крові</a:t>
            </a:r>
            <a:endParaRPr lang="ru-RU" sz="6000" b="1" dirty="0" smtClean="0">
              <a:solidFill>
                <a:srgbClr val="FF3300"/>
              </a:solidFill>
            </a:endParaRPr>
          </a:p>
        </p:txBody>
      </p:sp>
      <p:sp>
        <p:nvSpPr>
          <p:cNvPr id="69635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69636" name="Picture 6" descr="0_1e73a_ccd0ded4_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3568" y="5454649"/>
            <a:ext cx="1943100" cy="120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419" y="2220549"/>
            <a:ext cx="6208672" cy="3234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3568" y="260648"/>
            <a:ext cx="7851648" cy="1355576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4000" dirty="0" smtClean="0"/>
              <a:t/>
            </a:r>
            <a:br>
              <a:rPr lang="uk-UA" sz="4000" dirty="0" smtClean="0"/>
            </a:br>
            <a:r>
              <a:rPr lang="uk-UA" sz="4000" dirty="0" smtClean="0"/>
              <a:t/>
            </a:r>
            <a:br>
              <a:rPr lang="uk-UA" sz="4000" dirty="0" smtClean="0"/>
            </a:br>
            <a:r>
              <a:rPr lang="uk-UA" sz="4000" dirty="0" smtClean="0"/>
              <a:t/>
            </a:r>
            <a:br>
              <a:rPr lang="uk-UA" sz="4000" dirty="0" smtClean="0"/>
            </a:br>
            <a:r>
              <a:rPr lang="uk-UA" sz="4000" dirty="0" smtClean="0"/>
              <a:t/>
            </a:r>
            <a:br>
              <a:rPr lang="uk-UA" sz="4000" dirty="0" smtClean="0"/>
            </a:br>
            <a:r>
              <a:rPr lang="uk-UA" sz="5300" dirty="0" smtClean="0">
                <a:solidFill>
                  <a:srgbClr val="FF0000"/>
                </a:solidFill>
              </a:rPr>
              <a:t> </a:t>
            </a:r>
            <a:r>
              <a:rPr lang="uk-UA" sz="6700" dirty="0">
                <a:solidFill>
                  <a:srgbClr val="FF0000"/>
                </a:solidFill>
              </a:rPr>
              <a:t>Г</a:t>
            </a:r>
            <a:r>
              <a:rPr lang="uk-UA" sz="6700" dirty="0" smtClean="0">
                <a:solidFill>
                  <a:srgbClr val="FF0000"/>
                </a:solidFill>
              </a:rPr>
              <a:t>істологія </a:t>
            </a:r>
            <a:endParaRPr lang="ru-RU" sz="4000" i="1" dirty="0" smtClean="0">
              <a:solidFill>
                <a:srgbClr val="FF0000"/>
              </a:solidFill>
            </a:endParaRPr>
          </a:p>
        </p:txBody>
      </p:sp>
      <p:sp>
        <p:nvSpPr>
          <p:cNvPr id="70659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79512" y="1556792"/>
            <a:ext cx="8640638" cy="1752600"/>
          </a:xfrm>
        </p:spPr>
        <p:txBody>
          <a:bodyPr/>
          <a:lstStyle/>
          <a:p>
            <a:pPr algn="ctr"/>
            <a:r>
              <a:rPr lang="uk-UA" sz="4400" b="1" dirty="0">
                <a:solidFill>
                  <a:srgbClr val="FFFF00"/>
                </a:solidFill>
              </a:rPr>
              <a:t>Як називається оболонка, що покриває легені?</a:t>
            </a:r>
            <a:br>
              <a:rPr lang="uk-UA" sz="4400" b="1" dirty="0">
                <a:solidFill>
                  <a:srgbClr val="FFFF00"/>
                </a:solidFill>
              </a:rPr>
            </a:br>
            <a:r>
              <a:rPr lang="uk-UA" sz="4400" b="1" dirty="0" smtClean="0">
                <a:solidFill>
                  <a:srgbClr val="002060"/>
                </a:solidFill>
              </a:rPr>
              <a:t>А. Плеяда;</a:t>
            </a:r>
            <a:endParaRPr lang="uk-UA" sz="4400" dirty="0">
              <a:solidFill>
                <a:srgbClr val="002060"/>
              </a:solidFill>
            </a:endParaRPr>
          </a:p>
          <a:p>
            <a:pPr algn="ctr"/>
            <a:r>
              <a:rPr lang="uk-UA" sz="4400" b="1" dirty="0" smtClean="0">
                <a:solidFill>
                  <a:srgbClr val="002060"/>
                </a:solidFill>
              </a:rPr>
              <a:t>Б. </a:t>
            </a:r>
            <a:r>
              <a:rPr lang="uk-UA" sz="4400" b="1" dirty="0" err="1">
                <a:solidFill>
                  <a:srgbClr val="002060"/>
                </a:solidFill>
              </a:rPr>
              <a:t>Плевна</a:t>
            </a:r>
            <a:r>
              <a:rPr lang="uk-UA" sz="4400" b="1" dirty="0">
                <a:solidFill>
                  <a:srgbClr val="002060"/>
                </a:solidFill>
              </a:rPr>
              <a:t>;</a:t>
            </a:r>
            <a:endParaRPr lang="uk-UA" sz="4400" dirty="0">
              <a:solidFill>
                <a:srgbClr val="002060"/>
              </a:solidFill>
            </a:endParaRPr>
          </a:p>
          <a:p>
            <a:pPr algn="ctr"/>
            <a:r>
              <a:rPr lang="uk-UA" sz="4400" b="1" dirty="0" smtClean="0">
                <a:solidFill>
                  <a:srgbClr val="002060"/>
                </a:solidFill>
              </a:rPr>
              <a:t>В. Плевра</a:t>
            </a:r>
            <a:endParaRPr lang="uk-UA" sz="4400" dirty="0">
              <a:solidFill>
                <a:srgbClr val="002060"/>
              </a:solidFill>
            </a:endParaRPr>
          </a:p>
        </p:txBody>
      </p:sp>
      <p:sp>
        <p:nvSpPr>
          <p:cNvPr id="70660" name="Text Box 6"/>
          <p:cNvSpPr txBox="1">
            <a:spLocks noChangeArrowheads="1"/>
          </p:cNvSpPr>
          <p:nvPr/>
        </p:nvSpPr>
        <p:spPr bwMode="auto">
          <a:xfrm>
            <a:off x="4000500" y="6021388"/>
            <a:ext cx="4819650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205468"/>
            <a:ext cx="1804987" cy="1017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4"/>
          <p:cNvSpPr>
            <a:spLocks noGrp="1" noChangeArrowheads="1"/>
          </p:cNvSpPr>
          <p:nvPr>
            <p:ph type="title"/>
          </p:nvPr>
        </p:nvSpPr>
        <p:spPr>
          <a:xfrm>
            <a:off x="323528" y="836712"/>
            <a:ext cx="8229600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6000" b="1" dirty="0" smtClean="0">
                <a:solidFill>
                  <a:srgbClr val="FF0000"/>
                </a:solidFill>
              </a:rPr>
              <a:t>В. Плевра</a:t>
            </a:r>
          </a:p>
        </p:txBody>
      </p:sp>
      <p:sp>
        <p:nvSpPr>
          <p:cNvPr id="71683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849813"/>
            <a:ext cx="2017713" cy="160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988840"/>
            <a:ext cx="5093117" cy="3327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39552" y="260648"/>
            <a:ext cx="7851648" cy="18288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4000" dirty="0" smtClean="0">
                <a:solidFill>
                  <a:srgbClr val="FF0000"/>
                </a:solidFill>
              </a:rPr>
              <a:t/>
            </a:r>
            <a:br>
              <a:rPr lang="uk-UA" sz="4000" dirty="0" smtClean="0">
                <a:solidFill>
                  <a:srgbClr val="FF0000"/>
                </a:solidFill>
              </a:rPr>
            </a:br>
            <a:r>
              <a:rPr lang="uk-UA" sz="4000" dirty="0" smtClean="0">
                <a:solidFill>
                  <a:srgbClr val="FF0000"/>
                </a:solidFill>
              </a:rPr>
              <a:t/>
            </a:r>
            <a:br>
              <a:rPr lang="uk-UA" sz="4000" dirty="0" smtClean="0">
                <a:solidFill>
                  <a:srgbClr val="FF0000"/>
                </a:solidFill>
              </a:rPr>
            </a:br>
            <a:r>
              <a:rPr lang="uk-UA" sz="4000" dirty="0" smtClean="0">
                <a:solidFill>
                  <a:srgbClr val="FF0000"/>
                </a:solidFill>
              </a:rPr>
              <a:t/>
            </a:r>
            <a:br>
              <a:rPr lang="uk-UA" sz="4000" dirty="0" smtClean="0">
                <a:solidFill>
                  <a:srgbClr val="FF0000"/>
                </a:solidFill>
              </a:rPr>
            </a:br>
            <a:r>
              <a:rPr lang="uk-UA" sz="4000" dirty="0" smtClean="0">
                <a:solidFill>
                  <a:srgbClr val="FF0000"/>
                </a:solidFill>
              </a:rPr>
              <a:t/>
            </a:r>
            <a:br>
              <a:rPr lang="uk-UA" sz="4000" dirty="0" smtClean="0">
                <a:solidFill>
                  <a:srgbClr val="FF0000"/>
                </a:solidFill>
              </a:rPr>
            </a:br>
            <a:r>
              <a:rPr lang="uk-UA" sz="4000" dirty="0" smtClean="0">
                <a:solidFill>
                  <a:srgbClr val="FF0000"/>
                </a:solidFill>
              </a:rPr>
              <a:t/>
            </a:r>
            <a:br>
              <a:rPr lang="uk-UA" sz="4000" dirty="0" smtClean="0">
                <a:solidFill>
                  <a:srgbClr val="FF0000"/>
                </a:solidFill>
              </a:rPr>
            </a:br>
            <a:r>
              <a:rPr lang="uk-UA" sz="5300" dirty="0" smtClean="0">
                <a:solidFill>
                  <a:srgbClr val="FF0000"/>
                </a:solidFill>
              </a:rPr>
              <a:t> </a:t>
            </a:r>
            <a:r>
              <a:rPr lang="uk-UA" sz="6700" dirty="0" smtClean="0">
                <a:solidFill>
                  <a:srgbClr val="FF0000"/>
                </a:solidFill>
              </a:rPr>
              <a:t>Гістологія </a:t>
            </a:r>
            <a:r>
              <a:rPr lang="uk-UA" sz="4000" dirty="0" smtClean="0">
                <a:solidFill>
                  <a:srgbClr val="FF0000"/>
                </a:solidFill>
              </a:rPr>
              <a:t/>
            </a:r>
            <a:br>
              <a:rPr lang="uk-UA" sz="4000" dirty="0" smtClean="0">
                <a:solidFill>
                  <a:srgbClr val="FF0000"/>
                </a:solidFill>
              </a:rPr>
            </a:br>
            <a:endParaRPr lang="uk-UA" sz="4000" i="1" dirty="0" smtClean="0">
              <a:solidFill>
                <a:srgbClr val="FF3300"/>
              </a:solidFill>
            </a:endParaRPr>
          </a:p>
        </p:txBody>
      </p:sp>
      <p:sp>
        <p:nvSpPr>
          <p:cNvPr id="72707" name="Подзаголовок 5"/>
          <p:cNvSpPr>
            <a:spLocks noGrp="1"/>
          </p:cNvSpPr>
          <p:nvPr>
            <p:ph type="subTitle" idx="1"/>
          </p:nvPr>
        </p:nvSpPr>
        <p:spPr>
          <a:xfrm>
            <a:off x="467544" y="1556792"/>
            <a:ext cx="8352606" cy="1752600"/>
          </a:xfrm>
        </p:spPr>
        <p:txBody>
          <a:bodyPr/>
          <a:lstStyle/>
          <a:p>
            <a:pPr marR="0" algn="ctr" eaLnBrk="1" hangingPunct="1"/>
            <a:r>
              <a:rPr lang="uk-UA" sz="4800" b="1" dirty="0">
                <a:solidFill>
                  <a:srgbClr val="FFFF00"/>
                </a:solidFill>
              </a:rPr>
              <a:t>Де в людини сама товста шкіра?</a:t>
            </a:r>
            <a:br>
              <a:rPr lang="uk-UA" sz="4800" b="1" dirty="0">
                <a:solidFill>
                  <a:srgbClr val="FFFF00"/>
                </a:solidFill>
              </a:rPr>
            </a:br>
            <a:r>
              <a:rPr lang="uk-UA" sz="4800" b="1" dirty="0" smtClean="0">
                <a:solidFill>
                  <a:srgbClr val="002060"/>
                </a:solidFill>
              </a:rPr>
              <a:t>А. На </a:t>
            </a:r>
            <a:r>
              <a:rPr lang="uk-UA" sz="4800" b="1" dirty="0">
                <a:solidFill>
                  <a:srgbClr val="002060"/>
                </a:solidFill>
              </a:rPr>
              <a:t>спині;</a:t>
            </a:r>
            <a:br>
              <a:rPr lang="uk-UA" sz="4800" b="1" dirty="0">
                <a:solidFill>
                  <a:srgbClr val="002060"/>
                </a:solidFill>
              </a:rPr>
            </a:br>
            <a:r>
              <a:rPr lang="uk-UA" sz="4800" b="1" dirty="0" smtClean="0">
                <a:solidFill>
                  <a:srgbClr val="002060"/>
                </a:solidFill>
              </a:rPr>
              <a:t>    Б. На </a:t>
            </a:r>
            <a:r>
              <a:rPr lang="uk-UA" sz="4800" b="1" dirty="0">
                <a:solidFill>
                  <a:srgbClr val="002060"/>
                </a:solidFill>
              </a:rPr>
              <a:t>колінах;</a:t>
            </a:r>
            <a:br>
              <a:rPr lang="uk-UA" sz="4800" b="1" dirty="0">
                <a:solidFill>
                  <a:srgbClr val="002060"/>
                </a:solidFill>
              </a:rPr>
            </a:br>
            <a:r>
              <a:rPr lang="uk-UA" sz="4800" b="1" dirty="0" smtClean="0">
                <a:solidFill>
                  <a:srgbClr val="002060"/>
                </a:solidFill>
              </a:rPr>
              <a:t>       В. На підошвах</a:t>
            </a:r>
            <a:r>
              <a:rPr lang="uk-UA" sz="4800" b="1" dirty="0"/>
              <a:t/>
            </a:r>
            <a:br>
              <a:rPr lang="uk-UA" sz="4800" b="1" dirty="0"/>
            </a:br>
            <a:endParaRPr lang="ru-RU" sz="4800" dirty="0" smtClean="0"/>
          </a:p>
        </p:txBody>
      </p:sp>
      <p:sp>
        <p:nvSpPr>
          <p:cNvPr id="72708" name="Text Box 6"/>
          <p:cNvSpPr txBox="1">
            <a:spLocks noChangeArrowheads="1"/>
          </p:cNvSpPr>
          <p:nvPr/>
        </p:nvSpPr>
        <p:spPr bwMode="auto">
          <a:xfrm>
            <a:off x="3857625" y="6021388"/>
            <a:ext cx="4962525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003801"/>
            <a:ext cx="1804987" cy="1017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4"/>
          <p:cNvSpPr>
            <a:spLocks noGrp="1" noChangeArrowheads="1"/>
          </p:cNvSpPr>
          <p:nvPr>
            <p:ph type="title"/>
          </p:nvPr>
        </p:nvSpPr>
        <p:spPr>
          <a:xfrm>
            <a:off x="395288" y="836712"/>
            <a:ext cx="8229600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7200" b="1" dirty="0" smtClean="0">
                <a:solidFill>
                  <a:srgbClr val="FF3300"/>
                </a:solidFill>
              </a:rPr>
              <a:t>В. На </a:t>
            </a:r>
            <a:r>
              <a:rPr lang="ru-RU" sz="7200" b="1" dirty="0" err="1" smtClean="0">
                <a:solidFill>
                  <a:srgbClr val="FF3300"/>
                </a:solidFill>
              </a:rPr>
              <a:t>підошвах</a:t>
            </a:r>
            <a:endParaRPr lang="ru-RU" sz="7200" b="1" dirty="0" smtClean="0">
              <a:solidFill>
                <a:srgbClr val="FF3300"/>
              </a:solidFill>
            </a:endParaRPr>
          </a:p>
        </p:txBody>
      </p:sp>
      <p:sp>
        <p:nvSpPr>
          <p:cNvPr id="73731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73732" name="Picture 6" descr="0_1980c_7741cdab_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5229225"/>
            <a:ext cx="1584325" cy="127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662" y="2476499"/>
            <a:ext cx="4776790" cy="3184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39552" y="476672"/>
            <a:ext cx="7851648" cy="92352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dirty="0" smtClean="0">
                <a:solidFill>
                  <a:srgbClr val="FF0000"/>
                </a:solidFill>
              </a:rPr>
              <a:t/>
            </a:r>
            <a:br>
              <a:rPr lang="uk-UA" dirty="0" smtClean="0">
                <a:solidFill>
                  <a:srgbClr val="FF0000"/>
                </a:solidFill>
              </a:rPr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sz="4400" dirty="0" smtClean="0">
                <a:solidFill>
                  <a:srgbClr val="FF0000"/>
                </a:solidFill>
              </a:rPr>
              <a:t> </a:t>
            </a:r>
            <a:r>
              <a:rPr lang="uk-UA" sz="6700" dirty="0">
                <a:solidFill>
                  <a:srgbClr val="FF0000"/>
                </a:solidFill>
              </a:rPr>
              <a:t>Г</a:t>
            </a:r>
            <a:r>
              <a:rPr lang="uk-UA" sz="6700" dirty="0" smtClean="0">
                <a:solidFill>
                  <a:srgbClr val="FF0000"/>
                </a:solidFill>
              </a:rPr>
              <a:t>істологія </a:t>
            </a:r>
            <a:endParaRPr lang="ru-RU" sz="4800" i="1" dirty="0" smtClean="0">
              <a:solidFill>
                <a:srgbClr val="FF3300"/>
              </a:solidFill>
            </a:endParaRPr>
          </a:p>
        </p:txBody>
      </p:sp>
      <p:sp>
        <p:nvSpPr>
          <p:cNvPr id="74755" name="Подзаголовок 3"/>
          <p:cNvSpPr>
            <a:spLocks noGrp="1"/>
          </p:cNvSpPr>
          <p:nvPr>
            <p:ph type="subTitle" idx="1"/>
          </p:nvPr>
        </p:nvSpPr>
        <p:spPr>
          <a:xfrm>
            <a:off x="611560" y="1700808"/>
            <a:ext cx="7854950" cy="1752600"/>
          </a:xfrm>
        </p:spPr>
        <p:txBody>
          <a:bodyPr/>
          <a:lstStyle/>
          <a:p>
            <a:pPr marR="0" algn="l" eaLnBrk="1" hangingPunct="1">
              <a:lnSpc>
                <a:spcPct val="90000"/>
              </a:lnSpc>
            </a:pPr>
            <a:r>
              <a:rPr lang="ru-RU" sz="4000" b="1" dirty="0"/>
              <a:t>У </a:t>
            </a:r>
            <a:r>
              <a:rPr lang="ru-RU" sz="4000" b="1" dirty="0" err="1"/>
              <a:t>новонародженого</a:t>
            </a:r>
            <a:r>
              <a:rPr lang="ru-RU" sz="4000" b="1" dirty="0"/>
              <a:t> на </a:t>
            </a:r>
            <a:r>
              <a:rPr lang="ru-RU" sz="4000" b="1" dirty="0" err="1"/>
              <a:t>цю</a:t>
            </a:r>
            <a:r>
              <a:rPr lang="ru-RU" sz="4000" b="1" dirty="0"/>
              <a:t> тканину доводиться до 45% </a:t>
            </a:r>
            <a:r>
              <a:rPr lang="ru-RU" sz="4000" b="1" dirty="0" err="1"/>
              <a:t>маси</a:t>
            </a:r>
            <a:r>
              <a:rPr lang="ru-RU" sz="4000" b="1" dirty="0"/>
              <a:t> </a:t>
            </a:r>
            <a:r>
              <a:rPr lang="ru-RU" sz="4000" b="1" dirty="0" err="1"/>
              <a:t>тіла</a:t>
            </a:r>
            <a:r>
              <a:rPr lang="ru-RU" sz="4000" b="1" dirty="0"/>
              <a:t>, і </a:t>
            </a:r>
            <a:r>
              <a:rPr lang="ru-RU" sz="4000" b="1" dirty="0" err="1"/>
              <a:t>лише</a:t>
            </a:r>
            <a:r>
              <a:rPr lang="ru-RU" sz="4000" b="1" dirty="0"/>
              <a:t> </a:t>
            </a:r>
            <a:r>
              <a:rPr lang="ru-RU" sz="4000" b="1" dirty="0" err="1"/>
              <a:t>поступово</a:t>
            </a:r>
            <a:r>
              <a:rPr lang="ru-RU" sz="4000" b="1" dirty="0"/>
              <a:t> вона </a:t>
            </a:r>
            <a:r>
              <a:rPr lang="ru-RU" sz="4000" b="1" dirty="0" err="1"/>
              <a:t>замінюється</a:t>
            </a:r>
            <a:r>
              <a:rPr lang="ru-RU" sz="4000" b="1" dirty="0"/>
              <a:t> на </a:t>
            </a:r>
            <a:r>
              <a:rPr lang="ru-RU" sz="4000" b="1" dirty="0" err="1"/>
              <a:t>кісткову</a:t>
            </a:r>
            <a:r>
              <a:rPr lang="ru-RU" sz="4000" b="1" dirty="0"/>
              <a:t>. </a:t>
            </a:r>
            <a:r>
              <a:rPr lang="ru-RU" sz="4000" b="1" dirty="0" err="1"/>
              <a:t>Що</a:t>
            </a:r>
            <a:r>
              <a:rPr lang="ru-RU" sz="4000" b="1" dirty="0"/>
              <a:t> </a:t>
            </a:r>
            <a:r>
              <a:rPr lang="ru-RU" sz="4000" b="1" dirty="0" err="1"/>
              <a:t>це</a:t>
            </a:r>
            <a:r>
              <a:rPr lang="ru-RU" sz="4000" b="1" dirty="0"/>
              <a:t> за тканина</a:t>
            </a:r>
            <a:r>
              <a:rPr lang="uk-UA" sz="4000" dirty="0"/>
              <a:t>?</a:t>
            </a:r>
          </a:p>
          <a:p>
            <a:pPr marR="0" algn="l" eaLnBrk="1" hangingPunct="1">
              <a:lnSpc>
                <a:spcPct val="90000"/>
              </a:lnSpc>
            </a:pPr>
            <a:r>
              <a:rPr lang="uk-UA" sz="4000" dirty="0">
                <a:solidFill>
                  <a:srgbClr val="002060"/>
                </a:solidFill>
              </a:rPr>
              <a:t>         </a:t>
            </a:r>
            <a:r>
              <a:rPr lang="uk-UA" sz="4000" b="1" dirty="0">
                <a:solidFill>
                  <a:srgbClr val="002060"/>
                </a:solidFill>
              </a:rPr>
              <a:t>А. хрящова         Б. м'язова</a:t>
            </a:r>
          </a:p>
          <a:p>
            <a:pPr marR="0" algn="l" eaLnBrk="1" hangingPunct="1">
              <a:lnSpc>
                <a:spcPct val="90000"/>
              </a:lnSpc>
            </a:pPr>
            <a:r>
              <a:rPr lang="uk-UA" sz="4000" b="1" dirty="0">
                <a:solidFill>
                  <a:srgbClr val="002060"/>
                </a:solidFill>
              </a:rPr>
              <a:t>         В. еластична</a:t>
            </a:r>
          </a:p>
        </p:txBody>
      </p:sp>
      <p:sp>
        <p:nvSpPr>
          <p:cNvPr id="74756" name="Text Box 6"/>
          <p:cNvSpPr txBox="1">
            <a:spLocks noChangeArrowheads="1"/>
          </p:cNvSpPr>
          <p:nvPr/>
        </p:nvSpPr>
        <p:spPr bwMode="auto">
          <a:xfrm>
            <a:off x="4000500" y="6021388"/>
            <a:ext cx="4819650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661248"/>
            <a:ext cx="1804987" cy="1017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4"/>
          <p:cNvSpPr>
            <a:spLocks noGrp="1" noChangeArrowheads="1"/>
          </p:cNvSpPr>
          <p:nvPr>
            <p:ph type="title"/>
          </p:nvPr>
        </p:nvSpPr>
        <p:spPr>
          <a:xfrm>
            <a:off x="395288" y="2708275"/>
            <a:ext cx="8229600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5400" b="1" dirty="0" smtClean="0">
                <a:solidFill>
                  <a:srgbClr val="FF0000"/>
                </a:solidFill>
              </a:rPr>
              <a:t>А. Хрящова</a:t>
            </a:r>
            <a:r>
              <a:rPr lang="ru-RU" sz="7200" dirty="0" smtClean="0"/>
              <a:t/>
            </a:r>
            <a:br>
              <a:rPr lang="ru-RU" sz="7200" dirty="0" smtClean="0"/>
            </a:br>
            <a:endParaRPr lang="uk-UA" sz="7200" b="1" dirty="0" smtClean="0">
              <a:solidFill>
                <a:srgbClr val="FF3300"/>
              </a:solidFill>
            </a:endParaRPr>
          </a:p>
        </p:txBody>
      </p:sp>
      <p:sp>
        <p:nvSpPr>
          <p:cNvPr id="75779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996" y="1988840"/>
            <a:ext cx="5944419" cy="3403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99592" y="836712"/>
            <a:ext cx="7993583" cy="1008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А. Хрящова</a:t>
            </a:r>
            <a:endParaRPr lang="uk-UA" sz="6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013176"/>
            <a:ext cx="2017713" cy="160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11560" y="476672"/>
            <a:ext cx="7851648" cy="1067544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4000" dirty="0" smtClean="0">
                <a:solidFill>
                  <a:srgbClr val="FF0000"/>
                </a:solidFill>
              </a:rPr>
              <a:t/>
            </a:r>
            <a:br>
              <a:rPr lang="uk-UA" sz="4000" dirty="0" smtClean="0">
                <a:solidFill>
                  <a:srgbClr val="FF0000"/>
                </a:solidFill>
              </a:rPr>
            </a:br>
            <a:r>
              <a:rPr lang="uk-UA" sz="4000" dirty="0" smtClean="0">
                <a:solidFill>
                  <a:srgbClr val="FF0000"/>
                </a:solidFill>
              </a:rPr>
              <a:t/>
            </a:r>
            <a:br>
              <a:rPr lang="uk-UA" sz="4000" dirty="0" smtClean="0">
                <a:solidFill>
                  <a:srgbClr val="FF0000"/>
                </a:solidFill>
              </a:rPr>
            </a:br>
            <a:r>
              <a:rPr lang="uk-UA" sz="4000" dirty="0" smtClean="0"/>
              <a:t/>
            </a:r>
            <a:br>
              <a:rPr lang="uk-UA" sz="4000" dirty="0" smtClean="0"/>
            </a:br>
            <a:r>
              <a:rPr lang="uk-UA" sz="6000" dirty="0" smtClean="0">
                <a:solidFill>
                  <a:srgbClr val="FF0000"/>
                </a:solidFill>
              </a:rPr>
              <a:t> Гістологія </a:t>
            </a:r>
            <a:endParaRPr lang="uk-UA" sz="6000" i="1" dirty="0" smtClean="0">
              <a:solidFill>
                <a:srgbClr val="FF3300"/>
              </a:solidFill>
            </a:endParaRPr>
          </a:p>
        </p:txBody>
      </p:sp>
      <p:sp>
        <p:nvSpPr>
          <p:cNvPr id="76803" name="Подзаголовок 3"/>
          <p:cNvSpPr>
            <a:spLocks noGrp="1"/>
          </p:cNvSpPr>
          <p:nvPr>
            <p:ph type="subTitle" idx="1"/>
          </p:nvPr>
        </p:nvSpPr>
        <p:spPr>
          <a:xfrm>
            <a:off x="467544" y="1628800"/>
            <a:ext cx="7854950" cy="1752600"/>
          </a:xfrm>
        </p:spPr>
        <p:txBody>
          <a:bodyPr/>
          <a:lstStyle/>
          <a:p>
            <a:pPr marR="0" algn="ctr" eaLnBrk="1" hangingPunct="1"/>
            <a:r>
              <a:rPr lang="ru-RU" sz="4800" b="1" dirty="0"/>
              <a:t>Де </a:t>
            </a:r>
            <a:r>
              <a:rPr lang="ru-RU" sz="4800" b="1" dirty="0" err="1"/>
              <a:t>знаходиться</a:t>
            </a:r>
            <a:r>
              <a:rPr lang="ru-RU" sz="4800" b="1" dirty="0"/>
              <a:t> </a:t>
            </a:r>
            <a:r>
              <a:rPr lang="ru-RU" sz="4800" b="1" dirty="0" err="1"/>
              <a:t>найтвердіша</a:t>
            </a:r>
            <a:r>
              <a:rPr lang="ru-RU" sz="4800" b="1" dirty="0"/>
              <a:t> тканина </a:t>
            </a:r>
            <a:r>
              <a:rPr lang="ru-RU" sz="4800" b="1" dirty="0" err="1"/>
              <a:t>нашого</a:t>
            </a:r>
            <a:r>
              <a:rPr lang="ru-RU" sz="4800" b="1" dirty="0"/>
              <a:t> </a:t>
            </a:r>
            <a:r>
              <a:rPr lang="ru-RU" sz="4800" b="1" dirty="0" err="1"/>
              <a:t>організму</a:t>
            </a:r>
            <a:r>
              <a:rPr lang="ru-RU" sz="4800" b="1" dirty="0"/>
              <a:t>?</a:t>
            </a:r>
            <a:br>
              <a:rPr lang="ru-RU" sz="4800" b="1" dirty="0"/>
            </a:br>
            <a:r>
              <a:rPr lang="ru-RU" sz="4800" b="1" dirty="0">
                <a:solidFill>
                  <a:srgbClr val="002060"/>
                </a:solidFill>
              </a:rPr>
              <a:t>А. В руках;</a:t>
            </a:r>
            <a:br>
              <a:rPr lang="ru-RU" sz="4800" b="1" dirty="0">
                <a:solidFill>
                  <a:srgbClr val="002060"/>
                </a:solidFill>
              </a:rPr>
            </a:br>
            <a:r>
              <a:rPr lang="ru-RU" sz="4800" b="1" dirty="0">
                <a:solidFill>
                  <a:srgbClr val="002060"/>
                </a:solidFill>
              </a:rPr>
              <a:t>Б. У ногах;</a:t>
            </a:r>
            <a:br>
              <a:rPr lang="ru-RU" sz="4800" b="1" dirty="0">
                <a:solidFill>
                  <a:srgbClr val="002060"/>
                </a:solidFill>
              </a:rPr>
            </a:br>
            <a:r>
              <a:rPr lang="ru-RU" sz="4800" b="1" dirty="0">
                <a:solidFill>
                  <a:srgbClr val="002060"/>
                </a:solidFill>
              </a:rPr>
              <a:t>В. В </a:t>
            </a:r>
            <a:r>
              <a:rPr lang="ru-RU" sz="4800" b="1" dirty="0" err="1">
                <a:solidFill>
                  <a:srgbClr val="002060"/>
                </a:solidFill>
              </a:rPr>
              <a:t>роті</a:t>
            </a:r>
            <a:r>
              <a:rPr lang="ru-RU" sz="4800" b="1" dirty="0">
                <a:solidFill>
                  <a:srgbClr val="002060"/>
                </a:solidFill>
              </a:rPr>
              <a:t>;</a:t>
            </a:r>
            <a:endParaRPr lang="ru-RU" sz="4800" dirty="0">
              <a:solidFill>
                <a:srgbClr val="002060"/>
              </a:solidFill>
            </a:endParaRPr>
          </a:p>
        </p:txBody>
      </p:sp>
      <p:sp>
        <p:nvSpPr>
          <p:cNvPr id="76804" name="Text Box 6"/>
          <p:cNvSpPr txBox="1">
            <a:spLocks noChangeArrowheads="1"/>
          </p:cNvSpPr>
          <p:nvPr/>
        </p:nvSpPr>
        <p:spPr bwMode="auto">
          <a:xfrm>
            <a:off x="4143375" y="6021388"/>
            <a:ext cx="4676775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dirty="0">
                <a:solidFill>
                  <a:srgbClr val="FF3300"/>
                </a:solidFill>
              </a:rPr>
              <a:t>ПРАВИЛЬНА ВІДПОВІДЬ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265738"/>
            <a:ext cx="1804987" cy="1017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4"/>
          <p:cNvSpPr>
            <a:spLocks noGrp="1" noChangeArrowheads="1"/>
          </p:cNvSpPr>
          <p:nvPr>
            <p:ph type="title"/>
          </p:nvPr>
        </p:nvSpPr>
        <p:spPr>
          <a:xfrm>
            <a:off x="395536" y="908720"/>
            <a:ext cx="8229600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5400" b="1" dirty="0" smtClean="0">
                <a:solidFill>
                  <a:srgbClr val="FF0000"/>
                </a:solidFill>
              </a:rPr>
              <a:t>В. В роті</a:t>
            </a:r>
          </a:p>
        </p:txBody>
      </p:sp>
      <p:sp>
        <p:nvSpPr>
          <p:cNvPr id="77827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77828" name="Picture 6" descr="0_19f0c_eb86b773_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512" y="4722595"/>
            <a:ext cx="1800225" cy="143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140696"/>
            <a:ext cx="5797896" cy="3299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46176" y="980728"/>
            <a:ext cx="7851648" cy="115212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700" dirty="0" smtClean="0">
                <a:solidFill>
                  <a:srgbClr val="FF0000"/>
                </a:solidFill>
              </a:rPr>
              <a:t>Гістологія </a:t>
            </a:r>
            <a:r>
              <a:rPr lang="uk-UA" sz="4000" dirty="0" smtClean="0">
                <a:solidFill>
                  <a:srgbClr val="FF0000"/>
                </a:solidFill>
              </a:rPr>
              <a:t/>
            </a:r>
            <a:br>
              <a:rPr lang="uk-UA" sz="4000" dirty="0" smtClean="0">
                <a:solidFill>
                  <a:srgbClr val="FF0000"/>
                </a:solidFill>
              </a:rPr>
            </a:br>
            <a:endParaRPr lang="ru-RU" sz="4800" i="1" dirty="0" smtClean="0">
              <a:solidFill>
                <a:srgbClr val="FF3300"/>
              </a:solidFill>
            </a:endParaRPr>
          </a:p>
        </p:txBody>
      </p:sp>
      <p:sp>
        <p:nvSpPr>
          <p:cNvPr id="80899" name="Подзаголовок 4"/>
          <p:cNvSpPr>
            <a:spLocks noGrp="1"/>
          </p:cNvSpPr>
          <p:nvPr>
            <p:ph type="subTitle" idx="1"/>
          </p:nvPr>
        </p:nvSpPr>
        <p:spPr>
          <a:xfrm>
            <a:off x="287685" y="980728"/>
            <a:ext cx="8568630" cy="3816424"/>
          </a:xfrm>
        </p:spPr>
        <p:txBody>
          <a:bodyPr/>
          <a:lstStyle/>
          <a:p>
            <a:pPr marR="0" algn="ctr" eaLnBrk="1" hangingPunct="1"/>
            <a:r>
              <a:rPr lang="uk-UA" sz="3600" b="1" dirty="0" smtClean="0">
                <a:solidFill>
                  <a:srgbClr val="002060"/>
                </a:solidFill>
              </a:rPr>
              <a:t> </a:t>
            </a:r>
          </a:p>
          <a:p>
            <a:pPr marR="0" algn="ctr" eaLnBrk="1" hangingPunct="1"/>
            <a:r>
              <a:rPr lang="uk-UA" sz="3600" dirty="0" smtClean="0">
                <a:solidFill>
                  <a:srgbClr val="FFC000"/>
                </a:solidFill>
              </a:rPr>
              <a:t>Чим </a:t>
            </a:r>
            <a:r>
              <a:rPr lang="uk-UA" sz="3600" b="1" dirty="0">
                <a:solidFill>
                  <a:srgbClr val="FFC000"/>
                </a:solidFill>
              </a:rPr>
              <a:t>ім'ям  в анатомії названо міцне сухожилля, що з'єднує литковий м'яз з </a:t>
            </a:r>
            <a:r>
              <a:rPr lang="uk-UA" sz="3600" b="1" dirty="0" smtClean="0">
                <a:solidFill>
                  <a:srgbClr val="FFC000"/>
                </a:solidFill>
              </a:rPr>
              <a:t>кісткою </a:t>
            </a:r>
            <a:r>
              <a:rPr lang="uk-UA" sz="3600" b="1" dirty="0">
                <a:solidFill>
                  <a:srgbClr val="FFC000"/>
                </a:solidFill>
              </a:rPr>
              <a:t>п'яти</a:t>
            </a:r>
            <a:r>
              <a:rPr lang="uk-UA" sz="3600" b="1" dirty="0" smtClean="0">
                <a:solidFill>
                  <a:srgbClr val="FFC000"/>
                </a:solidFill>
              </a:rPr>
              <a:t>?</a:t>
            </a:r>
          </a:p>
          <a:p>
            <a:pPr algn="ctr"/>
            <a:r>
              <a:rPr lang="uk-UA" sz="3600" b="1" dirty="0">
                <a:solidFill>
                  <a:srgbClr val="002060"/>
                </a:solidFill>
              </a:rPr>
              <a:t>А. </a:t>
            </a:r>
            <a:r>
              <a:rPr lang="uk-UA" sz="3600" b="1" dirty="0" err="1">
                <a:solidFill>
                  <a:srgbClr val="002060"/>
                </a:solidFill>
              </a:rPr>
              <a:t>Дальтон</a:t>
            </a:r>
            <a:endParaRPr lang="uk-UA" sz="3600" b="1" dirty="0">
              <a:solidFill>
                <a:srgbClr val="002060"/>
              </a:solidFill>
            </a:endParaRPr>
          </a:p>
          <a:p>
            <a:pPr algn="l"/>
            <a:r>
              <a:rPr lang="uk-UA" sz="3600" b="1" dirty="0">
                <a:solidFill>
                  <a:srgbClr val="002060"/>
                </a:solidFill>
              </a:rPr>
              <a:t>               </a:t>
            </a:r>
            <a:r>
              <a:rPr lang="uk-UA" sz="3600" b="1" dirty="0" smtClean="0">
                <a:solidFill>
                  <a:srgbClr val="002060"/>
                </a:solidFill>
              </a:rPr>
              <a:t>             Б </a:t>
            </a:r>
            <a:r>
              <a:rPr lang="uk-UA" sz="3600" b="1" dirty="0">
                <a:solidFill>
                  <a:srgbClr val="002060"/>
                </a:solidFill>
              </a:rPr>
              <a:t>Боткін</a:t>
            </a:r>
          </a:p>
          <a:p>
            <a:pPr algn="l"/>
            <a:r>
              <a:rPr lang="uk-UA" sz="3600" b="1" dirty="0">
                <a:solidFill>
                  <a:srgbClr val="002060"/>
                </a:solidFill>
              </a:rPr>
              <a:t>             </a:t>
            </a:r>
            <a:r>
              <a:rPr lang="uk-UA" sz="3600" b="1" dirty="0" smtClean="0">
                <a:solidFill>
                  <a:srgbClr val="002060"/>
                </a:solidFill>
              </a:rPr>
              <a:t>                </a:t>
            </a:r>
            <a:r>
              <a:rPr lang="uk-UA" sz="3600" b="1" dirty="0">
                <a:solidFill>
                  <a:srgbClr val="002060"/>
                </a:solidFill>
              </a:rPr>
              <a:t>В. Ахіллес</a:t>
            </a:r>
            <a:endParaRPr lang="uk-UA" sz="3600" dirty="0">
              <a:solidFill>
                <a:srgbClr val="FFC000"/>
              </a:solidFill>
            </a:endParaRPr>
          </a:p>
        </p:txBody>
      </p:sp>
      <p:sp>
        <p:nvSpPr>
          <p:cNvPr id="80900" name="Text Box 6"/>
          <p:cNvSpPr txBox="1">
            <a:spLocks noChangeArrowheads="1"/>
          </p:cNvSpPr>
          <p:nvPr/>
        </p:nvSpPr>
        <p:spPr bwMode="auto">
          <a:xfrm>
            <a:off x="3857625" y="6021388"/>
            <a:ext cx="4962525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>
                <a:solidFill>
                  <a:srgbClr val="FF3300"/>
                </a:solidFill>
              </a:rPr>
              <a:t>ПРАВИЛЬНА ВІДПОВІДЬ</a:t>
            </a:r>
          </a:p>
        </p:txBody>
      </p:sp>
      <p:sp>
        <p:nvSpPr>
          <p:cNvPr id="80901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221234"/>
            <a:ext cx="1804987" cy="1017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019925" y="5661025"/>
            <a:ext cx="1873250" cy="792163"/>
          </a:xfrm>
          <a:prstGeom prst="curvedUpArrow">
            <a:avLst>
              <a:gd name="adj1" fmla="val 47295"/>
              <a:gd name="adj2" fmla="val 94589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79876" name="Picture 6" descr="0_19f0c_eb86b773_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15175" y="836712"/>
            <a:ext cx="2016125" cy="160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19" y="2204864"/>
            <a:ext cx="6862384" cy="4485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692696"/>
            <a:ext cx="84969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В</a:t>
            </a:r>
            <a:r>
              <a:rPr lang="uk-UA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Ахіллес</a:t>
            </a: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7851648" cy="1080120"/>
          </a:xfrm>
        </p:spPr>
        <p:txBody>
          <a:bodyPr/>
          <a:lstStyle/>
          <a:p>
            <a:pPr algn="ctr"/>
            <a:r>
              <a:rPr lang="uk-UA" sz="6000" dirty="0">
                <a:solidFill>
                  <a:srgbClr val="FF0000"/>
                </a:solidFill>
              </a:rPr>
              <a:t>Гістологія</a:t>
            </a: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6130" y="1280659"/>
            <a:ext cx="7854696" cy="1752600"/>
          </a:xfrm>
        </p:spPr>
        <p:txBody>
          <a:bodyPr/>
          <a:lstStyle/>
          <a:p>
            <a:pPr marR="0" algn="ctr" eaLnBrk="1" hangingPunct="1"/>
            <a:endParaRPr lang="uk-UA" sz="4400" b="1" dirty="0" smtClean="0">
              <a:solidFill>
                <a:srgbClr val="002060"/>
              </a:solidFill>
            </a:endParaRPr>
          </a:p>
          <a:p>
            <a:pPr marR="0" algn="ctr" eaLnBrk="1" hangingPunct="1"/>
            <a:endParaRPr lang="uk-UA" sz="4400" b="1" dirty="0">
              <a:solidFill>
                <a:srgbClr val="002060"/>
              </a:solidFill>
            </a:endParaRPr>
          </a:p>
          <a:p>
            <a:pPr marR="0" algn="ctr" eaLnBrk="1" hangingPunct="1"/>
            <a:r>
              <a:rPr lang="uk-UA" sz="4400" b="1" dirty="0" smtClean="0">
                <a:solidFill>
                  <a:srgbClr val="002060"/>
                </a:solidFill>
              </a:rPr>
              <a:t>А</a:t>
            </a:r>
            <a:r>
              <a:rPr lang="uk-UA" sz="4400" b="1" dirty="0">
                <a:solidFill>
                  <a:srgbClr val="002060"/>
                </a:solidFill>
              </a:rPr>
              <a:t>. легеня</a:t>
            </a:r>
          </a:p>
          <a:p>
            <a:pPr marR="0" algn="ctr" eaLnBrk="1" hangingPunct="1"/>
            <a:r>
              <a:rPr lang="uk-UA" sz="4400" b="1" dirty="0">
                <a:solidFill>
                  <a:srgbClr val="002060"/>
                </a:solidFill>
              </a:rPr>
              <a:t>Б. шкіра</a:t>
            </a:r>
          </a:p>
          <a:p>
            <a:pPr marR="0" algn="ctr" eaLnBrk="1" hangingPunct="1"/>
            <a:r>
              <a:rPr lang="uk-UA" sz="4400" b="1" dirty="0">
                <a:solidFill>
                  <a:srgbClr val="002060"/>
                </a:solidFill>
              </a:rPr>
              <a:t>    В. </a:t>
            </a:r>
            <a:r>
              <a:rPr lang="uk-UA" sz="4400" b="1" dirty="0" smtClean="0">
                <a:solidFill>
                  <a:srgbClr val="002060"/>
                </a:solidFill>
              </a:rPr>
              <a:t>сітківка</a:t>
            </a:r>
            <a:endParaRPr lang="ru-RU" sz="4400" dirty="0">
              <a:solidFill>
                <a:srgbClr val="002060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244" y="6120953"/>
            <a:ext cx="4999037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615335"/>
            <a:ext cx="1804987" cy="1011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4"/>
          <p:cNvSpPr txBox="1">
            <a:spLocks noChangeArrowheads="1"/>
          </p:cNvSpPr>
          <p:nvPr/>
        </p:nvSpPr>
        <p:spPr bwMode="auto">
          <a:xfrm>
            <a:off x="827584" y="1196752"/>
            <a:ext cx="7851648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18288" bIns="0" numCol="1" anchor="b" anchorCtr="0" compatLnSpc="1">
            <a:prstTxWarp prst="textNoShape">
              <a:avLst/>
            </a:prstTxWarp>
            <a:normAutofit fontScale="82500" lnSpcReduction="2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buNone/>
              <a:defRPr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itchFamily="34" charset="0"/>
              </a:defRPr>
            </a:lvl9pPr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4000" dirty="0" smtClean="0">
                <a:solidFill>
                  <a:srgbClr val="FF0000"/>
                </a:solidFill>
              </a:rPr>
              <a:t/>
            </a:r>
            <a:br>
              <a:rPr lang="uk-UA" sz="4000" dirty="0" smtClean="0">
                <a:solidFill>
                  <a:srgbClr val="FF0000"/>
                </a:solidFill>
              </a:rPr>
            </a:br>
            <a:r>
              <a:rPr lang="uk-UA" sz="4400" dirty="0" smtClean="0">
                <a:solidFill>
                  <a:srgbClr val="FFFF00"/>
                </a:solidFill>
              </a:rPr>
              <a:t>На її один квадратний сантиметр припадає 2 теплових, 12 холодових, 25 дотикових і 150 больових точок.</a:t>
            </a:r>
            <a:endParaRPr lang="ru-RU" sz="4400" i="1" dirty="0" smtClean="0">
              <a:solidFill>
                <a:srgbClr val="FF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111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6600" b="1" dirty="0">
                <a:solidFill>
                  <a:srgbClr val="FF0000"/>
                </a:solidFill>
              </a:rPr>
              <a:t>Б. Шкіра</a:t>
            </a:r>
            <a:endParaRPr lang="uk-UA" sz="6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3176"/>
            <a:ext cx="2017713" cy="160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348880"/>
            <a:ext cx="5548313" cy="327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8111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4326</TotalTime>
  <Words>1011</Words>
  <Application>Microsoft Office PowerPoint</Application>
  <PresentationFormat>Экран (4:3)</PresentationFormat>
  <Paragraphs>303</Paragraphs>
  <Slides>76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76</vt:i4>
      </vt:variant>
    </vt:vector>
  </HeadingPairs>
  <TitlesOfParts>
    <vt:vector size="77" baseType="lpstr">
      <vt:lpstr>Поток</vt:lpstr>
      <vt:lpstr>Презентация PowerPoint</vt:lpstr>
      <vt:lpstr>   Правила гри </vt:lpstr>
      <vt:lpstr>Шифрувальник</vt:lpstr>
      <vt:lpstr>Презентация PowerPoint</vt:lpstr>
      <vt:lpstr>    Найбільша залоза травної системи, яка виробляє жовч...                  А. підшлункова                       Б. щитовидна                       В. печінка   </vt:lpstr>
      <vt:lpstr>В. Печінка </vt:lpstr>
      <vt:lpstr>В якому органі дихання розміщені голосові зв'язки?                                А. гортані                                Б. глотці                                В. трахеї </vt:lpstr>
      <vt:lpstr>А. Гортані</vt:lpstr>
      <vt:lpstr>Як називається середня стінка серцевого м'яза?                 А. ендокард                     Б. перикард                     В. міокард.  </vt:lpstr>
      <vt:lpstr>В.Міокард </vt:lpstr>
      <vt:lpstr>М'яз, який відділяє грудну порожнину від черевної та піднімає і опускає ребра під час дихання?                         А. діафрагма                         Б. кравецький                         В. тріцепс </vt:lpstr>
      <vt:lpstr>А. Діафрагма </vt:lpstr>
      <vt:lpstr>Характеристика крові, яка пов'язана з її біохімічними властивостями і є неоднаковою у різних людей. Навіть може бути різною у батьків і дітей, у братів і сестер.        А. зсідання крові Б. група крові В. склад крові</vt:lpstr>
      <vt:lpstr>Б. Група крові</vt:lpstr>
      <vt:lpstr>Складові нирок, які побудовані із капсули, звивистих канальців і петлі між ними, що фільтрують близько 1200 мл. крові за хвилину. А. нейрон Б. нефрон   В. дендрит</vt:lpstr>
      <vt:lpstr>Б. Нефрон </vt:lpstr>
      <vt:lpstr>Фізіологія </vt:lpstr>
      <vt:lpstr>В. Дихання </vt:lpstr>
      <vt:lpstr>Фізіологія </vt:lpstr>
      <vt:lpstr>Б. Йоду </vt:lpstr>
      <vt:lpstr>Фізіологія </vt:lpstr>
      <vt:lpstr>Б. Сон</vt:lpstr>
      <vt:lpstr>Фізіологія </vt:lpstr>
      <vt:lpstr>Б. Акомодація </vt:lpstr>
      <vt:lpstr>Фізіологія </vt:lpstr>
      <vt:lpstr>В. Мутація</vt:lpstr>
      <vt:lpstr>Фізіологія </vt:lpstr>
      <vt:lpstr>В. Біоструми</vt:lpstr>
      <vt:lpstr> Гігієна</vt:lpstr>
      <vt:lpstr>Б. Відкрити рота </vt:lpstr>
      <vt:lpstr>  Гігієна </vt:lpstr>
      <vt:lpstr>Б. Від вірусів</vt:lpstr>
      <vt:lpstr> Гігієна  </vt:lpstr>
      <vt:lpstr>А. Молоко</vt:lpstr>
      <vt:lpstr> Гігієна </vt:lpstr>
      <vt:lpstr>В. Свідомість</vt:lpstr>
      <vt:lpstr> Гігієна</vt:lpstr>
      <vt:lpstr>В. Лід</vt:lpstr>
      <vt:lpstr> Гігієна</vt:lpstr>
      <vt:lpstr> Б. Загартовування</vt:lpstr>
      <vt:lpstr>Валеологія</vt:lpstr>
      <vt:lpstr>А. Далекозорість</vt:lpstr>
      <vt:lpstr>Валеологія  </vt:lpstr>
      <vt:lpstr>В. Сколіоз</vt:lpstr>
      <vt:lpstr>  Валеологія  </vt:lpstr>
      <vt:lpstr>А. У гіпертоніків</vt:lpstr>
      <vt:lpstr>Валеологія  </vt:lpstr>
      <vt:lpstr>А. Анемія</vt:lpstr>
      <vt:lpstr> Валеологія</vt:lpstr>
      <vt:lpstr>В. Мігрень</vt:lpstr>
      <vt:lpstr> Валеологія</vt:lpstr>
      <vt:lpstr>А. Хліба</vt:lpstr>
      <vt:lpstr>Цитологія</vt:lpstr>
      <vt:lpstr>Б. Колбочки</vt:lpstr>
      <vt:lpstr>Цитологія </vt:lpstr>
      <vt:lpstr>А. Еритроцити</vt:lpstr>
      <vt:lpstr>Цитологія</vt:lpstr>
      <vt:lpstr>Б. Ендорфін</vt:lpstr>
      <vt:lpstr>Цитологія</vt:lpstr>
      <vt:lpstr>Б. Механорецептори</vt:lpstr>
      <vt:lpstr>Цитологія </vt:lpstr>
      <vt:lpstr>В. Кістках</vt:lpstr>
      <vt:lpstr>Цитологія</vt:lpstr>
      <vt:lpstr>А. Крові</vt:lpstr>
      <vt:lpstr>     Гістологія </vt:lpstr>
      <vt:lpstr>В. Плевра</vt:lpstr>
      <vt:lpstr>      Гістологія  </vt:lpstr>
      <vt:lpstr>В. На підошвах</vt:lpstr>
      <vt:lpstr>   Гістологія </vt:lpstr>
      <vt:lpstr>А. Хрящова </vt:lpstr>
      <vt:lpstr>    Гістологія </vt:lpstr>
      <vt:lpstr>В. В роті</vt:lpstr>
      <vt:lpstr>Гістологія  </vt:lpstr>
      <vt:lpstr>Презентация PowerPoint</vt:lpstr>
      <vt:lpstr>Гістологія</vt:lpstr>
      <vt:lpstr>Б. Шкіра</vt:lpstr>
    </vt:vector>
  </TitlesOfParts>
  <Company>школа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Людмила</cp:lastModifiedBy>
  <cp:revision>147</cp:revision>
  <dcterms:created xsi:type="dcterms:W3CDTF">2003-01-11T15:31:11Z</dcterms:created>
  <dcterms:modified xsi:type="dcterms:W3CDTF">2022-01-12T17:14:37Z</dcterms:modified>
</cp:coreProperties>
</file>