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2/18/2021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3263" y="1629098"/>
            <a:ext cx="8991600" cy="1645920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solidFill>
                  <a:schemeClr val="accent5">
                    <a:lumMod val="50000"/>
                  </a:schemeClr>
                </a:solidFill>
              </a:rPr>
              <a:t>Механізми спадковості</a:t>
            </a:r>
            <a:endParaRPr lang="ru-RU" sz="4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88629" y="5042263"/>
            <a:ext cx="4689673" cy="1529889"/>
          </a:xfrm>
        </p:spPr>
        <p:txBody>
          <a:bodyPr>
            <a:noAutofit/>
          </a:bodyPr>
          <a:lstStyle/>
          <a:p>
            <a:pPr algn="r"/>
            <a:r>
              <a:rPr lang="uk-UA" sz="2400" b="1" dirty="0" err="1" smtClean="0"/>
              <a:t>Шеіна</a:t>
            </a:r>
            <a:r>
              <a:rPr lang="uk-UA" sz="2400" b="1" dirty="0" smtClean="0"/>
              <a:t> Т.В.,</a:t>
            </a:r>
          </a:p>
          <a:p>
            <a:pPr algn="r"/>
            <a:r>
              <a:rPr lang="uk-UA" sz="2400" b="1" dirty="0"/>
              <a:t>у</a:t>
            </a:r>
            <a:r>
              <a:rPr lang="uk-UA" sz="2400" b="1" dirty="0" smtClean="0"/>
              <a:t>читель хімії і біології</a:t>
            </a:r>
          </a:p>
          <a:p>
            <a:pPr algn="r"/>
            <a:r>
              <a:rPr lang="uk-UA" sz="2400" b="1" dirty="0" err="1" smtClean="0"/>
              <a:t>Парутинської</a:t>
            </a:r>
            <a:r>
              <a:rPr lang="uk-UA" sz="2400" b="1" dirty="0" smtClean="0"/>
              <a:t> ЗОШ І-ІІІ ступенів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111051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713" y="207046"/>
            <a:ext cx="11207932" cy="994737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Мейоз призводить до зменшення числа наборів хромосом і реорганізації </a:t>
            </a:r>
            <a:r>
              <a:rPr lang="uk-UA" b="1" dirty="0" err="1" smtClean="0">
                <a:solidFill>
                  <a:schemeClr val="accent5">
                    <a:lumMod val="50000"/>
                  </a:schemeClr>
                </a:solidFill>
              </a:rPr>
              <a:t>геному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45" y="2744228"/>
            <a:ext cx="10058400" cy="41137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5630" y="1280508"/>
            <a:ext cx="110810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/>
              <a:t>П</a:t>
            </a:r>
            <a:r>
              <a:rPr lang="uk-UA" sz="2000" b="1" dirty="0" smtClean="0"/>
              <a:t>ід час </a:t>
            </a:r>
            <a:r>
              <a:rPr lang="uk-UA" sz="2000" b="1" dirty="0" smtClean="0">
                <a:solidFill>
                  <a:srgbClr val="FF0000"/>
                </a:solidFill>
              </a:rPr>
              <a:t>мітозу</a:t>
            </a:r>
            <a:r>
              <a:rPr lang="uk-UA" sz="2000" b="1" dirty="0" smtClean="0"/>
              <a:t> утворюються ідентичні клітини – </a:t>
            </a:r>
            <a:r>
              <a:rPr lang="uk-UA" sz="2000" b="1" dirty="0" smtClean="0">
                <a:solidFill>
                  <a:srgbClr val="FF0000"/>
                </a:solidFill>
              </a:rPr>
              <a:t>клони</a:t>
            </a:r>
            <a:r>
              <a:rPr lang="uk-UA" sz="2000" b="1" dirty="0" smtClean="0"/>
              <a:t>, з  </a:t>
            </a:r>
            <a:r>
              <a:rPr lang="uk-UA" sz="2000" b="1" dirty="0" smtClean="0">
                <a:solidFill>
                  <a:srgbClr val="FF0000"/>
                </a:solidFill>
              </a:rPr>
              <a:t>диплоїдним</a:t>
            </a:r>
            <a:r>
              <a:rPr lang="uk-UA" sz="2000" b="1" dirty="0" smtClean="0"/>
              <a:t> набором хромосом.</a:t>
            </a:r>
          </a:p>
          <a:p>
            <a:pPr algn="just"/>
            <a:r>
              <a:rPr lang="uk-UA" sz="2000" b="1" dirty="0" smtClean="0"/>
              <a:t>Під час </a:t>
            </a:r>
            <a:r>
              <a:rPr lang="uk-UA" sz="2000" b="1" dirty="0" smtClean="0">
                <a:solidFill>
                  <a:srgbClr val="FF0000"/>
                </a:solidFill>
              </a:rPr>
              <a:t>мейозу</a:t>
            </a:r>
            <a:r>
              <a:rPr lang="uk-UA" sz="2000" b="1" dirty="0" smtClean="0"/>
              <a:t> утворюється не </a:t>
            </a:r>
            <a:r>
              <a:rPr lang="uk-UA" sz="2400" b="1" dirty="0" smtClean="0">
                <a:solidFill>
                  <a:srgbClr val="FF0000"/>
                </a:solidFill>
              </a:rPr>
              <a:t>2</a:t>
            </a:r>
            <a:r>
              <a:rPr lang="uk-UA" sz="2000" b="1" dirty="0" smtClean="0"/>
              <a:t>, а </a:t>
            </a:r>
            <a:r>
              <a:rPr lang="uk-UA" sz="2400" b="1" dirty="0" smtClean="0">
                <a:solidFill>
                  <a:srgbClr val="FF0000"/>
                </a:solidFill>
              </a:rPr>
              <a:t>4</a:t>
            </a:r>
            <a:r>
              <a:rPr lang="uk-UA" sz="2000" b="1" dirty="0" smtClean="0"/>
              <a:t> клітини з унікальним генетичним матеріалом, з </a:t>
            </a:r>
            <a:r>
              <a:rPr lang="uk-UA" sz="2000" b="1" dirty="0" err="1" smtClean="0">
                <a:solidFill>
                  <a:srgbClr val="FF0000"/>
                </a:solidFill>
              </a:rPr>
              <a:t>гаплоїдним</a:t>
            </a:r>
            <a:r>
              <a:rPr lang="uk-UA" sz="2000" b="1" dirty="0" smtClean="0"/>
              <a:t> набором хромосом, які здатні до </a:t>
            </a:r>
            <a:r>
              <a:rPr lang="uk-UA" sz="2000" b="1" dirty="0" smtClean="0">
                <a:solidFill>
                  <a:srgbClr val="FF0000"/>
                </a:solidFill>
              </a:rPr>
              <a:t>запліднення</a:t>
            </a:r>
            <a:r>
              <a:rPr lang="uk-UA" sz="2000" b="1" dirty="0" smtClean="0"/>
              <a:t> з утворення унікального подвійного набору хромосом, у якому є хромосоми обох «батьків»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852330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" y="376864"/>
            <a:ext cx="11521440" cy="1188720"/>
          </a:xfrm>
        </p:spPr>
        <p:txBody>
          <a:bodyPr/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Мейоз складається з низки фаз,</a:t>
            </a:r>
            <a:b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що послідовно змінюються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9505"/>
            <a:ext cx="3135086" cy="445210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829" y="1909505"/>
            <a:ext cx="3011171" cy="44544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35086" y="2012354"/>
            <a:ext cx="648780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000" dirty="0" smtClean="0"/>
              <a:t>Перед поділом подвоєння ДНК</a:t>
            </a:r>
          </a:p>
          <a:p>
            <a:pPr marL="342900" indent="-342900">
              <a:buAutoNum type="arabicPeriod"/>
            </a:pPr>
            <a:r>
              <a:rPr lang="uk-UA" sz="2000" dirty="0" smtClean="0"/>
              <a:t>Профаза І мейозу</a:t>
            </a:r>
          </a:p>
          <a:p>
            <a:pPr marL="342900" indent="-342900">
              <a:buAutoNum type="arabicPeriod"/>
            </a:pPr>
            <a:r>
              <a:rPr lang="uk-UA" sz="2000" dirty="0" smtClean="0"/>
              <a:t>Кросинговер </a:t>
            </a:r>
          </a:p>
          <a:p>
            <a:pPr marL="342900" indent="-342900">
              <a:buAutoNum type="arabicPeriod"/>
            </a:pPr>
            <a:r>
              <a:rPr lang="uk-UA" sz="2000" dirty="0" smtClean="0"/>
              <a:t>Спіралізація ДНК, руйнування ядерної оболонки</a:t>
            </a:r>
          </a:p>
          <a:p>
            <a:pPr marL="342900" indent="-342900">
              <a:buAutoNum type="arabicPeriod"/>
            </a:pPr>
            <a:r>
              <a:rPr lang="uk-UA" sz="2000" dirty="0" smtClean="0"/>
              <a:t>Метафаза мейозу І (утворення </a:t>
            </a:r>
            <a:r>
              <a:rPr lang="uk-UA" sz="2000" dirty="0" err="1" smtClean="0"/>
              <a:t>метафазної</a:t>
            </a:r>
            <a:r>
              <a:rPr lang="uk-UA" sz="2000" dirty="0" smtClean="0"/>
              <a:t> пластинки)</a:t>
            </a:r>
          </a:p>
          <a:p>
            <a:pPr marL="342900" indent="-342900">
              <a:buAutoNum type="arabicPeriod"/>
            </a:pPr>
            <a:r>
              <a:rPr lang="uk-UA" sz="2000" dirty="0" smtClean="0"/>
              <a:t>Анафаза І (розходження гомологічних хромосом)</a:t>
            </a:r>
          </a:p>
          <a:p>
            <a:pPr marL="342900" indent="-342900">
              <a:buAutoNum type="arabicPeriod"/>
            </a:pPr>
            <a:r>
              <a:rPr lang="uk-UA" sz="2000" dirty="0" smtClean="0"/>
              <a:t>Телофаза І, </a:t>
            </a:r>
            <a:r>
              <a:rPr lang="uk-UA" sz="2000" dirty="0" err="1" smtClean="0"/>
              <a:t>цитокінез</a:t>
            </a:r>
            <a:endParaRPr lang="uk-UA" sz="2000" dirty="0" smtClean="0"/>
          </a:p>
          <a:p>
            <a:pPr marL="342900" indent="-342900">
              <a:buAutoNum type="arabicPeriod"/>
            </a:pPr>
            <a:r>
              <a:rPr lang="uk-UA" sz="2000" dirty="0" smtClean="0"/>
              <a:t>2 дочірні клітини з одинарним набором Х-хромосом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81548" y="1658545"/>
            <a:ext cx="10525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Мейоз І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20472" y="4520597"/>
            <a:ext cx="1123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Мейоз ІІ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67880" y="4919008"/>
            <a:ext cx="640887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000" dirty="0" smtClean="0"/>
              <a:t>Профаза ІІ</a:t>
            </a:r>
          </a:p>
          <a:p>
            <a:pPr marL="342900" indent="-342900">
              <a:buAutoNum type="arabicPeriod"/>
            </a:pPr>
            <a:r>
              <a:rPr lang="uk-UA" sz="2000" dirty="0" smtClean="0"/>
              <a:t>Метафаза ІІ</a:t>
            </a:r>
          </a:p>
          <a:p>
            <a:pPr marL="342900" indent="-342900">
              <a:buAutoNum type="arabicPeriod"/>
            </a:pPr>
            <a:r>
              <a:rPr lang="uk-UA" sz="2000" dirty="0" smtClean="0"/>
              <a:t>Анафаза ІІ</a:t>
            </a:r>
          </a:p>
          <a:p>
            <a:pPr marL="342900" indent="-342900">
              <a:buAutoNum type="arabicPeriod"/>
            </a:pPr>
            <a:r>
              <a:rPr lang="uk-UA" sz="2000" dirty="0" smtClean="0"/>
              <a:t>Телофаза ІІ</a:t>
            </a:r>
          </a:p>
          <a:p>
            <a:pPr marL="342900" indent="-342900">
              <a:buAutoNum type="arabicPeriod"/>
            </a:pPr>
            <a:r>
              <a:rPr lang="uk-UA" sz="2000" dirty="0" smtClean="0"/>
              <a:t>Кожна з двох клітин ділиться ще на дві – в результаті </a:t>
            </a:r>
          </a:p>
          <a:p>
            <a:r>
              <a:rPr lang="uk-UA" sz="2000" dirty="0" smtClean="0"/>
              <a:t>мейозу </a:t>
            </a:r>
            <a:r>
              <a:rPr lang="uk-UA" sz="2000" dirty="0" smtClean="0"/>
              <a:t>утворюється 4 клітини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75370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79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09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222068"/>
            <a:ext cx="7550331" cy="1632857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Закони спадковості, що їх було доведено в кінці ХІХ ст., є наслідком поведінки хромосом у процесі мейозу й запліднення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1223" y="0"/>
            <a:ext cx="4040777" cy="6858000"/>
          </a:xfrm>
          <a:prstGeom prst="rect">
            <a:avLst/>
          </a:prstGeom>
        </p:spPr>
      </p:pic>
      <p:sp>
        <p:nvSpPr>
          <p:cNvPr id="5" name="7-конечная звезда 4"/>
          <p:cNvSpPr/>
          <p:nvPr/>
        </p:nvSpPr>
        <p:spPr>
          <a:xfrm>
            <a:off x="256900" y="2062843"/>
            <a:ext cx="879569" cy="355962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/>
              <a:t>аа</a:t>
            </a:r>
            <a:endParaRPr lang="ru-RU" b="1" dirty="0"/>
          </a:p>
        </p:txBody>
      </p:sp>
      <p:sp>
        <p:nvSpPr>
          <p:cNvPr id="7" name="7-конечная звезда 6"/>
          <p:cNvSpPr/>
          <p:nvPr/>
        </p:nvSpPr>
        <p:spPr>
          <a:xfrm>
            <a:off x="256901" y="2521131"/>
            <a:ext cx="879568" cy="365760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АА</a:t>
            </a:r>
            <a:endParaRPr lang="ru-RU" b="1" dirty="0"/>
          </a:p>
        </p:txBody>
      </p:sp>
      <p:sp>
        <p:nvSpPr>
          <p:cNvPr id="13" name="7-конечная звезда 12"/>
          <p:cNvSpPr/>
          <p:nvPr/>
        </p:nvSpPr>
        <p:spPr>
          <a:xfrm>
            <a:off x="256901" y="2985951"/>
            <a:ext cx="879568" cy="365760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/>
              <a:t>Аа</a:t>
            </a:r>
            <a:endParaRPr lang="ru-RU" b="1" dirty="0"/>
          </a:p>
        </p:txBody>
      </p:sp>
      <p:sp>
        <p:nvSpPr>
          <p:cNvPr id="14" name="7-конечная звезда 13"/>
          <p:cNvSpPr/>
          <p:nvPr/>
        </p:nvSpPr>
        <p:spPr>
          <a:xfrm>
            <a:off x="243835" y="3450771"/>
            <a:ext cx="892633" cy="365760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А</a:t>
            </a:r>
            <a:endParaRPr lang="ru-RU" b="1" dirty="0"/>
          </a:p>
        </p:txBody>
      </p:sp>
      <p:sp>
        <p:nvSpPr>
          <p:cNvPr id="15" name="7-конечная звезда 14"/>
          <p:cNvSpPr/>
          <p:nvPr/>
        </p:nvSpPr>
        <p:spPr>
          <a:xfrm>
            <a:off x="248192" y="3921034"/>
            <a:ext cx="888275" cy="365760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а</a:t>
            </a:r>
            <a:endParaRPr lang="ru-RU" b="1" dirty="0"/>
          </a:p>
        </p:txBody>
      </p:sp>
      <p:sp>
        <p:nvSpPr>
          <p:cNvPr id="16" name="7-конечная звезда 15"/>
          <p:cNvSpPr/>
          <p:nvPr/>
        </p:nvSpPr>
        <p:spPr>
          <a:xfrm>
            <a:off x="248193" y="4391297"/>
            <a:ext cx="888274" cy="365760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/>
              <a:t>Аа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706799" y="2296731"/>
            <a:ext cx="1360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err="1" smtClean="0"/>
              <a:t>гомозигота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613678" y="2961045"/>
            <a:ext cx="1539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гетерозигота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1376648" y="3455320"/>
            <a:ext cx="2152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/>
              <a:t>д</a:t>
            </a:r>
            <a:r>
              <a:rPr lang="uk-UA" b="1" dirty="0" smtClean="0"/>
              <a:t>омінантний алель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582987" y="3987417"/>
            <a:ext cx="2052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/>
              <a:t>р</a:t>
            </a:r>
            <a:r>
              <a:rPr lang="uk-UA" b="1" dirty="0" smtClean="0"/>
              <a:t>ецесивний алель</a:t>
            </a:r>
            <a:endParaRPr lang="ru-RU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1515337" y="4449842"/>
            <a:ext cx="2164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/>
              <a:t>п</a:t>
            </a:r>
            <a:r>
              <a:rPr lang="uk-UA" b="1" dirty="0" smtClean="0"/>
              <a:t>овне домінування</a:t>
            </a:r>
            <a:endParaRPr lang="ru-RU" b="1" dirty="0"/>
          </a:p>
        </p:txBody>
      </p:sp>
      <p:sp>
        <p:nvSpPr>
          <p:cNvPr id="26" name="Овал 25"/>
          <p:cNvSpPr/>
          <p:nvPr/>
        </p:nvSpPr>
        <p:spPr>
          <a:xfrm>
            <a:off x="102921" y="4901530"/>
            <a:ext cx="2447114" cy="85452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/>
              <a:t>Моногібридне</a:t>
            </a:r>
            <a:r>
              <a:rPr lang="uk-UA" b="1" dirty="0" smtClean="0"/>
              <a:t> схрещування</a:t>
            </a:r>
            <a:endParaRPr lang="ru-RU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2896143" y="4991210"/>
            <a:ext cx="51055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/>
              <a:t>Схрещування організмів, що різняться однією</a:t>
            </a:r>
          </a:p>
          <a:p>
            <a:pPr algn="ctr"/>
            <a:r>
              <a:rPr lang="uk-UA" b="1" dirty="0"/>
              <a:t>о</a:t>
            </a:r>
            <a:r>
              <a:rPr lang="uk-UA" b="1" dirty="0" smtClean="0"/>
              <a:t>знакою, за яку відповідають алелі одного гена</a:t>
            </a:r>
            <a:endParaRPr lang="ru-RU" b="1" dirty="0"/>
          </a:p>
        </p:txBody>
      </p:sp>
      <p:sp>
        <p:nvSpPr>
          <p:cNvPr id="28" name="7-конечная звезда 27"/>
          <p:cNvSpPr/>
          <p:nvPr/>
        </p:nvSpPr>
        <p:spPr>
          <a:xfrm>
            <a:off x="4031275" y="2539094"/>
            <a:ext cx="879569" cy="355962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F</a:t>
            </a:r>
            <a:r>
              <a:rPr lang="en-US" sz="1200" b="1" dirty="0" smtClean="0"/>
              <a:t>2</a:t>
            </a:r>
            <a:endParaRPr lang="ru-RU" sz="1200" b="1" dirty="0"/>
          </a:p>
        </p:txBody>
      </p:sp>
      <p:sp>
        <p:nvSpPr>
          <p:cNvPr id="29" name="7-конечная звезда 28"/>
          <p:cNvSpPr/>
          <p:nvPr/>
        </p:nvSpPr>
        <p:spPr>
          <a:xfrm>
            <a:off x="4031276" y="2108019"/>
            <a:ext cx="879569" cy="355962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F</a:t>
            </a:r>
            <a:r>
              <a:rPr lang="en-US" sz="1200" b="1" dirty="0" smtClean="0"/>
              <a:t>1</a:t>
            </a:r>
            <a:endParaRPr lang="ru-RU" sz="12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5062621" y="2112065"/>
            <a:ext cx="3004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/>
              <a:t>г</a:t>
            </a:r>
            <a:r>
              <a:rPr lang="uk-UA" b="1" dirty="0" smtClean="0"/>
              <a:t>ібриди першого покоління</a:t>
            </a:r>
            <a:endParaRPr lang="ru-RU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5154982" y="2573535"/>
            <a:ext cx="29368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/>
              <a:t>г</a:t>
            </a:r>
            <a:r>
              <a:rPr lang="uk-UA" b="1" dirty="0" smtClean="0"/>
              <a:t>ібриди другого покоління</a:t>
            </a:r>
            <a:endParaRPr lang="ru-RU" b="1" dirty="0"/>
          </a:p>
        </p:txBody>
      </p:sp>
      <p:sp>
        <p:nvSpPr>
          <p:cNvPr id="33" name="7-конечная звезда 32"/>
          <p:cNvSpPr/>
          <p:nvPr/>
        </p:nvSpPr>
        <p:spPr>
          <a:xfrm>
            <a:off x="4034837" y="2981288"/>
            <a:ext cx="879569" cy="355962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х</a:t>
            </a:r>
            <a:endParaRPr lang="ru-RU" sz="1200" b="1" dirty="0"/>
          </a:p>
        </p:txBody>
      </p:sp>
      <p:sp>
        <p:nvSpPr>
          <p:cNvPr id="34" name="7-конечная звезда 33"/>
          <p:cNvSpPr/>
          <p:nvPr/>
        </p:nvSpPr>
        <p:spPr>
          <a:xfrm>
            <a:off x="4031275" y="3461583"/>
            <a:ext cx="879569" cy="427644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/>
          </a:p>
        </p:txBody>
      </p:sp>
      <p:sp>
        <p:nvSpPr>
          <p:cNvPr id="35" name="TextBox 34"/>
          <p:cNvSpPr txBox="1"/>
          <p:nvPr/>
        </p:nvSpPr>
        <p:spPr>
          <a:xfrm>
            <a:off x="5496741" y="2984165"/>
            <a:ext cx="2060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/>
              <a:t>з</a:t>
            </a:r>
            <a:r>
              <a:rPr lang="uk-UA" b="1" dirty="0" smtClean="0"/>
              <a:t>нак схрещування</a:t>
            </a:r>
            <a:endParaRPr lang="ru-RU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5466352" y="3429000"/>
            <a:ext cx="2183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/>
              <a:t>ч</a:t>
            </a:r>
            <a:r>
              <a:rPr lang="uk-UA" b="1" dirty="0" smtClean="0"/>
              <a:t>оловічий організм</a:t>
            </a:r>
            <a:endParaRPr lang="ru-RU" b="1" dirty="0"/>
          </a:p>
        </p:txBody>
      </p:sp>
      <p:sp>
        <p:nvSpPr>
          <p:cNvPr id="37" name="7-конечная звезда 36"/>
          <p:cNvSpPr/>
          <p:nvPr/>
        </p:nvSpPr>
        <p:spPr>
          <a:xfrm>
            <a:off x="4031275" y="3941877"/>
            <a:ext cx="879569" cy="499206"/>
          </a:xfrm>
          <a:prstGeom prst="star7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/>
          </a:p>
        </p:txBody>
      </p:sp>
      <p:sp>
        <p:nvSpPr>
          <p:cNvPr id="38" name="TextBox 37"/>
          <p:cNvSpPr txBox="1"/>
          <p:nvPr/>
        </p:nvSpPr>
        <p:spPr>
          <a:xfrm>
            <a:off x="5567468" y="3933554"/>
            <a:ext cx="1997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/>
              <a:t>ж</a:t>
            </a:r>
            <a:r>
              <a:rPr lang="uk-UA" b="1" dirty="0" smtClean="0"/>
              <a:t>іночий організм</a:t>
            </a:r>
            <a:endParaRPr lang="ru-RU" b="1" dirty="0"/>
          </a:p>
        </p:txBody>
      </p:sp>
      <p:sp>
        <p:nvSpPr>
          <p:cNvPr id="39" name="Овал 38"/>
          <p:cNvSpPr/>
          <p:nvPr/>
        </p:nvSpPr>
        <p:spPr>
          <a:xfrm>
            <a:off x="4373285" y="3663546"/>
            <a:ext cx="176639" cy="1527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1" name="Прямая со стрелкой 40"/>
          <p:cNvCxnSpPr>
            <a:stCxn id="39" idx="7"/>
          </p:cNvCxnSpPr>
          <p:nvPr/>
        </p:nvCxnSpPr>
        <p:spPr>
          <a:xfrm flipV="1">
            <a:off x="4524056" y="3550252"/>
            <a:ext cx="106855" cy="1356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Овал 46"/>
          <p:cNvSpPr/>
          <p:nvPr/>
        </p:nvSpPr>
        <p:spPr>
          <a:xfrm>
            <a:off x="4382739" y="3998708"/>
            <a:ext cx="176639" cy="2104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6" name="Прямая соединительная линия 55"/>
          <p:cNvCxnSpPr/>
          <p:nvPr/>
        </p:nvCxnSpPr>
        <p:spPr>
          <a:xfrm flipH="1">
            <a:off x="4461604" y="4216077"/>
            <a:ext cx="6134" cy="276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4373285" y="4304525"/>
            <a:ext cx="2041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рямоугольник 62"/>
          <p:cNvSpPr/>
          <p:nvPr/>
        </p:nvSpPr>
        <p:spPr>
          <a:xfrm>
            <a:off x="497704" y="5903490"/>
            <a:ext cx="2673619" cy="82296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Закон одноманітності гібридів </a:t>
            </a:r>
            <a:r>
              <a:rPr lang="en-US" b="1" dirty="0" smtClean="0"/>
              <a:t>F</a:t>
            </a:r>
            <a:r>
              <a:rPr lang="en-US" sz="1400" b="1" dirty="0" smtClean="0"/>
              <a:t>1</a:t>
            </a:r>
            <a:endParaRPr lang="ru-RU" sz="1400" b="1" dirty="0"/>
          </a:p>
        </p:txBody>
      </p:sp>
      <p:sp>
        <p:nvSpPr>
          <p:cNvPr id="64" name="Прямоугольник 63"/>
          <p:cNvSpPr/>
          <p:nvPr/>
        </p:nvSpPr>
        <p:spPr>
          <a:xfrm>
            <a:off x="5289714" y="5910237"/>
            <a:ext cx="2482639" cy="859665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Закон розщеплення ознак гібридів </a:t>
            </a:r>
            <a:r>
              <a:rPr lang="en-US" b="1" dirty="0" smtClean="0"/>
              <a:t>F</a:t>
            </a:r>
            <a:r>
              <a:rPr lang="en-US" sz="1400" b="1" dirty="0" smtClean="0"/>
              <a:t>2</a:t>
            </a:r>
            <a:endParaRPr lang="ru-RU" sz="1400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3680032" y="5809577"/>
            <a:ext cx="12039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/>
              <a:t>1 і 2 закон</a:t>
            </a:r>
          </a:p>
          <a:p>
            <a:pPr algn="ctr"/>
            <a:r>
              <a:rPr lang="uk-UA" b="1" dirty="0" err="1" smtClean="0"/>
              <a:t>Грегора</a:t>
            </a:r>
            <a:r>
              <a:rPr lang="uk-UA" b="1" dirty="0" smtClean="0"/>
              <a:t> </a:t>
            </a:r>
          </a:p>
          <a:p>
            <a:pPr algn="ctr"/>
            <a:r>
              <a:rPr lang="uk-UA" b="1" dirty="0" smtClean="0"/>
              <a:t>Менделя </a:t>
            </a:r>
            <a:endParaRPr lang="ru-RU" b="1" dirty="0"/>
          </a:p>
        </p:txBody>
      </p:sp>
      <p:cxnSp>
        <p:nvCxnSpPr>
          <p:cNvPr id="67" name="Прямая со стрелкой 66"/>
          <p:cNvCxnSpPr>
            <a:stCxn id="5" idx="1"/>
            <a:endCxn id="21" idx="1"/>
          </p:cNvCxnSpPr>
          <p:nvPr/>
        </p:nvCxnSpPr>
        <p:spPr>
          <a:xfrm>
            <a:off x="1136471" y="2291765"/>
            <a:ext cx="570328" cy="189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>
            <a:stCxn id="7" idx="1"/>
          </p:cNvCxnSpPr>
          <p:nvPr/>
        </p:nvCxnSpPr>
        <p:spPr>
          <a:xfrm flipV="1">
            <a:off x="1136471" y="2581046"/>
            <a:ext cx="500938" cy="1753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>
            <a:endCxn id="22" idx="1"/>
          </p:cNvCxnSpPr>
          <p:nvPr/>
        </p:nvCxnSpPr>
        <p:spPr>
          <a:xfrm>
            <a:off x="1136467" y="3145711"/>
            <a:ext cx="47721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>
            <a:stCxn id="14" idx="1"/>
          </p:cNvCxnSpPr>
          <p:nvPr/>
        </p:nvCxnSpPr>
        <p:spPr>
          <a:xfrm flipV="1">
            <a:off x="1136470" y="3685909"/>
            <a:ext cx="291540" cy="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>
            <a:stCxn id="15" idx="1"/>
          </p:cNvCxnSpPr>
          <p:nvPr/>
        </p:nvCxnSpPr>
        <p:spPr>
          <a:xfrm>
            <a:off x="1136469" y="4156257"/>
            <a:ext cx="468302" cy="183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>
            <a:stCxn id="16" idx="1"/>
          </p:cNvCxnSpPr>
          <p:nvPr/>
        </p:nvCxnSpPr>
        <p:spPr>
          <a:xfrm>
            <a:off x="1136469" y="4626520"/>
            <a:ext cx="378868" cy="159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>
            <a:stCxn id="26" idx="6"/>
          </p:cNvCxnSpPr>
          <p:nvPr/>
        </p:nvCxnSpPr>
        <p:spPr>
          <a:xfrm>
            <a:off x="2550035" y="5328794"/>
            <a:ext cx="6034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>
            <a:stCxn id="63" idx="3"/>
          </p:cNvCxnSpPr>
          <p:nvPr/>
        </p:nvCxnSpPr>
        <p:spPr>
          <a:xfrm>
            <a:off x="3171323" y="6314970"/>
            <a:ext cx="58540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 стрелкой 88"/>
          <p:cNvCxnSpPr/>
          <p:nvPr/>
        </p:nvCxnSpPr>
        <p:spPr>
          <a:xfrm flipH="1">
            <a:off x="4728754" y="6340069"/>
            <a:ext cx="56096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>
            <a:endCxn id="38" idx="1"/>
          </p:cNvCxnSpPr>
          <p:nvPr/>
        </p:nvCxnSpPr>
        <p:spPr>
          <a:xfrm flipV="1">
            <a:off x="4997149" y="4118220"/>
            <a:ext cx="570319" cy="606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>
            <a:stCxn id="34" idx="1"/>
            <a:endCxn id="36" idx="1"/>
          </p:cNvCxnSpPr>
          <p:nvPr/>
        </p:nvCxnSpPr>
        <p:spPr>
          <a:xfrm flipV="1">
            <a:off x="4910846" y="3613666"/>
            <a:ext cx="555506" cy="122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 стрелкой 94"/>
          <p:cNvCxnSpPr>
            <a:endCxn id="35" idx="1"/>
          </p:cNvCxnSpPr>
          <p:nvPr/>
        </p:nvCxnSpPr>
        <p:spPr>
          <a:xfrm>
            <a:off x="5042705" y="3148150"/>
            <a:ext cx="454036" cy="206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>
            <a:stCxn id="28" idx="1"/>
          </p:cNvCxnSpPr>
          <p:nvPr/>
        </p:nvCxnSpPr>
        <p:spPr>
          <a:xfrm>
            <a:off x="4910846" y="2768016"/>
            <a:ext cx="277753" cy="150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 стрелкой 98"/>
          <p:cNvCxnSpPr/>
          <p:nvPr/>
        </p:nvCxnSpPr>
        <p:spPr>
          <a:xfrm>
            <a:off x="4905683" y="2296731"/>
            <a:ext cx="207102" cy="30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3324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9565" y="938567"/>
            <a:ext cx="7053944" cy="118872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Для з'ясування генотипу можна використати </a:t>
            </a:r>
            <a:r>
              <a:rPr lang="uk-UA" b="1" dirty="0" err="1" smtClean="0">
                <a:solidFill>
                  <a:schemeClr val="accent5">
                    <a:lumMod val="50000"/>
                  </a:schemeClr>
                </a:solidFill>
              </a:rPr>
              <a:t>аналізуюче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схрещування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51194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10341" y="3265642"/>
            <a:ext cx="607365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err="1" smtClean="0">
                <a:solidFill>
                  <a:srgbClr val="FF0000"/>
                </a:solidFill>
              </a:rPr>
              <a:t>Аналізуюче</a:t>
            </a:r>
            <a:r>
              <a:rPr lang="uk-UA" sz="2800" b="1" dirty="0" smtClean="0">
                <a:solidFill>
                  <a:srgbClr val="FF0000"/>
                </a:solidFill>
              </a:rPr>
              <a:t> </a:t>
            </a:r>
            <a:r>
              <a:rPr lang="uk-UA" sz="2800" b="1" dirty="0" smtClean="0">
                <a:solidFill>
                  <a:srgbClr val="FF0000"/>
                </a:solidFill>
              </a:rPr>
              <a:t>схрещування </a:t>
            </a:r>
            <a:r>
              <a:rPr lang="uk-UA" sz="2800" b="1" dirty="0" smtClean="0"/>
              <a:t>– </a:t>
            </a:r>
          </a:p>
          <a:p>
            <a:pPr algn="ctr"/>
            <a:r>
              <a:rPr lang="uk-UA" sz="2800" b="1" dirty="0" smtClean="0"/>
              <a:t>схрещування при якому визначають </a:t>
            </a:r>
          </a:p>
          <a:p>
            <a:pPr algn="ctr"/>
            <a:r>
              <a:rPr lang="uk-UA" sz="2800" b="1" dirty="0" smtClean="0"/>
              <a:t>генотип організму який має  </a:t>
            </a:r>
          </a:p>
          <a:p>
            <a:pPr algn="ctr"/>
            <a:r>
              <a:rPr lang="uk-UA" sz="2800" b="1" dirty="0" smtClean="0"/>
              <a:t>домінантний фенотип.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569044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507" y="207046"/>
            <a:ext cx="2110087" cy="1188720"/>
          </a:xfrm>
        </p:spPr>
        <p:txBody>
          <a:bodyPr/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Тести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918" y="0"/>
            <a:ext cx="61201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00511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TM10001115[[fn=Посылка]]</Template>
  <TotalTime>244</TotalTime>
  <Words>253</Words>
  <Application>Microsoft Office PowerPoint</Application>
  <PresentationFormat>Широкоэкранный</PresentationFormat>
  <Paragraphs>58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Corbel</vt:lpstr>
      <vt:lpstr>Gill Sans MT</vt:lpstr>
      <vt:lpstr>Parcel</vt:lpstr>
      <vt:lpstr>Механізми спадковості</vt:lpstr>
      <vt:lpstr>Мейоз призводить до зменшення числа наборів хромосом і реорганізації геному</vt:lpstr>
      <vt:lpstr>Мейоз складається з низки фаз,  що послідовно змінюються</vt:lpstr>
      <vt:lpstr>Презентация PowerPoint</vt:lpstr>
      <vt:lpstr>Закони спадковості, що їх було доведено в кінці ХІХ ст., є наслідком поведінки хромосом у процесі мейозу й запліднення</vt:lpstr>
      <vt:lpstr>Для з'ясування генотипу можна використати аналізуюче схрещування</vt:lpstr>
      <vt:lpstr>Тести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Механізми спадковості</dc:title>
  <dc:creator>Пользователь Windows</dc:creator>
  <cp:lastModifiedBy>Пользователь Windows</cp:lastModifiedBy>
  <cp:revision>13</cp:revision>
  <dcterms:created xsi:type="dcterms:W3CDTF">2020-03-18T08:12:48Z</dcterms:created>
  <dcterms:modified xsi:type="dcterms:W3CDTF">2021-02-18T17:46:37Z</dcterms:modified>
</cp:coreProperties>
</file>