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9"/>
  </p:notesMasterIdLst>
  <p:sldIdLst>
    <p:sldId id="272" r:id="rId2"/>
    <p:sldId id="279" r:id="rId3"/>
    <p:sldId id="274" r:id="rId4"/>
    <p:sldId id="275" r:id="rId5"/>
    <p:sldId id="276" r:id="rId6"/>
    <p:sldId id="277" r:id="rId7"/>
    <p:sldId id="278" r:id="rId8"/>
  </p:sldIdLst>
  <p:sldSz cx="12192000" cy="6858000"/>
  <p:notesSz cx="6858000" cy="9144000"/>
  <p:embeddedFontLst>
    <p:embeddedFont>
      <p:font typeface="Calibri" panose="020F0502020204030204" pitchFamily="34" charset="0"/>
      <p:regular r:id="rId10"/>
      <p:bold r:id="rId11"/>
      <p:italic r:id="rId12"/>
      <p:boldItalic r:id="rId13"/>
    </p:embeddedFont>
    <p:embeddedFont>
      <p:font typeface="Calibri Light" panose="020F0302020204030204" pitchFamily="34" charset="0"/>
      <p:regular r:id="rId14"/>
      <p:italic r:id="rId15"/>
    </p:embeddedFont>
    <p:embeddedFont>
      <p:font typeface="Open Sans" pitchFamily="2" charset="0"/>
      <p:regular r:id="rId16"/>
      <p:bold r:id="rId17"/>
      <p:italic r:id="rId18"/>
      <p:boldItalic r:id="rId19"/>
    </p:embeddedFont>
  </p:embeddedFontLst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CC00CC"/>
    <a:srgbClr val="FF66FF"/>
    <a:srgbClr val="FF99CC"/>
    <a:srgbClr val="006600"/>
    <a:srgbClr val="00FFFF"/>
    <a:srgbClr val="00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howGuides="1">
      <p:cViewPr varScale="1">
        <p:scale>
          <a:sx n="75" d="100"/>
          <a:sy n="75" d="100"/>
        </p:scale>
        <p:origin x="58" y="13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4.fntdata"/><Relationship Id="rId18" Type="http://schemas.openxmlformats.org/officeDocument/2006/relationships/font" Target="fonts/font9.fntdata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font" Target="fonts/font3.fntdata"/><Relationship Id="rId17" Type="http://schemas.openxmlformats.org/officeDocument/2006/relationships/font" Target="fonts/font8.fntdata"/><Relationship Id="rId2" Type="http://schemas.openxmlformats.org/officeDocument/2006/relationships/slide" Target="slides/slide1.xml"/><Relationship Id="rId16" Type="http://schemas.openxmlformats.org/officeDocument/2006/relationships/font" Target="fonts/font7.fntdata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2.fntdata"/><Relationship Id="rId5" Type="http://schemas.openxmlformats.org/officeDocument/2006/relationships/slide" Target="slides/slide4.xml"/><Relationship Id="rId15" Type="http://schemas.openxmlformats.org/officeDocument/2006/relationships/font" Target="fonts/font6.fntdata"/><Relationship Id="rId23" Type="http://schemas.openxmlformats.org/officeDocument/2006/relationships/tableStyles" Target="tableStyles.xml"/><Relationship Id="rId10" Type="http://schemas.openxmlformats.org/officeDocument/2006/relationships/font" Target="fonts/font1.fntdata"/><Relationship Id="rId19" Type="http://schemas.openxmlformats.org/officeDocument/2006/relationships/font" Target="fonts/font10.fntdata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font" Target="fonts/font5.fntdata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верхнього колонтитула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3" name="Місце для дати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86356CD-B022-47B9-A258-8EFF78DFE5CC}" type="datetimeFigureOut">
              <a:rPr lang="uk-UA" smtClean="0"/>
              <a:t>12.11.2024</a:t>
            </a:fld>
            <a:endParaRPr lang="uk-UA"/>
          </a:p>
        </p:txBody>
      </p:sp>
      <p:sp>
        <p:nvSpPr>
          <p:cNvPr id="4" name="Місце для зображення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uk-UA"/>
          </a:p>
        </p:txBody>
      </p:sp>
      <p:sp>
        <p:nvSpPr>
          <p:cNvPr id="5" name="Місце для нотаток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D0EFA61-D877-47E9-B893-B3E956B21EE6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1806893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D0EFA61-D877-47E9-B893-B3E956B21EE6}" type="slidenum">
              <a:rPr lang="uk-UA" smtClean="0"/>
              <a:t>6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50510121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44E5837-DAF8-424F-9437-AA8E23F921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EE11F504-E825-4F85-9828-32C4EE3FEFE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Клацніть, щоб редагувати стиль зразка підзаголовка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D40F4DCA-35BF-43A8-A16A-94C73774F1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A6EFA2-CE15-4919-9CC6-4F8FFEDF6C84}" type="datetimeFigureOut">
              <a:rPr lang="uk-UA" smtClean="0"/>
              <a:t>12.11.2024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BB85C5E9-4960-4F9A-8FCE-E0A24928CC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F072C94E-73E3-473E-95AB-D6F600E027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78874F-05D9-40E0-9290-2D4C03B6656D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8927699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2DAB0D5-64B4-46A5-A860-809F497FBE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39059F95-6C0D-421D-BBE5-905E5AC49A3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A336084E-7CDC-4631-979A-57B3CE6E86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A6EFA2-CE15-4919-9CC6-4F8FFEDF6C84}" type="datetimeFigureOut">
              <a:rPr lang="uk-UA" smtClean="0"/>
              <a:t>12.11.2024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C7810C71-9432-464B-A864-07ACFD88CC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D4194AAD-6412-4580-951B-FAFC59952D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78874F-05D9-40E0-9290-2D4C03B6656D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2821443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DC6D763-D98A-4BEA-8EB7-8B1DBFEF97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E98EE79C-7C0C-4D88-8FD1-3A104F49DB7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E781D559-777C-44B0-8339-5127FBB7FA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A6EFA2-CE15-4919-9CC6-4F8FFEDF6C84}" type="datetimeFigureOut">
              <a:rPr lang="uk-UA" smtClean="0"/>
              <a:t>12.11.2024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D2CBE73D-442A-459C-AACF-79046CB668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89A97057-338D-42B9-8E1B-E39A5DF106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78874F-05D9-40E0-9290-2D4C03B6656D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5844242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1C2DA2D-E363-40E5-AAEC-0406C937F6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5A604487-F30B-4A76-A7C2-DBF5D5504E7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0519CF94-888F-4041-A6F0-870DBA7CA4F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987D8678-D810-492B-B0CA-A9D6D02FA6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A6EFA2-CE15-4919-9CC6-4F8FFEDF6C84}" type="datetimeFigureOut">
              <a:rPr lang="uk-UA" smtClean="0"/>
              <a:t>12.11.2024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D15C9C15-9F96-4E0F-90C0-375A72F7B8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E61E7BE7-5BA0-4BC5-BE45-B08B3FFF37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78874F-05D9-40E0-9290-2D4C03B6656D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2346991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E555B2E-0CE4-40DB-AD07-B11975F69E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6B13E105-D37D-44C4-934A-21DE5779384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224129E2-CE14-487B-A3DB-3DE975CD6B4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тексту 4">
            <a:extLst>
              <a:ext uri="{FF2B5EF4-FFF2-40B4-BE49-F238E27FC236}">
                <a16:creationId xmlns:a16="http://schemas.microsoft.com/office/drawing/2014/main" id="{C4AFF688-73B2-40C3-B4D3-0ECF44FB7E2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6" name="Місце для вмісту 5">
            <a:extLst>
              <a:ext uri="{FF2B5EF4-FFF2-40B4-BE49-F238E27FC236}">
                <a16:creationId xmlns:a16="http://schemas.microsoft.com/office/drawing/2014/main" id="{260D183E-A837-43AD-810B-3DD09298ADF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7" name="Місце для дати 6">
            <a:extLst>
              <a:ext uri="{FF2B5EF4-FFF2-40B4-BE49-F238E27FC236}">
                <a16:creationId xmlns:a16="http://schemas.microsoft.com/office/drawing/2014/main" id="{8B7FAD24-CBCE-4BF5-B307-687EE7855B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A6EFA2-CE15-4919-9CC6-4F8FFEDF6C84}" type="datetimeFigureOut">
              <a:rPr lang="uk-UA" smtClean="0"/>
              <a:t>12.11.2024</a:t>
            </a:fld>
            <a:endParaRPr lang="uk-UA"/>
          </a:p>
        </p:txBody>
      </p:sp>
      <p:sp>
        <p:nvSpPr>
          <p:cNvPr id="8" name="Місце для нижнього колонтитула 7">
            <a:extLst>
              <a:ext uri="{FF2B5EF4-FFF2-40B4-BE49-F238E27FC236}">
                <a16:creationId xmlns:a16="http://schemas.microsoft.com/office/drawing/2014/main" id="{2BAE8D47-9959-4F95-BDE8-B91DC4ECFE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Місце для номера слайда 8">
            <a:extLst>
              <a:ext uri="{FF2B5EF4-FFF2-40B4-BE49-F238E27FC236}">
                <a16:creationId xmlns:a16="http://schemas.microsoft.com/office/drawing/2014/main" id="{B3B79BF2-5D6E-4655-A1FC-50FA5F55F6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78874F-05D9-40E0-9290-2D4C03B6656D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983120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FAB65C7-A9D6-4B31-8D38-8AA87F672D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дати 2">
            <a:extLst>
              <a:ext uri="{FF2B5EF4-FFF2-40B4-BE49-F238E27FC236}">
                <a16:creationId xmlns:a16="http://schemas.microsoft.com/office/drawing/2014/main" id="{1655897E-CAA5-4FA5-83E7-985DF168A8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A6EFA2-CE15-4919-9CC6-4F8FFEDF6C84}" type="datetimeFigureOut">
              <a:rPr lang="uk-UA" smtClean="0"/>
              <a:t>12.11.2024</a:t>
            </a:fld>
            <a:endParaRPr lang="uk-UA"/>
          </a:p>
        </p:txBody>
      </p:sp>
      <p:sp>
        <p:nvSpPr>
          <p:cNvPr id="4" name="Місце для нижнього колонтитула 3">
            <a:extLst>
              <a:ext uri="{FF2B5EF4-FFF2-40B4-BE49-F238E27FC236}">
                <a16:creationId xmlns:a16="http://schemas.microsoft.com/office/drawing/2014/main" id="{A39D94D4-1F25-41A9-A3B0-8FC06E3A9C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Місце для номера слайда 4">
            <a:extLst>
              <a:ext uri="{FF2B5EF4-FFF2-40B4-BE49-F238E27FC236}">
                <a16:creationId xmlns:a16="http://schemas.microsoft.com/office/drawing/2014/main" id="{05BC91D7-57FD-43FA-9DFD-D43BB27EE1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78874F-05D9-40E0-9290-2D4C03B6656D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46834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>
            <a:extLst>
              <a:ext uri="{FF2B5EF4-FFF2-40B4-BE49-F238E27FC236}">
                <a16:creationId xmlns:a16="http://schemas.microsoft.com/office/drawing/2014/main" id="{197B3297-14DF-40F8-B0C3-AA9050B1CC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A6EFA2-CE15-4919-9CC6-4F8FFEDF6C84}" type="datetimeFigureOut">
              <a:rPr lang="uk-UA" smtClean="0"/>
              <a:t>12.11.2024</a:t>
            </a:fld>
            <a:endParaRPr lang="uk-UA"/>
          </a:p>
        </p:txBody>
      </p:sp>
      <p:sp>
        <p:nvSpPr>
          <p:cNvPr id="3" name="Місце для нижнього колонтитула 2">
            <a:extLst>
              <a:ext uri="{FF2B5EF4-FFF2-40B4-BE49-F238E27FC236}">
                <a16:creationId xmlns:a16="http://schemas.microsoft.com/office/drawing/2014/main" id="{544D660E-E43A-4873-957A-92FA8EE4FE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Місце для номера слайда 3">
            <a:extLst>
              <a:ext uri="{FF2B5EF4-FFF2-40B4-BE49-F238E27FC236}">
                <a16:creationId xmlns:a16="http://schemas.microsoft.com/office/drawing/2014/main" id="{EDE6C334-DF9C-4F23-B6A5-FDF2B77561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78874F-05D9-40E0-9290-2D4C03B6656D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1286463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1C119BE-F86E-411F-999C-73432D838F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4520DEDC-D29D-4D28-A0E3-EAAB3592FB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5381056A-52D4-4C55-9469-305B03AEDC2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7C61C87F-1772-487C-9C78-00CE977B0B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A6EFA2-CE15-4919-9CC6-4F8FFEDF6C84}" type="datetimeFigureOut">
              <a:rPr lang="uk-UA" smtClean="0"/>
              <a:t>12.11.2024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BC8775FE-F0AC-4477-8769-6A891871A9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447EFBE6-F895-4C05-A598-0A9800F56B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78874F-05D9-40E0-9290-2D4C03B6656D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913325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7E93EC4-2CF8-4644-AF1B-CE9DE2B409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зображення 2">
            <a:extLst>
              <a:ext uri="{FF2B5EF4-FFF2-40B4-BE49-F238E27FC236}">
                <a16:creationId xmlns:a16="http://schemas.microsoft.com/office/drawing/2014/main" id="{CF44F7FC-6370-4B42-A432-70E189C1F65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55BF72DA-3274-482C-945A-2D0BDA29119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C9DEFE66-86B5-400A-8F49-5BF84D51A0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A6EFA2-CE15-4919-9CC6-4F8FFEDF6C84}" type="datetimeFigureOut">
              <a:rPr lang="uk-UA" smtClean="0"/>
              <a:t>12.11.2024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FC9E6F9C-B1A3-4192-AE9F-B168BD89D3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06336F80-6735-4F59-982C-31305BDAB2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78874F-05D9-40E0-9290-2D4C03B6656D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6016975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4D2E443-14A9-4D9C-B5D2-41AA5156AA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8EB991EE-A7DA-4E6F-8F09-D42D2FF1EF3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EF013828-EDA4-4600-BD92-36F1E40FC8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A6EFA2-CE15-4919-9CC6-4F8FFEDF6C84}" type="datetimeFigureOut">
              <a:rPr lang="uk-UA" smtClean="0"/>
              <a:t>12.11.2024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4C27A78C-F6FE-4369-A171-B196D282CC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2353D08B-78D9-4F59-827A-0572497684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78874F-05D9-40E0-9290-2D4C03B6656D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6683152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>
            <a:extLst>
              <a:ext uri="{FF2B5EF4-FFF2-40B4-BE49-F238E27FC236}">
                <a16:creationId xmlns:a16="http://schemas.microsoft.com/office/drawing/2014/main" id="{46A985B5-48F3-4815-8016-D4801971616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3DA285F8-2E6B-4340-B8AF-628F3FD4377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689B20C2-8403-4CF4-94C6-8B8BF28004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A6EFA2-CE15-4919-9CC6-4F8FFEDF6C84}" type="datetimeFigureOut">
              <a:rPr lang="uk-UA" smtClean="0"/>
              <a:t>12.11.2024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5A87081C-313E-456A-99E3-1B0F6C2B40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3BA135DE-9280-484D-B0DC-9A0AA9C9E9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78874F-05D9-40E0-9290-2D4C03B6656D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0691758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>
            <a:alpha val="5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аголовка 1">
            <a:extLst>
              <a:ext uri="{FF2B5EF4-FFF2-40B4-BE49-F238E27FC236}">
                <a16:creationId xmlns:a16="http://schemas.microsoft.com/office/drawing/2014/main" id="{B56838F0-DB64-4E86-A477-85517021A7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58BCB5CA-47A3-4F69-93A1-8656C370820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4359740D-5F38-4969-85AD-085028C8A4B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A6EFA2-CE15-4919-9CC6-4F8FFEDF6C84}" type="datetimeFigureOut">
              <a:rPr lang="uk-UA" smtClean="0"/>
              <a:t>12.11.2024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7C2C6B49-0ADA-4C54-9222-A14F98981EC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031B7F7A-0A1C-4AEA-9988-41746F8FB78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78874F-05D9-40E0-9290-2D4C03B6656D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7470370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кутник 6">
            <a:extLst>
              <a:ext uri="{FF2B5EF4-FFF2-40B4-BE49-F238E27FC236}">
                <a16:creationId xmlns:a16="http://schemas.microsoft.com/office/drawing/2014/main" id="{86E921C1-C16F-4BF1-B937-039A10E073BF}"/>
              </a:ext>
            </a:extLst>
          </p:cNvPr>
          <p:cNvSpPr/>
          <p:nvPr/>
        </p:nvSpPr>
        <p:spPr>
          <a:xfrm>
            <a:off x="773869" y="2765095"/>
            <a:ext cx="10644261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6000" b="1" i="1" kern="0" dirty="0">
                <a:ln w="25400">
                  <a:solidFill>
                    <a:schemeClr val="tx1"/>
                  </a:solidFill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pen Sans" pitchFamily="2" charset="0"/>
                <a:ea typeface="Open Sans" pitchFamily="2" charset="0"/>
                <a:cs typeface="Open Sans" pitchFamily="2" charset="0"/>
              </a:rPr>
              <a:t>Будова </a:t>
            </a:r>
            <a:r>
              <a:rPr lang="ru-RU" sz="6000" b="1" i="1" kern="0" dirty="0" err="1">
                <a:ln w="25400">
                  <a:solidFill>
                    <a:schemeClr val="tx1"/>
                  </a:solidFill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pen Sans" pitchFamily="2" charset="0"/>
                <a:ea typeface="Open Sans" pitchFamily="2" charset="0"/>
                <a:cs typeface="Open Sans" pitchFamily="2" charset="0"/>
              </a:rPr>
              <a:t>тваринної</a:t>
            </a:r>
            <a:r>
              <a:rPr lang="ru-RU" sz="6000" b="1" i="1" kern="0" dirty="0">
                <a:ln w="25400">
                  <a:solidFill>
                    <a:schemeClr val="tx1"/>
                  </a:solidFill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pen Sans" pitchFamily="2" charset="0"/>
                <a:ea typeface="Open Sans" pitchFamily="2" charset="0"/>
                <a:cs typeface="Open Sans" pitchFamily="2" charset="0"/>
              </a:rPr>
              <a:t> </a:t>
            </a:r>
            <a:r>
              <a:rPr lang="ru-RU" sz="6000" b="1" i="1" kern="0" dirty="0" err="1">
                <a:ln w="25400">
                  <a:solidFill>
                    <a:schemeClr val="tx1"/>
                  </a:solidFill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pen Sans" pitchFamily="2" charset="0"/>
                <a:ea typeface="Open Sans" pitchFamily="2" charset="0"/>
                <a:cs typeface="Open Sans" pitchFamily="2" charset="0"/>
              </a:rPr>
              <a:t>клітини</a:t>
            </a:r>
            <a:endParaRPr lang="ru-RU" sz="6000" b="1" i="1" kern="0" dirty="0">
              <a:ln w="25400">
                <a:solidFill>
                  <a:schemeClr val="tx1"/>
                </a:solidFill>
              </a:ln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Open Sans" pitchFamily="2" charset="0"/>
              <a:ea typeface="Open Sans" pitchFamily="2" charset="0"/>
              <a:cs typeface="Open Sans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275679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кутник: округлені кути 4">
            <a:extLst>
              <a:ext uri="{FF2B5EF4-FFF2-40B4-BE49-F238E27FC236}">
                <a16:creationId xmlns:a16="http://schemas.microsoft.com/office/drawing/2014/main" id="{CD17D6E9-23DD-44AE-9E7E-95986008337E}"/>
              </a:ext>
            </a:extLst>
          </p:cNvPr>
          <p:cNvSpPr/>
          <p:nvPr/>
        </p:nvSpPr>
        <p:spPr>
          <a:xfrm>
            <a:off x="580958" y="2500580"/>
            <a:ext cx="2312276" cy="1064359"/>
          </a:xfrm>
          <a:prstGeom prst="roundRect">
            <a:avLst/>
          </a:prstGeom>
          <a:solidFill>
            <a:schemeClr val="bg1">
              <a:alpha val="50000"/>
            </a:schemeClr>
          </a:solidFill>
          <a:ln w="57150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i="1" dirty="0">
                <a:solidFill>
                  <a:schemeClr val="tx1"/>
                </a:solidFill>
                <a:latin typeface="Open Sans" pitchFamily="2" charset="0"/>
                <a:ea typeface="Open Sans" pitchFamily="2" charset="0"/>
                <a:cs typeface="Open Sans" pitchFamily="2" charset="0"/>
              </a:rPr>
              <a:t>Рибосоми</a:t>
            </a:r>
          </a:p>
        </p:txBody>
      </p:sp>
      <p:sp>
        <p:nvSpPr>
          <p:cNvPr id="4" name="Прямокутник 3">
            <a:extLst>
              <a:ext uri="{FF2B5EF4-FFF2-40B4-BE49-F238E27FC236}">
                <a16:creationId xmlns:a16="http://schemas.microsoft.com/office/drawing/2014/main" id="{D2733FFE-F956-4D62-8547-CB8E4136500A}"/>
              </a:ext>
            </a:extLst>
          </p:cNvPr>
          <p:cNvSpPr/>
          <p:nvPr/>
        </p:nvSpPr>
        <p:spPr>
          <a:xfrm>
            <a:off x="2738349" y="94734"/>
            <a:ext cx="671530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4400" b="1" i="1" dirty="0">
                <a:latin typeface="Open Sans" pitchFamily="2" charset="0"/>
                <a:ea typeface="Open Sans" pitchFamily="2" charset="0"/>
                <a:cs typeface="Open Sans" pitchFamily="2" charset="0"/>
              </a:rPr>
              <a:t>Немембранні органели</a:t>
            </a:r>
          </a:p>
        </p:txBody>
      </p:sp>
      <p:sp>
        <p:nvSpPr>
          <p:cNvPr id="8" name="Прямокутник 7">
            <a:extLst>
              <a:ext uri="{FF2B5EF4-FFF2-40B4-BE49-F238E27FC236}">
                <a16:creationId xmlns:a16="http://schemas.microsoft.com/office/drawing/2014/main" id="{C52B40DA-6951-456A-B27C-36A4B9CDEE91}"/>
              </a:ext>
            </a:extLst>
          </p:cNvPr>
          <p:cNvSpPr/>
          <p:nvPr/>
        </p:nvSpPr>
        <p:spPr>
          <a:xfrm>
            <a:off x="322682" y="1026735"/>
            <a:ext cx="1154663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800" b="1" i="1" u="sng" dirty="0">
                <a:latin typeface="Open Sans" pitchFamily="2" charset="0"/>
                <a:ea typeface="Open Sans" pitchFamily="2" charset="0"/>
                <a:cs typeface="Open Sans" pitchFamily="2" charset="0"/>
              </a:rPr>
              <a:t>Немембранні органели </a:t>
            </a:r>
            <a:r>
              <a:rPr lang="uk-UA" sz="2800" b="1" i="1" dirty="0">
                <a:latin typeface="Open Sans" pitchFamily="2" charset="0"/>
                <a:ea typeface="Open Sans" pitchFamily="2" charset="0"/>
                <a:cs typeface="Open Sans" pitchFamily="2" charset="0"/>
              </a:rPr>
              <a:t>– це органели, які не мають мембран.</a:t>
            </a:r>
          </a:p>
        </p:txBody>
      </p:sp>
      <p:sp>
        <p:nvSpPr>
          <p:cNvPr id="9" name="Прямокутник: округлені кути 8">
            <a:extLst>
              <a:ext uri="{FF2B5EF4-FFF2-40B4-BE49-F238E27FC236}">
                <a16:creationId xmlns:a16="http://schemas.microsoft.com/office/drawing/2014/main" id="{C72431D9-BEA3-4D21-B88F-930F44A9EA0A}"/>
              </a:ext>
            </a:extLst>
          </p:cNvPr>
          <p:cNvSpPr/>
          <p:nvPr/>
        </p:nvSpPr>
        <p:spPr>
          <a:xfrm>
            <a:off x="580958" y="3825240"/>
            <a:ext cx="2312276" cy="2717799"/>
          </a:xfrm>
          <a:prstGeom prst="roundRect">
            <a:avLst/>
          </a:prstGeom>
          <a:solidFill>
            <a:schemeClr val="bg1">
              <a:alpha val="50000"/>
            </a:schemeClr>
          </a:solidFill>
          <a:ln w="57150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i="1" dirty="0">
                <a:solidFill>
                  <a:schemeClr val="tx1"/>
                </a:solidFill>
                <a:latin typeface="Open Sans" pitchFamily="2" charset="0"/>
                <a:ea typeface="Open Sans" pitchFamily="2" charset="0"/>
                <a:cs typeface="Open Sans" pitchFamily="2" charset="0"/>
              </a:rPr>
              <a:t>Беруть участь у біосинтезі білка.</a:t>
            </a:r>
          </a:p>
        </p:txBody>
      </p:sp>
      <p:sp>
        <p:nvSpPr>
          <p:cNvPr id="10" name="Прямокутник: округлені кути 9">
            <a:extLst>
              <a:ext uri="{FF2B5EF4-FFF2-40B4-BE49-F238E27FC236}">
                <a16:creationId xmlns:a16="http://schemas.microsoft.com/office/drawing/2014/main" id="{410FD47B-F853-4E69-852C-EC526838C36D}"/>
              </a:ext>
            </a:extLst>
          </p:cNvPr>
          <p:cNvSpPr/>
          <p:nvPr/>
        </p:nvSpPr>
        <p:spPr>
          <a:xfrm>
            <a:off x="3474192" y="2500580"/>
            <a:ext cx="2312276" cy="1064359"/>
          </a:xfrm>
          <a:prstGeom prst="roundRect">
            <a:avLst/>
          </a:prstGeom>
          <a:solidFill>
            <a:schemeClr val="bg1">
              <a:alpha val="50000"/>
            </a:schemeClr>
          </a:solidFill>
          <a:ln w="57150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i="1" dirty="0">
                <a:solidFill>
                  <a:schemeClr val="tx1"/>
                </a:solidFill>
                <a:latin typeface="Open Sans" pitchFamily="2" charset="0"/>
                <a:ea typeface="Open Sans" pitchFamily="2" charset="0"/>
                <a:cs typeface="Open Sans" pitchFamily="2" charset="0"/>
              </a:rPr>
              <a:t>Клітинний центр</a:t>
            </a:r>
          </a:p>
        </p:txBody>
      </p:sp>
      <p:sp>
        <p:nvSpPr>
          <p:cNvPr id="11" name="Прямокутник: округлені кути 10">
            <a:extLst>
              <a:ext uri="{FF2B5EF4-FFF2-40B4-BE49-F238E27FC236}">
                <a16:creationId xmlns:a16="http://schemas.microsoft.com/office/drawing/2014/main" id="{65736380-0DF1-4CC6-B848-1AD402CD2CC9}"/>
              </a:ext>
            </a:extLst>
          </p:cNvPr>
          <p:cNvSpPr/>
          <p:nvPr/>
        </p:nvSpPr>
        <p:spPr>
          <a:xfrm>
            <a:off x="3474192" y="3825240"/>
            <a:ext cx="2312276" cy="2717799"/>
          </a:xfrm>
          <a:prstGeom prst="roundRect">
            <a:avLst/>
          </a:prstGeom>
          <a:solidFill>
            <a:schemeClr val="bg1">
              <a:alpha val="50000"/>
            </a:schemeClr>
          </a:solidFill>
          <a:ln w="57150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i="1" dirty="0">
                <a:solidFill>
                  <a:schemeClr val="tx1"/>
                </a:solidFill>
                <a:latin typeface="Open Sans" pitchFamily="2" charset="0"/>
                <a:ea typeface="Open Sans" pitchFamily="2" charset="0"/>
                <a:cs typeface="Open Sans" pitchFamily="2" charset="0"/>
              </a:rPr>
              <a:t>Бере участь у поділі клітини та утворенні </a:t>
            </a:r>
            <a:r>
              <a:rPr lang="uk-UA" b="1" i="1" dirty="0" err="1">
                <a:solidFill>
                  <a:schemeClr val="tx1"/>
                </a:solidFill>
                <a:latin typeface="Open Sans" pitchFamily="2" charset="0"/>
                <a:ea typeface="Open Sans" pitchFamily="2" charset="0"/>
                <a:cs typeface="Open Sans" pitchFamily="2" charset="0"/>
              </a:rPr>
              <a:t>цитоскелета</a:t>
            </a:r>
            <a:r>
              <a:rPr lang="uk-UA" b="1" i="1" dirty="0">
                <a:solidFill>
                  <a:schemeClr val="tx1"/>
                </a:solidFill>
                <a:latin typeface="Open Sans" pitchFamily="2" charset="0"/>
                <a:ea typeface="Open Sans" pitchFamily="2" charset="0"/>
                <a:cs typeface="Open Sans" pitchFamily="2" charset="0"/>
              </a:rPr>
              <a:t>.</a:t>
            </a:r>
          </a:p>
        </p:txBody>
      </p:sp>
      <p:sp>
        <p:nvSpPr>
          <p:cNvPr id="12" name="Прямокутник: округлені кути 11">
            <a:extLst>
              <a:ext uri="{FF2B5EF4-FFF2-40B4-BE49-F238E27FC236}">
                <a16:creationId xmlns:a16="http://schemas.microsoft.com/office/drawing/2014/main" id="{869E0932-AE00-4263-AE09-FAAEC55A1746}"/>
              </a:ext>
            </a:extLst>
          </p:cNvPr>
          <p:cNvSpPr/>
          <p:nvPr/>
        </p:nvSpPr>
        <p:spPr>
          <a:xfrm>
            <a:off x="6367426" y="2520607"/>
            <a:ext cx="2312276" cy="1064359"/>
          </a:xfrm>
          <a:prstGeom prst="roundRect">
            <a:avLst/>
          </a:prstGeom>
          <a:solidFill>
            <a:schemeClr val="bg1">
              <a:alpha val="50000"/>
            </a:schemeClr>
          </a:solidFill>
          <a:ln w="57150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i="1" dirty="0" err="1">
                <a:solidFill>
                  <a:schemeClr val="tx1"/>
                </a:solidFill>
                <a:latin typeface="Open Sans" pitchFamily="2" charset="0"/>
                <a:ea typeface="Open Sans" pitchFamily="2" charset="0"/>
                <a:cs typeface="Open Sans" pitchFamily="2" charset="0"/>
              </a:rPr>
              <a:t>Цитоскелет</a:t>
            </a:r>
            <a:endParaRPr lang="uk-UA" b="1" i="1" dirty="0">
              <a:solidFill>
                <a:schemeClr val="tx1"/>
              </a:solidFill>
              <a:latin typeface="Open Sans" pitchFamily="2" charset="0"/>
              <a:ea typeface="Open Sans" pitchFamily="2" charset="0"/>
              <a:cs typeface="Open Sans" pitchFamily="2" charset="0"/>
            </a:endParaRPr>
          </a:p>
        </p:txBody>
      </p:sp>
      <p:sp>
        <p:nvSpPr>
          <p:cNvPr id="13" name="Прямокутник: округлені кути 12">
            <a:extLst>
              <a:ext uri="{FF2B5EF4-FFF2-40B4-BE49-F238E27FC236}">
                <a16:creationId xmlns:a16="http://schemas.microsoft.com/office/drawing/2014/main" id="{FBEF3FAA-E4E6-4AF0-835F-99A1EE966AE5}"/>
              </a:ext>
            </a:extLst>
          </p:cNvPr>
          <p:cNvSpPr/>
          <p:nvPr/>
        </p:nvSpPr>
        <p:spPr>
          <a:xfrm>
            <a:off x="6367426" y="3845267"/>
            <a:ext cx="2312276" cy="2717799"/>
          </a:xfrm>
          <a:prstGeom prst="roundRect">
            <a:avLst/>
          </a:prstGeom>
          <a:solidFill>
            <a:schemeClr val="bg1">
              <a:alpha val="50000"/>
            </a:schemeClr>
          </a:solidFill>
          <a:ln w="57150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i="1" dirty="0">
                <a:solidFill>
                  <a:schemeClr val="tx1"/>
                </a:solidFill>
                <a:latin typeface="Open Sans" pitchFamily="2" charset="0"/>
                <a:ea typeface="Open Sans" pitchFamily="2" charset="0"/>
                <a:cs typeface="Open Sans" pitchFamily="2" charset="0"/>
              </a:rPr>
              <a:t>Забезпечує рухову та опорну функції, ріст та поділ клітини.</a:t>
            </a:r>
          </a:p>
        </p:txBody>
      </p:sp>
      <p:sp>
        <p:nvSpPr>
          <p:cNvPr id="14" name="Прямокутник: округлені кути 13">
            <a:extLst>
              <a:ext uri="{FF2B5EF4-FFF2-40B4-BE49-F238E27FC236}">
                <a16:creationId xmlns:a16="http://schemas.microsoft.com/office/drawing/2014/main" id="{99A8A456-D806-4B33-9FF2-190A8056E47A}"/>
              </a:ext>
            </a:extLst>
          </p:cNvPr>
          <p:cNvSpPr/>
          <p:nvPr/>
        </p:nvSpPr>
        <p:spPr>
          <a:xfrm>
            <a:off x="9260660" y="2530906"/>
            <a:ext cx="2350381" cy="1064359"/>
          </a:xfrm>
          <a:prstGeom prst="roundRect">
            <a:avLst/>
          </a:prstGeom>
          <a:solidFill>
            <a:schemeClr val="bg1">
              <a:alpha val="50000"/>
            </a:schemeClr>
          </a:solidFill>
          <a:ln w="57150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i="1" dirty="0">
                <a:solidFill>
                  <a:schemeClr val="tx1"/>
                </a:solidFill>
                <a:latin typeface="Open Sans" pitchFamily="2" charset="0"/>
                <a:ea typeface="Open Sans" pitchFamily="2" charset="0"/>
                <a:cs typeface="Open Sans" pitchFamily="2" charset="0"/>
              </a:rPr>
              <a:t>Органели руху</a:t>
            </a:r>
          </a:p>
        </p:txBody>
      </p:sp>
      <p:sp>
        <p:nvSpPr>
          <p:cNvPr id="15" name="Прямокутник: округлені кути 14">
            <a:extLst>
              <a:ext uri="{FF2B5EF4-FFF2-40B4-BE49-F238E27FC236}">
                <a16:creationId xmlns:a16="http://schemas.microsoft.com/office/drawing/2014/main" id="{DF7ED026-3B30-443E-956B-903498053034}"/>
              </a:ext>
            </a:extLst>
          </p:cNvPr>
          <p:cNvSpPr/>
          <p:nvPr/>
        </p:nvSpPr>
        <p:spPr>
          <a:xfrm>
            <a:off x="9260660" y="3855566"/>
            <a:ext cx="2350381" cy="2717799"/>
          </a:xfrm>
          <a:prstGeom prst="roundRect">
            <a:avLst/>
          </a:prstGeom>
          <a:solidFill>
            <a:schemeClr val="bg1">
              <a:alpha val="50000"/>
            </a:schemeClr>
          </a:solidFill>
          <a:ln w="57150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i="1" dirty="0">
                <a:solidFill>
                  <a:schemeClr val="tx1"/>
                </a:solidFill>
                <a:latin typeface="Open Sans" pitchFamily="2" charset="0"/>
                <a:ea typeface="Open Sans" pitchFamily="2" charset="0"/>
                <a:cs typeface="Open Sans" pitchFamily="2" charset="0"/>
              </a:rPr>
              <a:t>Забезпечують рух клітини. </a:t>
            </a:r>
          </a:p>
        </p:txBody>
      </p:sp>
      <p:sp>
        <p:nvSpPr>
          <p:cNvPr id="19" name="Прямокутник 18">
            <a:extLst>
              <a:ext uri="{FF2B5EF4-FFF2-40B4-BE49-F238E27FC236}">
                <a16:creationId xmlns:a16="http://schemas.microsoft.com/office/drawing/2014/main" id="{18E21740-6AE6-46FE-BAD0-16EEDABB8CD8}"/>
              </a:ext>
            </a:extLst>
          </p:cNvPr>
          <p:cNvSpPr/>
          <p:nvPr/>
        </p:nvSpPr>
        <p:spPr>
          <a:xfrm>
            <a:off x="2545080" y="1712515"/>
            <a:ext cx="710184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800" b="1" i="1" dirty="0">
                <a:ln w="12700">
                  <a:solidFill>
                    <a:schemeClr val="tx1"/>
                  </a:solidFill>
                </a:ln>
                <a:latin typeface="Open Sans" pitchFamily="2" charset="0"/>
                <a:ea typeface="Open Sans" pitchFamily="2" charset="0"/>
                <a:cs typeface="Open Sans" pitchFamily="2" charset="0"/>
              </a:rPr>
              <a:t>Назви органел та їх основні функції</a:t>
            </a:r>
          </a:p>
        </p:txBody>
      </p:sp>
    </p:spTree>
    <p:extLst>
      <p:ext uri="{BB962C8B-B14F-4D97-AF65-F5344CB8AC3E}">
        <p14:creationId xmlns:p14="http://schemas.microsoft.com/office/powerpoint/2010/main" val="41201056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9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9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9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8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8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56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76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6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26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4" grpId="0"/>
      <p:bldP spid="8" grpId="0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кутник 3">
            <a:extLst>
              <a:ext uri="{FF2B5EF4-FFF2-40B4-BE49-F238E27FC236}">
                <a16:creationId xmlns:a16="http://schemas.microsoft.com/office/drawing/2014/main" id="{D2733FFE-F956-4D62-8547-CB8E4136500A}"/>
              </a:ext>
            </a:extLst>
          </p:cNvPr>
          <p:cNvSpPr/>
          <p:nvPr/>
        </p:nvSpPr>
        <p:spPr>
          <a:xfrm>
            <a:off x="2377678" y="94734"/>
            <a:ext cx="7436652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4400" b="1" i="1" dirty="0" err="1">
                <a:latin typeface="Open Sans" pitchFamily="2" charset="0"/>
                <a:ea typeface="Open Sans" pitchFamily="2" charset="0"/>
                <a:cs typeface="Open Sans" pitchFamily="2" charset="0"/>
              </a:rPr>
              <a:t>Одномембранні</a:t>
            </a:r>
            <a:r>
              <a:rPr lang="uk-UA" sz="4400" b="1" i="1" dirty="0">
                <a:latin typeface="Open Sans" pitchFamily="2" charset="0"/>
                <a:ea typeface="Open Sans" pitchFamily="2" charset="0"/>
                <a:cs typeface="Open Sans" pitchFamily="2" charset="0"/>
              </a:rPr>
              <a:t> органели</a:t>
            </a:r>
          </a:p>
        </p:txBody>
      </p:sp>
      <p:sp>
        <p:nvSpPr>
          <p:cNvPr id="8" name="Прямокутник 7">
            <a:extLst>
              <a:ext uri="{FF2B5EF4-FFF2-40B4-BE49-F238E27FC236}">
                <a16:creationId xmlns:a16="http://schemas.microsoft.com/office/drawing/2014/main" id="{C52B40DA-6951-456A-B27C-36A4B9CDEE91}"/>
              </a:ext>
            </a:extLst>
          </p:cNvPr>
          <p:cNvSpPr/>
          <p:nvPr/>
        </p:nvSpPr>
        <p:spPr>
          <a:xfrm>
            <a:off x="188194" y="948927"/>
            <a:ext cx="11815612" cy="4770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500" b="1" i="1" u="sng" dirty="0" err="1">
                <a:latin typeface="Open Sans" pitchFamily="2" charset="0"/>
                <a:ea typeface="Open Sans" pitchFamily="2" charset="0"/>
                <a:cs typeface="Open Sans" pitchFamily="2" charset="0"/>
              </a:rPr>
              <a:t>Одномембранні</a:t>
            </a:r>
            <a:r>
              <a:rPr lang="uk-UA" sz="2500" b="1" i="1" u="sng" dirty="0">
                <a:latin typeface="Open Sans" pitchFamily="2" charset="0"/>
                <a:ea typeface="Open Sans" pitchFamily="2" charset="0"/>
                <a:cs typeface="Open Sans" pitchFamily="2" charset="0"/>
              </a:rPr>
              <a:t> органели </a:t>
            </a:r>
            <a:r>
              <a:rPr lang="uk-UA" sz="2500" b="1" i="1" dirty="0">
                <a:latin typeface="Open Sans" pitchFamily="2" charset="0"/>
                <a:ea typeface="Open Sans" pitchFamily="2" charset="0"/>
                <a:cs typeface="Open Sans" pitchFamily="2" charset="0"/>
              </a:rPr>
              <a:t>– це органели, які оточені однією мембраною.</a:t>
            </a:r>
          </a:p>
        </p:txBody>
      </p:sp>
      <p:sp>
        <p:nvSpPr>
          <p:cNvPr id="19" name="Прямокутник 18">
            <a:extLst>
              <a:ext uri="{FF2B5EF4-FFF2-40B4-BE49-F238E27FC236}">
                <a16:creationId xmlns:a16="http://schemas.microsoft.com/office/drawing/2014/main" id="{18E21740-6AE6-46FE-BAD0-16EEDABB8CD8}"/>
              </a:ext>
            </a:extLst>
          </p:cNvPr>
          <p:cNvSpPr/>
          <p:nvPr/>
        </p:nvSpPr>
        <p:spPr>
          <a:xfrm>
            <a:off x="2936240" y="1585600"/>
            <a:ext cx="631951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800" b="1" i="1" dirty="0">
                <a:ln w="12700">
                  <a:solidFill>
                    <a:schemeClr val="tx1"/>
                  </a:solidFill>
                </a:ln>
                <a:latin typeface="Open Sans" pitchFamily="2" charset="0"/>
                <a:ea typeface="Open Sans" pitchFamily="2" charset="0"/>
                <a:cs typeface="Open Sans" pitchFamily="2" charset="0"/>
              </a:rPr>
              <a:t>Назви органел та їх функції</a:t>
            </a:r>
          </a:p>
        </p:txBody>
      </p:sp>
      <p:sp>
        <p:nvSpPr>
          <p:cNvPr id="16" name="Прямокутник: округлені кути 15">
            <a:extLst>
              <a:ext uri="{FF2B5EF4-FFF2-40B4-BE49-F238E27FC236}">
                <a16:creationId xmlns:a16="http://schemas.microsoft.com/office/drawing/2014/main" id="{33E5BE8D-3DE2-4DD7-96B9-6BDAC956F657}"/>
              </a:ext>
            </a:extLst>
          </p:cNvPr>
          <p:cNvSpPr/>
          <p:nvPr/>
        </p:nvSpPr>
        <p:spPr>
          <a:xfrm>
            <a:off x="160295" y="2500580"/>
            <a:ext cx="2835948" cy="1064359"/>
          </a:xfrm>
          <a:prstGeom prst="roundRect">
            <a:avLst/>
          </a:prstGeom>
          <a:solidFill>
            <a:schemeClr val="bg1">
              <a:alpha val="50000"/>
            </a:schemeClr>
          </a:solidFill>
          <a:ln w="57150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i="1" dirty="0">
                <a:solidFill>
                  <a:schemeClr val="tx1"/>
                </a:solidFill>
                <a:latin typeface="Open Sans" pitchFamily="2" charset="0"/>
                <a:ea typeface="Open Sans" pitchFamily="2" charset="0"/>
                <a:cs typeface="Open Sans" pitchFamily="2" charset="0"/>
              </a:rPr>
              <a:t>Ендоплазматична сітка</a:t>
            </a:r>
          </a:p>
        </p:txBody>
      </p:sp>
      <p:sp>
        <p:nvSpPr>
          <p:cNvPr id="17" name="Прямокутник: округлені кути 16">
            <a:extLst>
              <a:ext uri="{FF2B5EF4-FFF2-40B4-BE49-F238E27FC236}">
                <a16:creationId xmlns:a16="http://schemas.microsoft.com/office/drawing/2014/main" id="{855664A9-13D0-4E17-9936-EE740FF829F5}"/>
              </a:ext>
            </a:extLst>
          </p:cNvPr>
          <p:cNvSpPr/>
          <p:nvPr/>
        </p:nvSpPr>
        <p:spPr>
          <a:xfrm>
            <a:off x="160295" y="3825240"/>
            <a:ext cx="2835948" cy="2717799"/>
          </a:xfrm>
          <a:prstGeom prst="roundRect">
            <a:avLst/>
          </a:prstGeom>
          <a:solidFill>
            <a:schemeClr val="bg1">
              <a:alpha val="50000"/>
            </a:schemeClr>
          </a:solidFill>
          <a:ln w="57150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i="1" dirty="0">
                <a:solidFill>
                  <a:schemeClr val="tx1"/>
                </a:solidFill>
                <a:latin typeface="Open Sans" pitchFamily="2" charset="0"/>
                <a:ea typeface="Open Sans" pitchFamily="2" charset="0"/>
                <a:cs typeface="Open Sans" pitchFamily="2" charset="0"/>
              </a:rPr>
              <a:t>Відповідає за синтез та транспортування органічних речовин.</a:t>
            </a:r>
          </a:p>
        </p:txBody>
      </p:sp>
      <p:sp>
        <p:nvSpPr>
          <p:cNvPr id="18" name="Прямокутник: округлені кути 17">
            <a:extLst>
              <a:ext uri="{FF2B5EF4-FFF2-40B4-BE49-F238E27FC236}">
                <a16:creationId xmlns:a16="http://schemas.microsoft.com/office/drawing/2014/main" id="{289EC22F-4181-42B2-A45B-413DDB6423C3}"/>
              </a:ext>
            </a:extLst>
          </p:cNvPr>
          <p:cNvSpPr/>
          <p:nvPr/>
        </p:nvSpPr>
        <p:spPr>
          <a:xfrm>
            <a:off x="3156538" y="2500580"/>
            <a:ext cx="2835948" cy="1064359"/>
          </a:xfrm>
          <a:prstGeom prst="roundRect">
            <a:avLst/>
          </a:prstGeom>
          <a:solidFill>
            <a:schemeClr val="bg1">
              <a:alpha val="50000"/>
            </a:schemeClr>
          </a:solidFill>
          <a:ln w="57150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i="1" dirty="0">
                <a:solidFill>
                  <a:schemeClr val="tx1"/>
                </a:solidFill>
                <a:latin typeface="Open Sans" pitchFamily="2" charset="0"/>
                <a:ea typeface="Open Sans" pitchFamily="2" charset="0"/>
                <a:cs typeface="Open Sans" pitchFamily="2" charset="0"/>
              </a:rPr>
              <a:t>Комплекс Гольджі</a:t>
            </a:r>
          </a:p>
        </p:txBody>
      </p:sp>
      <p:sp>
        <p:nvSpPr>
          <p:cNvPr id="20" name="Прямокутник: округлені кути 19">
            <a:extLst>
              <a:ext uri="{FF2B5EF4-FFF2-40B4-BE49-F238E27FC236}">
                <a16:creationId xmlns:a16="http://schemas.microsoft.com/office/drawing/2014/main" id="{D192E80B-420B-426B-8F7B-628E92F37548}"/>
              </a:ext>
            </a:extLst>
          </p:cNvPr>
          <p:cNvSpPr/>
          <p:nvPr/>
        </p:nvSpPr>
        <p:spPr>
          <a:xfrm>
            <a:off x="3156538" y="3825240"/>
            <a:ext cx="2835948" cy="2717799"/>
          </a:xfrm>
          <a:prstGeom prst="roundRect">
            <a:avLst/>
          </a:prstGeom>
          <a:solidFill>
            <a:schemeClr val="bg1">
              <a:alpha val="50000"/>
            </a:schemeClr>
          </a:solidFill>
          <a:ln w="57150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i="1" dirty="0">
                <a:solidFill>
                  <a:schemeClr val="tx1"/>
                </a:solidFill>
                <a:latin typeface="Open Sans" pitchFamily="2" charset="0"/>
                <a:ea typeface="Open Sans" pitchFamily="2" charset="0"/>
                <a:cs typeface="Open Sans" pitchFamily="2" charset="0"/>
              </a:rPr>
              <a:t>Відповідає за транспорт, накопичення, модифікацію та секрецію органічних речовин.</a:t>
            </a:r>
          </a:p>
        </p:txBody>
      </p:sp>
      <p:sp>
        <p:nvSpPr>
          <p:cNvPr id="21" name="Прямокутник: округлені кути 20">
            <a:extLst>
              <a:ext uri="{FF2B5EF4-FFF2-40B4-BE49-F238E27FC236}">
                <a16:creationId xmlns:a16="http://schemas.microsoft.com/office/drawing/2014/main" id="{0F9B3C54-5E6E-4B05-AEA6-94823A27891A}"/>
              </a:ext>
            </a:extLst>
          </p:cNvPr>
          <p:cNvSpPr/>
          <p:nvPr/>
        </p:nvSpPr>
        <p:spPr>
          <a:xfrm>
            <a:off x="6152781" y="2500580"/>
            <a:ext cx="2835948" cy="1064359"/>
          </a:xfrm>
          <a:prstGeom prst="roundRect">
            <a:avLst/>
          </a:prstGeom>
          <a:solidFill>
            <a:schemeClr val="bg1">
              <a:alpha val="50000"/>
            </a:schemeClr>
          </a:solidFill>
          <a:ln w="57150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i="1" dirty="0">
                <a:solidFill>
                  <a:schemeClr val="tx1"/>
                </a:solidFill>
                <a:latin typeface="Open Sans" pitchFamily="2" charset="0"/>
                <a:ea typeface="Open Sans" pitchFamily="2" charset="0"/>
                <a:cs typeface="Open Sans" pitchFamily="2" charset="0"/>
              </a:rPr>
              <a:t>Плазматична мембрана</a:t>
            </a:r>
          </a:p>
        </p:txBody>
      </p:sp>
      <p:sp>
        <p:nvSpPr>
          <p:cNvPr id="22" name="Прямокутник: округлені кути 21">
            <a:extLst>
              <a:ext uri="{FF2B5EF4-FFF2-40B4-BE49-F238E27FC236}">
                <a16:creationId xmlns:a16="http://schemas.microsoft.com/office/drawing/2014/main" id="{26525357-4227-419C-8FC9-00D3F2719ADB}"/>
              </a:ext>
            </a:extLst>
          </p:cNvPr>
          <p:cNvSpPr/>
          <p:nvPr/>
        </p:nvSpPr>
        <p:spPr>
          <a:xfrm>
            <a:off x="6152781" y="3825240"/>
            <a:ext cx="2835948" cy="2717799"/>
          </a:xfrm>
          <a:prstGeom prst="roundRect">
            <a:avLst/>
          </a:prstGeom>
          <a:solidFill>
            <a:schemeClr val="bg1">
              <a:alpha val="50000"/>
            </a:schemeClr>
          </a:solidFill>
          <a:ln w="57150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i="1" dirty="0">
                <a:solidFill>
                  <a:schemeClr val="tx1"/>
                </a:solidFill>
                <a:latin typeface="Open Sans" pitchFamily="2" charset="0"/>
                <a:ea typeface="Open Sans" pitchFamily="2" charset="0"/>
                <a:cs typeface="Open Sans" pitchFamily="2" charset="0"/>
              </a:rPr>
              <a:t>Забезпечує </a:t>
            </a:r>
            <a:r>
              <a:rPr lang="uk-UA" sz="2000" b="1" i="1" dirty="0" err="1">
                <a:solidFill>
                  <a:schemeClr val="tx1"/>
                </a:solidFill>
                <a:latin typeface="Open Sans" pitchFamily="2" charset="0"/>
                <a:ea typeface="Open Sans" pitchFamily="2" charset="0"/>
                <a:cs typeface="Open Sans" pitchFamily="2" charset="0"/>
              </a:rPr>
              <a:t>взаємозв</a:t>
            </a:r>
            <a:r>
              <a:rPr lang="en-US" sz="2000" b="1" i="1" dirty="0">
                <a:solidFill>
                  <a:schemeClr val="tx1"/>
                </a:solidFill>
                <a:latin typeface="Open Sans" pitchFamily="2" charset="0"/>
                <a:ea typeface="Open Sans" pitchFamily="2" charset="0"/>
                <a:cs typeface="Open Sans" pitchFamily="2" charset="0"/>
              </a:rPr>
              <a:t>’</a:t>
            </a:r>
            <a:r>
              <a:rPr lang="uk-UA" sz="2000" b="1" i="1" dirty="0" err="1">
                <a:solidFill>
                  <a:schemeClr val="tx1"/>
                </a:solidFill>
                <a:latin typeface="Open Sans" pitchFamily="2" charset="0"/>
                <a:ea typeface="Open Sans" pitchFamily="2" charset="0"/>
                <a:cs typeface="Open Sans" pitchFamily="2" charset="0"/>
              </a:rPr>
              <a:t>язок</a:t>
            </a:r>
            <a:r>
              <a:rPr lang="uk-UA" sz="2000" b="1" i="1" dirty="0">
                <a:solidFill>
                  <a:schemeClr val="tx1"/>
                </a:solidFill>
                <a:latin typeface="Open Sans" pitchFamily="2" charset="0"/>
                <a:ea typeface="Open Sans" pitchFamily="2" charset="0"/>
                <a:cs typeface="Open Sans" pitchFamily="2" charset="0"/>
              </a:rPr>
              <a:t> клітини із зовнішнім середовищем.</a:t>
            </a:r>
          </a:p>
        </p:txBody>
      </p:sp>
      <p:sp>
        <p:nvSpPr>
          <p:cNvPr id="23" name="Прямокутник: округлені кути 22">
            <a:extLst>
              <a:ext uri="{FF2B5EF4-FFF2-40B4-BE49-F238E27FC236}">
                <a16:creationId xmlns:a16="http://schemas.microsoft.com/office/drawing/2014/main" id="{255B690A-8AD5-4AD8-ADFC-BF79FA982F61}"/>
              </a:ext>
            </a:extLst>
          </p:cNvPr>
          <p:cNvSpPr/>
          <p:nvPr/>
        </p:nvSpPr>
        <p:spPr>
          <a:xfrm>
            <a:off x="9149024" y="2500580"/>
            <a:ext cx="2882683" cy="1064359"/>
          </a:xfrm>
          <a:prstGeom prst="roundRect">
            <a:avLst/>
          </a:prstGeom>
          <a:solidFill>
            <a:schemeClr val="bg1">
              <a:alpha val="50000"/>
            </a:schemeClr>
          </a:solidFill>
          <a:ln w="57150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i="1" dirty="0" err="1">
                <a:solidFill>
                  <a:schemeClr val="tx1"/>
                </a:solidFill>
                <a:latin typeface="Open Sans" pitchFamily="2" charset="0"/>
                <a:ea typeface="Open Sans" pitchFamily="2" charset="0"/>
                <a:cs typeface="Open Sans" pitchFamily="2" charset="0"/>
              </a:rPr>
              <a:t>Лізосоми</a:t>
            </a:r>
            <a:endParaRPr lang="uk-UA" sz="2000" b="1" i="1" dirty="0">
              <a:solidFill>
                <a:schemeClr val="tx1"/>
              </a:solidFill>
              <a:latin typeface="Open Sans" pitchFamily="2" charset="0"/>
              <a:ea typeface="Open Sans" pitchFamily="2" charset="0"/>
              <a:cs typeface="Open Sans" pitchFamily="2" charset="0"/>
            </a:endParaRPr>
          </a:p>
        </p:txBody>
      </p:sp>
      <p:sp>
        <p:nvSpPr>
          <p:cNvPr id="24" name="Прямокутник: округлені кути 23">
            <a:extLst>
              <a:ext uri="{FF2B5EF4-FFF2-40B4-BE49-F238E27FC236}">
                <a16:creationId xmlns:a16="http://schemas.microsoft.com/office/drawing/2014/main" id="{DC6FB353-69A4-41A1-A34E-9872EFA3BB5B}"/>
              </a:ext>
            </a:extLst>
          </p:cNvPr>
          <p:cNvSpPr/>
          <p:nvPr/>
        </p:nvSpPr>
        <p:spPr>
          <a:xfrm>
            <a:off x="9149024" y="3825240"/>
            <a:ext cx="2882683" cy="2717799"/>
          </a:xfrm>
          <a:prstGeom prst="roundRect">
            <a:avLst/>
          </a:prstGeom>
          <a:solidFill>
            <a:schemeClr val="bg1">
              <a:alpha val="50000"/>
            </a:schemeClr>
          </a:solidFill>
          <a:ln w="57150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i="1" dirty="0">
                <a:solidFill>
                  <a:schemeClr val="tx1"/>
                </a:solidFill>
                <a:latin typeface="Open Sans" pitchFamily="2" charset="0"/>
                <a:ea typeface="Open Sans" pitchFamily="2" charset="0"/>
                <a:cs typeface="Open Sans" pitchFamily="2" charset="0"/>
              </a:rPr>
              <a:t>Забезпечують розщеплення макромолекул, старих органел і чужорідних речовин.</a:t>
            </a:r>
          </a:p>
        </p:txBody>
      </p:sp>
    </p:spTree>
    <p:extLst>
      <p:ext uri="{BB962C8B-B14F-4D97-AF65-F5344CB8AC3E}">
        <p14:creationId xmlns:p14="http://schemas.microsoft.com/office/powerpoint/2010/main" val="3119520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4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4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94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45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86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6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37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57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8" grpId="0"/>
      <p:bldP spid="19" grpId="0"/>
      <p:bldP spid="16" grpId="0" animBg="1"/>
      <p:bldP spid="17" grpId="0" animBg="1"/>
      <p:bldP spid="18" grpId="0" animBg="1"/>
      <p:bldP spid="20" grpId="0" animBg="1"/>
      <p:bldP spid="21" grpId="0" animBg="1"/>
      <p:bldP spid="22" grpId="0" animBg="1"/>
      <p:bldP spid="23" grpId="0" animBg="1"/>
      <p:bldP spid="2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кутник 3">
            <a:extLst>
              <a:ext uri="{FF2B5EF4-FFF2-40B4-BE49-F238E27FC236}">
                <a16:creationId xmlns:a16="http://schemas.microsoft.com/office/drawing/2014/main" id="{D2733FFE-F956-4D62-8547-CB8E4136500A}"/>
              </a:ext>
            </a:extLst>
          </p:cNvPr>
          <p:cNvSpPr/>
          <p:nvPr/>
        </p:nvSpPr>
        <p:spPr>
          <a:xfrm>
            <a:off x="2562024" y="94734"/>
            <a:ext cx="706796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4400" b="1" i="1" dirty="0" err="1">
                <a:latin typeface="Open Sans" pitchFamily="2" charset="0"/>
                <a:ea typeface="Open Sans" pitchFamily="2" charset="0"/>
                <a:cs typeface="Open Sans" pitchFamily="2" charset="0"/>
              </a:rPr>
              <a:t>Двомембранні</a:t>
            </a:r>
            <a:r>
              <a:rPr lang="uk-UA" sz="4400" b="1" i="1" dirty="0">
                <a:latin typeface="Open Sans" pitchFamily="2" charset="0"/>
                <a:ea typeface="Open Sans" pitchFamily="2" charset="0"/>
                <a:cs typeface="Open Sans" pitchFamily="2" charset="0"/>
              </a:rPr>
              <a:t> органели</a:t>
            </a:r>
          </a:p>
        </p:txBody>
      </p:sp>
      <p:sp>
        <p:nvSpPr>
          <p:cNvPr id="8" name="Прямокутник 7">
            <a:extLst>
              <a:ext uri="{FF2B5EF4-FFF2-40B4-BE49-F238E27FC236}">
                <a16:creationId xmlns:a16="http://schemas.microsoft.com/office/drawing/2014/main" id="{C52B40DA-6951-456A-B27C-36A4B9CDEE91}"/>
              </a:ext>
            </a:extLst>
          </p:cNvPr>
          <p:cNvSpPr/>
          <p:nvPr/>
        </p:nvSpPr>
        <p:spPr>
          <a:xfrm>
            <a:off x="188194" y="948927"/>
            <a:ext cx="11815612" cy="4770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500" b="1" i="1" u="sng" dirty="0" err="1">
                <a:latin typeface="Open Sans" pitchFamily="2" charset="0"/>
                <a:ea typeface="Open Sans" pitchFamily="2" charset="0"/>
                <a:cs typeface="Open Sans" pitchFamily="2" charset="0"/>
              </a:rPr>
              <a:t>Двомембранні</a:t>
            </a:r>
            <a:r>
              <a:rPr lang="uk-UA" sz="2500" b="1" i="1" u="sng" dirty="0">
                <a:latin typeface="Open Sans" pitchFamily="2" charset="0"/>
                <a:ea typeface="Open Sans" pitchFamily="2" charset="0"/>
                <a:cs typeface="Open Sans" pitchFamily="2" charset="0"/>
              </a:rPr>
              <a:t> органели </a:t>
            </a:r>
            <a:r>
              <a:rPr lang="uk-UA" sz="2500" b="1" i="1" dirty="0">
                <a:latin typeface="Open Sans" pitchFamily="2" charset="0"/>
                <a:ea typeface="Open Sans" pitchFamily="2" charset="0"/>
                <a:cs typeface="Open Sans" pitchFamily="2" charset="0"/>
              </a:rPr>
              <a:t>– це органели, які оточені двома мембранами.</a:t>
            </a:r>
          </a:p>
        </p:txBody>
      </p:sp>
      <p:sp>
        <p:nvSpPr>
          <p:cNvPr id="10" name="Прямокутник: округлені кути 9">
            <a:extLst>
              <a:ext uri="{FF2B5EF4-FFF2-40B4-BE49-F238E27FC236}">
                <a16:creationId xmlns:a16="http://schemas.microsoft.com/office/drawing/2014/main" id="{410FD47B-F853-4E69-852C-EC526838C36D}"/>
              </a:ext>
            </a:extLst>
          </p:cNvPr>
          <p:cNvSpPr/>
          <p:nvPr/>
        </p:nvSpPr>
        <p:spPr>
          <a:xfrm>
            <a:off x="1810993" y="2500580"/>
            <a:ext cx="3379511" cy="1064359"/>
          </a:xfrm>
          <a:prstGeom prst="roundRect">
            <a:avLst/>
          </a:prstGeom>
          <a:solidFill>
            <a:schemeClr val="bg1">
              <a:alpha val="50000"/>
            </a:schemeClr>
          </a:solidFill>
          <a:ln w="57150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i="1" dirty="0">
                <a:solidFill>
                  <a:schemeClr val="tx1"/>
                </a:solidFill>
                <a:latin typeface="Open Sans" pitchFamily="2" charset="0"/>
                <a:ea typeface="Open Sans" pitchFamily="2" charset="0"/>
                <a:cs typeface="Open Sans" pitchFamily="2" charset="0"/>
              </a:rPr>
              <a:t>Мітохондрії</a:t>
            </a:r>
          </a:p>
        </p:txBody>
      </p:sp>
      <p:sp>
        <p:nvSpPr>
          <p:cNvPr id="11" name="Прямокутник: округлені кути 10">
            <a:extLst>
              <a:ext uri="{FF2B5EF4-FFF2-40B4-BE49-F238E27FC236}">
                <a16:creationId xmlns:a16="http://schemas.microsoft.com/office/drawing/2014/main" id="{65736380-0DF1-4CC6-B848-1AD402CD2CC9}"/>
              </a:ext>
            </a:extLst>
          </p:cNvPr>
          <p:cNvSpPr/>
          <p:nvPr/>
        </p:nvSpPr>
        <p:spPr>
          <a:xfrm>
            <a:off x="1810993" y="3825240"/>
            <a:ext cx="3379511" cy="2717799"/>
          </a:xfrm>
          <a:prstGeom prst="roundRect">
            <a:avLst/>
          </a:prstGeom>
          <a:solidFill>
            <a:schemeClr val="bg1">
              <a:alpha val="50000"/>
            </a:schemeClr>
          </a:solidFill>
          <a:ln w="57150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i="1" dirty="0">
                <a:solidFill>
                  <a:schemeClr val="tx1"/>
                </a:solidFill>
                <a:latin typeface="Open Sans" pitchFamily="2" charset="0"/>
                <a:ea typeface="Open Sans" pitchFamily="2" charset="0"/>
                <a:cs typeface="Open Sans" pitchFamily="2" charset="0"/>
              </a:rPr>
              <a:t>Відповідають за виробництво енергії у вигляді АТФ та беруть участь у регуляції метаболізму.</a:t>
            </a:r>
          </a:p>
        </p:txBody>
      </p:sp>
      <p:sp>
        <p:nvSpPr>
          <p:cNvPr id="12" name="Прямокутник: округлені кути 11">
            <a:extLst>
              <a:ext uri="{FF2B5EF4-FFF2-40B4-BE49-F238E27FC236}">
                <a16:creationId xmlns:a16="http://schemas.microsoft.com/office/drawing/2014/main" id="{869E0932-AE00-4263-AE09-FAAEC55A1746}"/>
              </a:ext>
            </a:extLst>
          </p:cNvPr>
          <p:cNvSpPr/>
          <p:nvPr/>
        </p:nvSpPr>
        <p:spPr>
          <a:xfrm>
            <a:off x="7001497" y="2500580"/>
            <a:ext cx="3379511" cy="1064359"/>
          </a:xfrm>
          <a:prstGeom prst="roundRect">
            <a:avLst/>
          </a:prstGeom>
          <a:solidFill>
            <a:schemeClr val="bg1">
              <a:alpha val="50000"/>
            </a:schemeClr>
          </a:solidFill>
          <a:ln w="57150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i="1" dirty="0">
                <a:solidFill>
                  <a:schemeClr val="tx1"/>
                </a:solidFill>
                <a:latin typeface="Open Sans" pitchFamily="2" charset="0"/>
                <a:ea typeface="Open Sans" pitchFamily="2" charset="0"/>
                <a:cs typeface="Open Sans" pitchFamily="2" charset="0"/>
              </a:rPr>
              <a:t>Ядро</a:t>
            </a:r>
          </a:p>
        </p:txBody>
      </p:sp>
      <p:sp>
        <p:nvSpPr>
          <p:cNvPr id="13" name="Прямокутник: округлені кути 12">
            <a:extLst>
              <a:ext uri="{FF2B5EF4-FFF2-40B4-BE49-F238E27FC236}">
                <a16:creationId xmlns:a16="http://schemas.microsoft.com/office/drawing/2014/main" id="{FBEF3FAA-E4E6-4AF0-835F-99A1EE966AE5}"/>
              </a:ext>
            </a:extLst>
          </p:cNvPr>
          <p:cNvSpPr/>
          <p:nvPr/>
        </p:nvSpPr>
        <p:spPr>
          <a:xfrm>
            <a:off x="7001497" y="3825240"/>
            <a:ext cx="3379511" cy="2717799"/>
          </a:xfrm>
          <a:prstGeom prst="roundRect">
            <a:avLst/>
          </a:prstGeom>
          <a:solidFill>
            <a:schemeClr val="bg1">
              <a:alpha val="50000"/>
            </a:schemeClr>
          </a:solidFill>
          <a:ln w="57150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i="1" dirty="0">
                <a:solidFill>
                  <a:schemeClr val="tx1"/>
                </a:solidFill>
                <a:latin typeface="Open Sans" pitchFamily="2" charset="0"/>
                <a:ea typeface="Open Sans" pitchFamily="2" charset="0"/>
                <a:cs typeface="Open Sans" pitchFamily="2" charset="0"/>
              </a:rPr>
              <a:t>Керує всіма процесами в клітині, зберігає та передає спадкову інформацію.</a:t>
            </a:r>
          </a:p>
        </p:txBody>
      </p:sp>
      <p:sp>
        <p:nvSpPr>
          <p:cNvPr id="19" name="Прямокутник 18">
            <a:extLst>
              <a:ext uri="{FF2B5EF4-FFF2-40B4-BE49-F238E27FC236}">
                <a16:creationId xmlns:a16="http://schemas.microsoft.com/office/drawing/2014/main" id="{18E21740-6AE6-46FE-BAD0-16EEDABB8CD8}"/>
              </a:ext>
            </a:extLst>
          </p:cNvPr>
          <p:cNvSpPr/>
          <p:nvPr/>
        </p:nvSpPr>
        <p:spPr>
          <a:xfrm>
            <a:off x="2936240" y="1585600"/>
            <a:ext cx="631951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800" b="1" i="1" dirty="0">
                <a:ln w="12700">
                  <a:solidFill>
                    <a:schemeClr val="tx1"/>
                  </a:solidFill>
                </a:ln>
                <a:latin typeface="Open Sans" pitchFamily="2" charset="0"/>
                <a:ea typeface="Open Sans" pitchFamily="2" charset="0"/>
                <a:cs typeface="Open Sans" pitchFamily="2" charset="0"/>
              </a:rPr>
              <a:t>Назви органел та їх функції</a:t>
            </a:r>
          </a:p>
        </p:txBody>
      </p:sp>
    </p:spTree>
    <p:extLst>
      <p:ext uri="{BB962C8B-B14F-4D97-AF65-F5344CB8AC3E}">
        <p14:creationId xmlns:p14="http://schemas.microsoft.com/office/powerpoint/2010/main" val="39469394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35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35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935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375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75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8" grpId="0"/>
      <p:bldP spid="10" grpId="0" animBg="1"/>
      <p:bldP spid="11" grpId="0" animBg="1"/>
      <p:bldP spid="12" grpId="0" animBg="1"/>
      <p:bldP spid="13" grpId="0" animBg="1"/>
      <p:bldP spid="1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кутник: округлені кути 4">
            <a:extLst>
              <a:ext uri="{FF2B5EF4-FFF2-40B4-BE49-F238E27FC236}">
                <a16:creationId xmlns:a16="http://schemas.microsoft.com/office/drawing/2014/main" id="{CD17D6E9-23DD-44AE-9E7E-95986008337E}"/>
              </a:ext>
            </a:extLst>
          </p:cNvPr>
          <p:cNvSpPr/>
          <p:nvPr/>
        </p:nvSpPr>
        <p:spPr>
          <a:xfrm>
            <a:off x="259283" y="1712515"/>
            <a:ext cx="2712720" cy="969725"/>
          </a:xfrm>
          <a:prstGeom prst="roundRect">
            <a:avLst/>
          </a:prstGeom>
          <a:solidFill>
            <a:schemeClr val="bg1">
              <a:alpha val="50000"/>
            </a:schemeClr>
          </a:solidFill>
          <a:ln w="57150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i="1" dirty="0">
                <a:solidFill>
                  <a:schemeClr val="tx1"/>
                </a:solidFill>
                <a:latin typeface="Open Sans" pitchFamily="2" charset="0"/>
                <a:ea typeface="Open Sans" pitchFamily="2" charset="0"/>
                <a:cs typeface="Open Sans" pitchFamily="2" charset="0"/>
              </a:rPr>
              <a:t>Мітохондрії</a:t>
            </a:r>
          </a:p>
        </p:txBody>
      </p:sp>
      <p:sp>
        <p:nvSpPr>
          <p:cNvPr id="4" name="Прямокутник 3">
            <a:extLst>
              <a:ext uri="{FF2B5EF4-FFF2-40B4-BE49-F238E27FC236}">
                <a16:creationId xmlns:a16="http://schemas.microsoft.com/office/drawing/2014/main" id="{D2733FFE-F956-4D62-8547-CB8E4136500A}"/>
              </a:ext>
            </a:extLst>
          </p:cNvPr>
          <p:cNvSpPr/>
          <p:nvPr/>
        </p:nvSpPr>
        <p:spPr>
          <a:xfrm>
            <a:off x="3084602" y="94734"/>
            <a:ext cx="6022804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4400" b="1" i="1" dirty="0">
                <a:latin typeface="Open Sans" pitchFamily="2" charset="0"/>
                <a:ea typeface="Open Sans" pitchFamily="2" charset="0"/>
                <a:cs typeface="Open Sans" pitchFamily="2" charset="0"/>
              </a:rPr>
              <a:t>Час перевірити себе</a:t>
            </a:r>
          </a:p>
        </p:txBody>
      </p:sp>
      <p:sp>
        <p:nvSpPr>
          <p:cNvPr id="8" name="Прямокутник 7">
            <a:extLst>
              <a:ext uri="{FF2B5EF4-FFF2-40B4-BE49-F238E27FC236}">
                <a16:creationId xmlns:a16="http://schemas.microsoft.com/office/drawing/2014/main" id="{C52B40DA-6951-456A-B27C-36A4B9CDEE91}"/>
              </a:ext>
            </a:extLst>
          </p:cNvPr>
          <p:cNvSpPr/>
          <p:nvPr/>
        </p:nvSpPr>
        <p:spPr>
          <a:xfrm>
            <a:off x="1703638" y="1026735"/>
            <a:ext cx="878472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800" b="1" i="1" dirty="0">
                <a:latin typeface="Open Sans" pitchFamily="2" charset="0"/>
                <a:ea typeface="Open Sans" pitchFamily="2" charset="0"/>
                <a:cs typeface="Open Sans" pitchFamily="2" charset="0"/>
              </a:rPr>
              <a:t>Визначте тип органели та назвіть її функцію.</a:t>
            </a:r>
          </a:p>
        </p:txBody>
      </p:sp>
      <p:sp>
        <p:nvSpPr>
          <p:cNvPr id="9" name="Прямокутник: округлені кути 8">
            <a:extLst>
              <a:ext uri="{FF2B5EF4-FFF2-40B4-BE49-F238E27FC236}">
                <a16:creationId xmlns:a16="http://schemas.microsoft.com/office/drawing/2014/main" id="{C72431D9-BEA3-4D21-B88F-930F44A9EA0A}"/>
              </a:ext>
            </a:extLst>
          </p:cNvPr>
          <p:cNvSpPr/>
          <p:nvPr/>
        </p:nvSpPr>
        <p:spPr>
          <a:xfrm>
            <a:off x="259283" y="4003040"/>
            <a:ext cx="2712720" cy="2621279"/>
          </a:xfrm>
          <a:prstGeom prst="roundRect">
            <a:avLst/>
          </a:prstGeom>
          <a:solidFill>
            <a:schemeClr val="bg1">
              <a:alpha val="50000"/>
            </a:schemeClr>
          </a:solidFill>
          <a:ln w="57150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i="1" dirty="0">
                <a:solidFill>
                  <a:schemeClr val="tx1"/>
                </a:solidFill>
                <a:latin typeface="Open Sans" pitchFamily="2" charset="0"/>
                <a:ea typeface="Open Sans" pitchFamily="2" charset="0"/>
                <a:cs typeface="Open Sans" pitchFamily="2" charset="0"/>
              </a:rPr>
              <a:t>Відповідають за виробництво енергії у вигляді АТФ та беруть участь у регуляції метаболізму.</a:t>
            </a:r>
          </a:p>
        </p:txBody>
      </p:sp>
      <p:sp>
        <p:nvSpPr>
          <p:cNvPr id="10" name="Прямокутник: округлені кути 9">
            <a:extLst>
              <a:ext uri="{FF2B5EF4-FFF2-40B4-BE49-F238E27FC236}">
                <a16:creationId xmlns:a16="http://schemas.microsoft.com/office/drawing/2014/main" id="{410FD47B-F853-4E69-852C-EC526838C36D}"/>
              </a:ext>
            </a:extLst>
          </p:cNvPr>
          <p:cNvSpPr/>
          <p:nvPr/>
        </p:nvSpPr>
        <p:spPr>
          <a:xfrm>
            <a:off x="3231286" y="1712515"/>
            <a:ext cx="2712720" cy="969725"/>
          </a:xfrm>
          <a:prstGeom prst="roundRect">
            <a:avLst/>
          </a:prstGeom>
          <a:solidFill>
            <a:schemeClr val="bg1">
              <a:alpha val="50000"/>
            </a:schemeClr>
          </a:solidFill>
          <a:ln w="57150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i="1" dirty="0">
                <a:solidFill>
                  <a:schemeClr val="tx1"/>
                </a:solidFill>
                <a:latin typeface="Open Sans" pitchFamily="2" charset="0"/>
                <a:ea typeface="Open Sans" pitchFamily="2" charset="0"/>
                <a:cs typeface="Open Sans" pitchFamily="2" charset="0"/>
              </a:rPr>
              <a:t>Клітинний центр</a:t>
            </a:r>
          </a:p>
        </p:txBody>
      </p:sp>
      <p:sp>
        <p:nvSpPr>
          <p:cNvPr id="11" name="Прямокутник: округлені кути 10">
            <a:extLst>
              <a:ext uri="{FF2B5EF4-FFF2-40B4-BE49-F238E27FC236}">
                <a16:creationId xmlns:a16="http://schemas.microsoft.com/office/drawing/2014/main" id="{65736380-0DF1-4CC6-B848-1AD402CD2CC9}"/>
              </a:ext>
            </a:extLst>
          </p:cNvPr>
          <p:cNvSpPr/>
          <p:nvPr/>
        </p:nvSpPr>
        <p:spPr>
          <a:xfrm>
            <a:off x="3231286" y="4003040"/>
            <a:ext cx="2712720" cy="2621279"/>
          </a:xfrm>
          <a:prstGeom prst="roundRect">
            <a:avLst/>
          </a:prstGeom>
          <a:solidFill>
            <a:schemeClr val="bg1">
              <a:alpha val="50000"/>
            </a:schemeClr>
          </a:solidFill>
          <a:ln w="57150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i="1" dirty="0">
                <a:solidFill>
                  <a:schemeClr val="tx1"/>
                </a:solidFill>
                <a:latin typeface="Open Sans" pitchFamily="2" charset="0"/>
                <a:ea typeface="Open Sans" pitchFamily="2" charset="0"/>
                <a:cs typeface="Open Sans" pitchFamily="2" charset="0"/>
              </a:rPr>
              <a:t>Бере участь у поділі клітини та утворенні </a:t>
            </a:r>
            <a:r>
              <a:rPr lang="uk-UA" sz="2000" b="1" i="1" dirty="0" err="1">
                <a:solidFill>
                  <a:schemeClr val="tx1"/>
                </a:solidFill>
                <a:latin typeface="Open Sans" pitchFamily="2" charset="0"/>
                <a:ea typeface="Open Sans" pitchFamily="2" charset="0"/>
                <a:cs typeface="Open Sans" pitchFamily="2" charset="0"/>
              </a:rPr>
              <a:t>цитоскелета</a:t>
            </a:r>
            <a:r>
              <a:rPr lang="uk-UA" sz="2000" b="1" i="1" dirty="0">
                <a:solidFill>
                  <a:schemeClr val="tx1"/>
                </a:solidFill>
                <a:latin typeface="Open Sans" pitchFamily="2" charset="0"/>
                <a:ea typeface="Open Sans" pitchFamily="2" charset="0"/>
                <a:cs typeface="Open Sans" pitchFamily="2" charset="0"/>
              </a:rPr>
              <a:t>.</a:t>
            </a:r>
          </a:p>
        </p:txBody>
      </p:sp>
      <p:sp>
        <p:nvSpPr>
          <p:cNvPr id="12" name="Прямокутник: округлені кути 11">
            <a:extLst>
              <a:ext uri="{FF2B5EF4-FFF2-40B4-BE49-F238E27FC236}">
                <a16:creationId xmlns:a16="http://schemas.microsoft.com/office/drawing/2014/main" id="{869E0932-AE00-4263-AE09-FAAEC55A1746}"/>
              </a:ext>
            </a:extLst>
          </p:cNvPr>
          <p:cNvSpPr/>
          <p:nvPr/>
        </p:nvSpPr>
        <p:spPr>
          <a:xfrm>
            <a:off x="6203289" y="1712515"/>
            <a:ext cx="2712720" cy="969725"/>
          </a:xfrm>
          <a:prstGeom prst="roundRect">
            <a:avLst/>
          </a:prstGeom>
          <a:solidFill>
            <a:schemeClr val="bg1">
              <a:alpha val="50000"/>
            </a:schemeClr>
          </a:solidFill>
          <a:ln w="57150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i="1" dirty="0" err="1">
                <a:solidFill>
                  <a:schemeClr val="tx1"/>
                </a:solidFill>
                <a:latin typeface="Open Sans" pitchFamily="2" charset="0"/>
                <a:ea typeface="Open Sans" pitchFamily="2" charset="0"/>
                <a:cs typeface="Open Sans" pitchFamily="2" charset="0"/>
              </a:rPr>
              <a:t>Лізосоми</a:t>
            </a:r>
            <a:endParaRPr lang="uk-UA" sz="2000" b="1" i="1" dirty="0">
              <a:solidFill>
                <a:schemeClr val="tx1"/>
              </a:solidFill>
              <a:latin typeface="Open Sans" pitchFamily="2" charset="0"/>
              <a:ea typeface="Open Sans" pitchFamily="2" charset="0"/>
              <a:cs typeface="Open Sans" pitchFamily="2" charset="0"/>
            </a:endParaRPr>
          </a:p>
        </p:txBody>
      </p:sp>
      <p:sp>
        <p:nvSpPr>
          <p:cNvPr id="13" name="Прямокутник: округлені кути 12">
            <a:extLst>
              <a:ext uri="{FF2B5EF4-FFF2-40B4-BE49-F238E27FC236}">
                <a16:creationId xmlns:a16="http://schemas.microsoft.com/office/drawing/2014/main" id="{FBEF3FAA-E4E6-4AF0-835F-99A1EE966AE5}"/>
              </a:ext>
            </a:extLst>
          </p:cNvPr>
          <p:cNvSpPr/>
          <p:nvPr/>
        </p:nvSpPr>
        <p:spPr>
          <a:xfrm>
            <a:off x="6203289" y="4003040"/>
            <a:ext cx="2712720" cy="2621279"/>
          </a:xfrm>
          <a:prstGeom prst="roundRect">
            <a:avLst/>
          </a:prstGeom>
          <a:solidFill>
            <a:schemeClr val="bg1">
              <a:alpha val="50000"/>
            </a:schemeClr>
          </a:solidFill>
          <a:ln w="57150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i="1">
                <a:solidFill>
                  <a:schemeClr val="tx1"/>
                </a:solidFill>
                <a:latin typeface="Open Sans" pitchFamily="2" charset="0"/>
                <a:ea typeface="Open Sans" pitchFamily="2" charset="0"/>
                <a:cs typeface="Open Sans" pitchFamily="2" charset="0"/>
              </a:rPr>
              <a:t>Забезпечують розщеплення </a:t>
            </a:r>
            <a:r>
              <a:rPr lang="uk-UA" sz="2000" b="1" i="1" dirty="0">
                <a:solidFill>
                  <a:schemeClr val="tx1"/>
                </a:solidFill>
                <a:latin typeface="Open Sans" pitchFamily="2" charset="0"/>
                <a:ea typeface="Open Sans" pitchFamily="2" charset="0"/>
                <a:cs typeface="Open Sans" pitchFamily="2" charset="0"/>
              </a:rPr>
              <a:t>макромолекул, старих органел і чужорідних речовин.</a:t>
            </a:r>
          </a:p>
        </p:txBody>
      </p:sp>
      <p:sp>
        <p:nvSpPr>
          <p:cNvPr id="14" name="Прямокутник: округлені кути 13">
            <a:extLst>
              <a:ext uri="{FF2B5EF4-FFF2-40B4-BE49-F238E27FC236}">
                <a16:creationId xmlns:a16="http://schemas.microsoft.com/office/drawing/2014/main" id="{99A8A456-D806-4B33-9FF2-190A8056E47A}"/>
              </a:ext>
            </a:extLst>
          </p:cNvPr>
          <p:cNvSpPr/>
          <p:nvPr/>
        </p:nvSpPr>
        <p:spPr>
          <a:xfrm>
            <a:off x="9175292" y="1712515"/>
            <a:ext cx="2757424" cy="969725"/>
          </a:xfrm>
          <a:prstGeom prst="roundRect">
            <a:avLst/>
          </a:prstGeom>
          <a:solidFill>
            <a:schemeClr val="bg1">
              <a:alpha val="50000"/>
            </a:schemeClr>
          </a:solidFill>
          <a:ln w="57150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i="1" dirty="0">
                <a:solidFill>
                  <a:schemeClr val="tx1"/>
                </a:solidFill>
                <a:latin typeface="Open Sans" pitchFamily="2" charset="0"/>
                <a:ea typeface="Open Sans" pitchFamily="2" charset="0"/>
                <a:cs typeface="Open Sans" pitchFamily="2" charset="0"/>
              </a:rPr>
              <a:t>Органели руху</a:t>
            </a:r>
          </a:p>
        </p:txBody>
      </p:sp>
      <p:sp>
        <p:nvSpPr>
          <p:cNvPr id="15" name="Прямокутник: округлені кути 14">
            <a:extLst>
              <a:ext uri="{FF2B5EF4-FFF2-40B4-BE49-F238E27FC236}">
                <a16:creationId xmlns:a16="http://schemas.microsoft.com/office/drawing/2014/main" id="{DF7ED026-3B30-443E-956B-903498053034}"/>
              </a:ext>
            </a:extLst>
          </p:cNvPr>
          <p:cNvSpPr/>
          <p:nvPr/>
        </p:nvSpPr>
        <p:spPr>
          <a:xfrm>
            <a:off x="9175292" y="4003040"/>
            <a:ext cx="2757424" cy="2621279"/>
          </a:xfrm>
          <a:prstGeom prst="roundRect">
            <a:avLst/>
          </a:prstGeom>
          <a:solidFill>
            <a:schemeClr val="bg1">
              <a:alpha val="50000"/>
            </a:schemeClr>
          </a:solidFill>
          <a:ln w="57150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i="1" dirty="0">
                <a:solidFill>
                  <a:schemeClr val="tx1"/>
                </a:solidFill>
                <a:latin typeface="Open Sans" pitchFamily="2" charset="0"/>
                <a:ea typeface="Open Sans" pitchFamily="2" charset="0"/>
                <a:cs typeface="Open Sans" pitchFamily="2" charset="0"/>
              </a:rPr>
              <a:t>Забезпечують рух клітини. </a:t>
            </a:r>
          </a:p>
        </p:txBody>
      </p:sp>
      <p:sp>
        <p:nvSpPr>
          <p:cNvPr id="16" name="Прямокутник: округлені кути 15">
            <a:extLst>
              <a:ext uri="{FF2B5EF4-FFF2-40B4-BE49-F238E27FC236}">
                <a16:creationId xmlns:a16="http://schemas.microsoft.com/office/drawing/2014/main" id="{1AAA4097-F526-4A67-8F79-E42A7689E10F}"/>
              </a:ext>
            </a:extLst>
          </p:cNvPr>
          <p:cNvSpPr/>
          <p:nvPr/>
        </p:nvSpPr>
        <p:spPr>
          <a:xfrm>
            <a:off x="259283" y="2844800"/>
            <a:ext cx="2712720" cy="969725"/>
          </a:xfrm>
          <a:prstGeom prst="roundRect">
            <a:avLst/>
          </a:prstGeom>
          <a:solidFill>
            <a:schemeClr val="bg1">
              <a:alpha val="50000"/>
            </a:schemeClr>
          </a:solidFill>
          <a:ln w="57150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i="1" dirty="0" err="1">
                <a:solidFill>
                  <a:schemeClr val="tx1"/>
                </a:solidFill>
                <a:latin typeface="Open Sans" pitchFamily="2" charset="0"/>
                <a:ea typeface="Open Sans" pitchFamily="2" charset="0"/>
                <a:cs typeface="Open Sans" pitchFamily="2" charset="0"/>
              </a:rPr>
              <a:t>Двомембранна</a:t>
            </a:r>
            <a:r>
              <a:rPr lang="uk-UA" sz="2000" b="1" i="1" dirty="0">
                <a:solidFill>
                  <a:schemeClr val="tx1"/>
                </a:solidFill>
                <a:latin typeface="Open Sans" pitchFamily="2" charset="0"/>
                <a:ea typeface="Open Sans" pitchFamily="2" charset="0"/>
                <a:cs typeface="Open Sans" pitchFamily="2" charset="0"/>
              </a:rPr>
              <a:t> органела</a:t>
            </a:r>
          </a:p>
        </p:txBody>
      </p:sp>
      <p:sp>
        <p:nvSpPr>
          <p:cNvPr id="17" name="Прямокутник: округлені кути 16">
            <a:extLst>
              <a:ext uri="{FF2B5EF4-FFF2-40B4-BE49-F238E27FC236}">
                <a16:creationId xmlns:a16="http://schemas.microsoft.com/office/drawing/2014/main" id="{B37A85BC-8E8F-417F-B40E-A2FF61FD10B2}"/>
              </a:ext>
            </a:extLst>
          </p:cNvPr>
          <p:cNvSpPr/>
          <p:nvPr/>
        </p:nvSpPr>
        <p:spPr>
          <a:xfrm>
            <a:off x="3231286" y="2844800"/>
            <a:ext cx="2712720" cy="969725"/>
          </a:xfrm>
          <a:prstGeom prst="roundRect">
            <a:avLst/>
          </a:prstGeom>
          <a:solidFill>
            <a:schemeClr val="bg1">
              <a:alpha val="50000"/>
            </a:schemeClr>
          </a:solidFill>
          <a:ln w="57150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i="1" dirty="0">
                <a:solidFill>
                  <a:schemeClr val="tx1"/>
                </a:solidFill>
                <a:latin typeface="Open Sans" pitchFamily="2" charset="0"/>
                <a:ea typeface="Open Sans" pitchFamily="2" charset="0"/>
                <a:cs typeface="Open Sans" pitchFamily="2" charset="0"/>
              </a:rPr>
              <a:t>Немембранна органела</a:t>
            </a:r>
          </a:p>
        </p:txBody>
      </p:sp>
      <p:sp>
        <p:nvSpPr>
          <p:cNvPr id="18" name="Прямокутник: округлені кути 17">
            <a:extLst>
              <a:ext uri="{FF2B5EF4-FFF2-40B4-BE49-F238E27FC236}">
                <a16:creationId xmlns:a16="http://schemas.microsoft.com/office/drawing/2014/main" id="{7128D3DB-6E60-45CF-AE6A-5EE0B2AA6769}"/>
              </a:ext>
            </a:extLst>
          </p:cNvPr>
          <p:cNvSpPr/>
          <p:nvPr/>
        </p:nvSpPr>
        <p:spPr>
          <a:xfrm>
            <a:off x="6203289" y="2844800"/>
            <a:ext cx="2712720" cy="969725"/>
          </a:xfrm>
          <a:prstGeom prst="roundRect">
            <a:avLst/>
          </a:prstGeom>
          <a:solidFill>
            <a:schemeClr val="bg1">
              <a:alpha val="50000"/>
            </a:schemeClr>
          </a:solidFill>
          <a:ln w="57150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i="1" dirty="0" err="1">
                <a:solidFill>
                  <a:schemeClr val="tx1"/>
                </a:solidFill>
                <a:latin typeface="Open Sans" pitchFamily="2" charset="0"/>
                <a:ea typeface="Open Sans" pitchFamily="2" charset="0"/>
                <a:cs typeface="Open Sans" pitchFamily="2" charset="0"/>
              </a:rPr>
              <a:t>Одномембранна</a:t>
            </a:r>
            <a:r>
              <a:rPr lang="uk-UA" sz="2000" b="1" i="1" dirty="0">
                <a:solidFill>
                  <a:schemeClr val="tx1"/>
                </a:solidFill>
                <a:latin typeface="Open Sans" pitchFamily="2" charset="0"/>
                <a:ea typeface="Open Sans" pitchFamily="2" charset="0"/>
                <a:cs typeface="Open Sans" pitchFamily="2" charset="0"/>
              </a:rPr>
              <a:t> органела</a:t>
            </a:r>
          </a:p>
        </p:txBody>
      </p:sp>
      <p:sp>
        <p:nvSpPr>
          <p:cNvPr id="20" name="Прямокутник: округлені кути 19">
            <a:extLst>
              <a:ext uri="{FF2B5EF4-FFF2-40B4-BE49-F238E27FC236}">
                <a16:creationId xmlns:a16="http://schemas.microsoft.com/office/drawing/2014/main" id="{8BCDC609-27ED-48B9-8FA2-8E222EA99F5A}"/>
              </a:ext>
            </a:extLst>
          </p:cNvPr>
          <p:cNvSpPr/>
          <p:nvPr/>
        </p:nvSpPr>
        <p:spPr>
          <a:xfrm>
            <a:off x="9175292" y="2844800"/>
            <a:ext cx="2757424" cy="969725"/>
          </a:xfrm>
          <a:prstGeom prst="roundRect">
            <a:avLst/>
          </a:prstGeom>
          <a:solidFill>
            <a:schemeClr val="bg1">
              <a:alpha val="50000"/>
            </a:schemeClr>
          </a:solidFill>
          <a:ln w="57150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i="1" dirty="0">
                <a:solidFill>
                  <a:schemeClr val="tx1"/>
                </a:solidFill>
                <a:latin typeface="Open Sans" pitchFamily="2" charset="0"/>
                <a:ea typeface="Open Sans" pitchFamily="2" charset="0"/>
                <a:cs typeface="Open Sans" pitchFamily="2" charset="0"/>
              </a:rPr>
              <a:t>Немембранна органела</a:t>
            </a:r>
          </a:p>
        </p:txBody>
      </p:sp>
    </p:spTree>
    <p:extLst>
      <p:ext uri="{BB962C8B-B14F-4D97-AF65-F5344CB8AC3E}">
        <p14:creationId xmlns:p14="http://schemas.microsoft.com/office/powerpoint/2010/main" val="6038484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4" grpId="0"/>
      <p:bldP spid="8" grpId="0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2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кутник 3">
            <a:extLst>
              <a:ext uri="{FF2B5EF4-FFF2-40B4-BE49-F238E27FC236}">
                <a16:creationId xmlns:a16="http://schemas.microsoft.com/office/drawing/2014/main" id="{D2733FFE-F956-4D62-8547-CB8E4136500A}"/>
              </a:ext>
            </a:extLst>
          </p:cNvPr>
          <p:cNvSpPr/>
          <p:nvPr/>
        </p:nvSpPr>
        <p:spPr>
          <a:xfrm>
            <a:off x="3084602" y="94734"/>
            <a:ext cx="6022804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4400" b="1" i="1" dirty="0">
                <a:latin typeface="Open Sans" pitchFamily="2" charset="0"/>
                <a:ea typeface="Open Sans" pitchFamily="2" charset="0"/>
                <a:cs typeface="Open Sans" pitchFamily="2" charset="0"/>
              </a:rPr>
              <a:t>Час перевірити себе</a:t>
            </a:r>
          </a:p>
        </p:txBody>
      </p:sp>
      <p:sp>
        <p:nvSpPr>
          <p:cNvPr id="8" name="Прямокутник 7">
            <a:extLst>
              <a:ext uri="{FF2B5EF4-FFF2-40B4-BE49-F238E27FC236}">
                <a16:creationId xmlns:a16="http://schemas.microsoft.com/office/drawing/2014/main" id="{C52B40DA-6951-456A-B27C-36A4B9CDEE91}"/>
              </a:ext>
            </a:extLst>
          </p:cNvPr>
          <p:cNvSpPr/>
          <p:nvPr/>
        </p:nvSpPr>
        <p:spPr>
          <a:xfrm>
            <a:off x="1703638" y="1026735"/>
            <a:ext cx="878472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800" b="1" i="1" dirty="0">
                <a:latin typeface="Open Sans" pitchFamily="2" charset="0"/>
                <a:ea typeface="Open Sans" pitchFamily="2" charset="0"/>
                <a:cs typeface="Open Sans" pitchFamily="2" charset="0"/>
              </a:rPr>
              <a:t>Визначте тип органели та назвіть її функцію.</a:t>
            </a:r>
          </a:p>
        </p:txBody>
      </p:sp>
      <p:sp>
        <p:nvSpPr>
          <p:cNvPr id="10" name="Прямокутник: округлені кути 9">
            <a:extLst>
              <a:ext uri="{FF2B5EF4-FFF2-40B4-BE49-F238E27FC236}">
                <a16:creationId xmlns:a16="http://schemas.microsoft.com/office/drawing/2014/main" id="{410FD47B-F853-4E69-852C-EC526838C36D}"/>
              </a:ext>
            </a:extLst>
          </p:cNvPr>
          <p:cNvSpPr/>
          <p:nvPr/>
        </p:nvSpPr>
        <p:spPr>
          <a:xfrm>
            <a:off x="716818" y="1825932"/>
            <a:ext cx="3108242" cy="969725"/>
          </a:xfrm>
          <a:prstGeom prst="roundRect">
            <a:avLst/>
          </a:prstGeom>
          <a:solidFill>
            <a:schemeClr val="bg1">
              <a:alpha val="50000"/>
            </a:schemeClr>
          </a:solidFill>
          <a:ln w="57150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i="1" dirty="0">
                <a:solidFill>
                  <a:schemeClr val="tx1"/>
                </a:solidFill>
                <a:latin typeface="Open Sans" pitchFamily="2" charset="0"/>
                <a:ea typeface="Open Sans" pitchFamily="2" charset="0"/>
                <a:cs typeface="Open Sans" pitchFamily="2" charset="0"/>
              </a:rPr>
              <a:t>Ендоплазматична сітка</a:t>
            </a:r>
          </a:p>
        </p:txBody>
      </p:sp>
      <p:sp>
        <p:nvSpPr>
          <p:cNvPr id="11" name="Прямокутник: округлені кути 10">
            <a:extLst>
              <a:ext uri="{FF2B5EF4-FFF2-40B4-BE49-F238E27FC236}">
                <a16:creationId xmlns:a16="http://schemas.microsoft.com/office/drawing/2014/main" id="{65736380-0DF1-4CC6-B848-1AD402CD2CC9}"/>
              </a:ext>
            </a:extLst>
          </p:cNvPr>
          <p:cNvSpPr/>
          <p:nvPr/>
        </p:nvSpPr>
        <p:spPr>
          <a:xfrm>
            <a:off x="716818" y="4116457"/>
            <a:ext cx="3108242" cy="2621279"/>
          </a:xfrm>
          <a:prstGeom prst="roundRect">
            <a:avLst/>
          </a:prstGeom>
          <a:solidFill>
            <a:schemeClr val="bg1">
              <a:alpha val="50000"/>
            </a:schemeClr>
          </a:solidFill>
          <a:ln w="57150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i="1" dirty="0">
                <a:solidFill>
                  <a:schemeClr val="tx1"/>
                </a:solidFill>
                <a:latin typeface="Open Sans" pitchFamily="2" charset="0"/>
                <a:ea typeface="Open Sans" pitchFamily="2" charset="0"/>
                <a:cs typeface="Open Sans" pitchFamily="2" charset="0"/>
              </a:rPr>
              <a:t>Відповідає за синтез та транспортування органічних речовин.</a:t>
            </a:r>
          </a:p>
        </p:txBody>
      </p:sp>
      <p:sp>
        <p:nvSpPr>
          <p:cNvPr id="12" name="Прямокутник: округлені кути 11">
            <a:extLst>
              <a:ext uri="{FF2B5EF4-FFF2-40B4-BE49-F238E27FC236}">
                <a16:creationId xmlns:a16="http://schemas.microsoft.com/office/drawing/2014/main" id="{869E0932-AE00-4263-AE09-FAAEC55A1746}"/>
              </a:ext>
            </a:extLst>
          </p:cNvPr>
          <p:cNvSpPr/>
          <p:nvPr/>
        </p:nvSpPr>
        <p:spPr>
          <a:xfrm>
            <a:off x="4541878" y="1825932"/>
            <a:ext cx="3108242" cy="969725"/>
          </a:xfrm>
          <a:prstGeom prst="roundRect">
            <a:avLst/>
          </a:prstGeom>
          <a:solidFill>
            <a:schemeClr val="bg1">
              <a:alpha val="50000"/>
            </a:schemeClr>
          </a:solidFill>
          <a:ln w="57150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i="1" dirty="0">
                <a:solidFill>
                  <a:schemeClr val="tx1"/>
                </a:solidFill>
                <a:latin typeface="Open Sans" pitchFamily="2" charset="0"/>
                <a:ea typeface="Open Sans" pitchFamily="2" charset="0"/>
                <a:cs typeface="Open Sans" pitchFamily="2" charset="0"/>
              </a:rPr>
              <a:t>Рибосоми</a:t>
            </a:r>
          </a:p>
        </p:txBody>
      </p:sp>
      <p:sp>
        <p:nvSpPr>
          <p:cNvPr id="13" name="Прямокутник: округлені кути 12">
            <a:extLst>
              <a:ext uri="{FF2B5EF4-FFF2-40B4-BE49-F238E27FC236}">
                <a16:creationId xmlns:a16="http://schemas.microsoft.com/office/drawing/2014/main" id="{FBEF3FAA-E4E6-4AF0-835F-99A1EE966AE5}"/>
              </a:ext>
            </a:extLst>
          </p:cNvPr>
          <p:cNvSpPr/>
          <p:nvPr/>
        </p:nvSpPr>
        <p:spPr>
          <a:xfrm>
            <a:off x="4541878" y="4116457"/>
            <a:ext cx="3108242" cy="2621279"/>
          </a:xfrm>
          <a:prstGeom prst="roundRect">
            <a:avLst/>
          </a:prstGeom>
          <a:solidFill>
            <a:schemeClr val="bg1">
              <a:alpha val="50000"/>
            </a:schemeClr>
          </a:solidFill>
          <a:ln w="57150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i="1" dirty="0">
                <a:solidFill>
                  <a:schemeClr val="tx1"/>
                </a:solidFill>
                <a:latin typeface="Open Sans" pitchFamily="2" charset="0"/>
                <a:ea typeface="Open Sans" pitchFamily="2" charset="0"/>
                <a:cs typeface="Open Sans" pitchFamily="2" charset="0"/>
              </a:rPr>
              <a:t>Беруть участь у біосинтезі білка.</a:t>
            </a:r>
          </a:p>
        </p:txBody>
      </p:sp>
      <p:sp>
        <p:nvSpPr>
          <p:cNvPr id="17" name="Прямокутник: округлені кути 16">
            <a:extLst>
              <a:ext uri="{FF2B5EF4-FFF2-40B4-BE49-F238E27FC236}">
                <a16:creationId xmlns:a16="http://schemas.microsoft.com/office/drawing/2014/main" id="{B37A85BC-8E8F-417F-B40E-A2FF61FD10B2}"/>
              </a:ext>
            </a:extLst>
          </p:cNvPr>
          <p:cNvSpPr/>
          <p:nvPr/>
        </p:nvSpPr>
        <p:spPr>
          <a:xfrm>
            <a:off x="716818" y="2958217"/>
            <a:ext cx="3108242" cy="969725"/>
          </a:xfrm>
          <a:prstGeom prst="roundRect">
            <a:avLst/>
          </a:prstGeom>
          <a:solidFill>
            <a:schemeClr val="bg1">
              <a:alpha val="50000"/>
            </a:schemeClr>
          </a:solidFill>
          <a:ln w="57150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i="1" dirty="0" err="1">
                <a:solidFill>
                  <a:schemeClr val="tx1"/>
                </a:solidFill>
                <a:latin typeface="Open Sans" pitchFamily="2" charset="0"/>
                <a:ea typeface="Open Sans" pitchFamily="2" charset="0"/>
                <a:cs typeface="Open Sans" pitchFamily="2" charset="0"/>
              </a:rPr>
              <a:t>Одномембранна</a:t>
            </a:r>
            <a:r>
              <a:rPr lang="uk-UA" sz="2000" b="1" i="1" dirty="0">
                <a:solidFill>
                  <a:schemeClr val="tx1"/>
                </a:solidFill>
                <a:latin typeface="Open Sans" pitchFamily="2" charset="0"/>
                <a:ea typeface="Open Sans" pitchFamily="2" charset="0"/>
                <a:cs typeface="Open Sans" pitchFamily="2" charset="0"/>
              </a:rPr>
              <a:t> органела</a:t>
            </a:r>
          </a:p>
        </p:txBody>
      </p:sp>
      <p:sp>
        <p:nvSpPr>
          <p:cNvPr id="18" name="Прямокутник: округлені кути 17">
            <a:extLst>
              <a:ext uri="{FF2B5EF4-FFF2-40B4-BE49-F238E27FC236}">
                <a16:creationId xmlns:a16="http://schemas.microsoft.com/office/drawing/2014/main" id="{7128D3DB-6E60-45CF-AE6A-5EE0B2AA6769}"/>
              </a:ext>
            </a:extLst>
          </p:cNvPr>
          <p:cNvSpPr/>
          <p:nvPr/>
        </p:nvSpPr>
        <p:spPr>
          <a:xfrm>
            <a:off x="4541878" y="2958217"/>
            <a:ext cx="3108242" cy="969725"/>
          </a:xfrm>
          <a:prstGeom prst="roundRect">
            <a:avLst/>
          </a:prstGeom>
          <a:solidFill>
            <a:schemeClr val="bg1">
              <a:alpha val="50000"/>
            </a:schemeClr>
          </a:solidFill>
          <a:ln w="57150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i="1" dirty="0">
                <a:solidFill>
                  <a:schemeClr val="tx1"/>
                </a:solidFill>
                <a:latin typeface="Open Sans" pitchFamily="2" charset="0"/>
                <a:ea typeface="Open Sans" pitchFamily="2" charset="0"/>
                <a:cs typeface="Open Sans" pitchFamily="2" charset="0"/>
              </a:rPr>
              <a:t>Немембранна органела</a:t>
            </a:r>
          </a:p>
        </p:txBody>
      </p:sp>
      <p:sp>
        <p:nvSpPr>
          <p:cNvPr id="19" name="Прямокутник: округлені кути 18">
            <a:extLst>
              <a:ext uri="{FF2B5EF4-FFF2-40B4-BE49-F238E27FC236}">
                <a16:creationId xmlns:a16="http://schemas.microsoft.com/office/drawing/2014/main" id="{50EF023F-C23D-4369-818F-FF35F7A444F7}"/>
              </a:ext>
            </a:extLst>
          </p:cNvPr>
          <p:cNvSpPr/>
          <p:nvPr/>
        </p:nvSpPr>
        <p:spPr>
          <a:xfrm>
            <a:off x="8366938" y="1825932"/>
            <a:ext cx="3108242" cy="969725"/>
          </a:xfrm>
          <a:prstGeom prst="roundRect">
            <a:avLst/>
          </a:prstGeom>
          <a:solidFill>
            <a:schemeClr val="bg1">
              <a:alpha val="50000"/>
            </a:schemeClr>
          </a:solidFill>
          <a:ln w="57150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i="1" dirty="0">
                <a:solidFill>
                  <a:schemeClr val="tx1"/>
                </a:solidFill>
                <a:latin typeface="Open Sans" pitchFamily="2" charset="0"/>
                <a:ea typeface="Open Sans" pitchFamily="2" charset="0"/>
                <a:cs typeface="Open Sans" pitchFamily="2" charset="0"/>
              </a:rPr>
              <a:t>Плазматична мембрана</a:t>
            </a:r>
          </a:p>
        </p:txBody>
      </p:sp>
      <p:sp>
        <p:nvSpPr>
          <p:cNvPr id="21" name="Прямокутник: округлені кути 20">
            <a:extLst>
              <a:ext uri="{FF2B5EF4-FFF2-40B4-BE49-F238E27FC236}">
                <a16:creationId xmlns:a16="http://schemas.microsoft.com/office/drawing/2014/main" id="{EAF29F4E-7840-4FCC-B633-6B304301A93A}"/>
              </a:ext>
            </a:extLst>
          </p:cNvPr>
          <p:cNvSpPr/>
          <p:nvPr/>
        </p:nvSpPr>
        <p:spPr>
          <a:xfrm>
            <a:off x="8366938" y="4116457"/>
            <a:ext cx="3108242" cy="2621279"/>
          </a:xfrm>
          <a:prstGeom prst="roundRect">
            <a:avLst/>
          </a:prstGeom>
          <a:solidFill>
            <a:schemeClr val="bg1">
              <a:alpha val="50000"/>
            </a:schemeClr>
          </a:solidFill>
          <a:ln w="57150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i="1" dirty="0">
                <a:solidFill>
                  <a:schemeClr val="tx1"/>
                </a:solidFill>
                <a:latin typeface="Open Sans" pitchFamily="2" charset="0"/>
                <a:ea typeface="Open Sans" pitchFamily="2" charset="0"/>
                <a:cs typeface="Open Sans" pitchFamily="2" charset="0"/>
              </a:rPr>
              <a:t>Забезпечує </a:t>
            </a:r>
            <a:r>
              <a:rPr lang="uk-UA" sz="2000" b="1" i="1" dirty="0" err="1">
                <a:solidFill>
                  <a:schemeClr val="tx1"/>
                </a:solidFill>
                <a:latin typeface="Open Sans" pitchFamily="2" charset="0"/>
                <a:ea typeface="Open Sans" pitchFamily="2" charset="0"/>
                <a:cs typeface="Open Sans" pitchFamily="2" charset="0"/>
              </a:rPr>
              <a:t>взаємозв</a:t>
            </a:r>
            <a:r>
              <a:rPr lang="en-US" sz="2000" b="1" i="1" dirty="0">
                <a:solidFill>
                  <a:schemeClr val="tx1"/>
                </a:solidFill>
                <a:latin typeface="Open Sans" pitchFamily="2" charset="0"/>
                <a:ea typeface="Open Sans" pitchFamily="2" charset="0"/>
                <a:cs typeface="Open Sans" pitchFamily="2" charset="0"/>
              </a:rPr>
              <a:t>’</a:t>
            </a:r>
            <a:r>
              <a:rPr lang="uk-UA" sz="2000" b="1" i="1" dirty="0" err="1">
                <a:solidFill>
                  <a:schemeClr val="tx1"/>
                </a:solidFill>
                <a:latin typeface="Open Sans" pitchFamily="2" charset="0"/>
                <a:ea typeface="Open Sans" pitchFamily="2" charset="0"/>
                <a:cs typeface="Open Sans" pitchFamily="2" charset="0"/>
              </a:rPr>
              <a:t>язок</a:t>
            </a:r>
            <a:r>
              <a:rPr lang="uk-UA" sz="2000" b="1" i="1" dirty="0">
                <a:solidFill>
                  <a:schemeClr val="tx1"/>
                </a:solidFill>
                <a:latin typeface="Open Sans" pitchFamily="2" charset="0"/>
                <a:ea typeface="Open Sans" pitchFamily="2" charset="0"/>
                <a:cs typeface="Open Sans" pitchFamily="2" charset="0"/>
              </a:rPr>
              <a:t> клітини із зовнішнім середовищем.</a:t>
            </a:r>
          </a:p>
        </p:txBody>
      </p:sp>
      <p:sp>
        <p:nvSpPr>
          <p:cNvPr id="22" name="Прямокутник: округлені кути 21">
            <a:extLst>
              <a:ext uri="{FF2B5EF4-FFF2-40B4-BE49-F238E27FC236}">
                <a16:creationId xmlns:a16="http://schemas.microsoft.com/office/drawing/2014/main" id="{7F1B6F4A-9F55-4D05-AE0F-688C1BE25DE0}"/>
              </a:ext>
            </a:extLst>
          </p:cNvPr>
          <p:cNvSpPr/>
          <p:nvPr/>
        </p:nvSpPr>
        <p:spPr>
          <a:xfrm>
            <a:off x="8366938" y="2958217"/>
            <a:ext cx="3108242" cy="969725"/>
          </a:xfrm>
          <a:prstGeom prst="roundRect">
            <a:avLst/>
          </a:prstGeom>
          <a:solidFill>
            <a:schemeClr val="bg1">
              <a:alpha val="50000"/>
            </a:schemeClr>
          </a:solidFill>
          <a:ln w="57150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i="1" dirty="0" err="1">
                <a:solidFill>
                  <a:schemeClr val="tx1"/>
                </a:solidFill>
                <a:latin typeface="Open Sans" pitchFamily="2" charset="0"/>
                <a:ea typeface="Open Sans" pitchFamily="2" charset="0"/>
                <a:cs typeface="Open Sans" pitchFamily="2" charset="0"/>
              </a:rPr>
              <a:t>Одномембранна</a:t>
            </a:r>
            <a:r>
              <a:rPr lang="uk-UA" sz="2000" b="1" i="1" dirty="0">
                <a:solidFill>
                  <a:schemeClr val="tx1"/>
                </a:solidFill>
                <a:latin typeface="Open Sans" pitchFamily="2" charset="0"/>
                <a:ea typeface="Open Sans" pitchFamily="2" charset="0"/>
                <a:cs typeface="Open Sans" pitchFamily="2" charset="0"/>
              </a:rPr>
              <a:t> органела</a:t>
            </a:r>
          </a:p>
        </p:txBody>
      </p:sp>
    </p:spTree>
    <p:extLst>
      <p:ext uri="{BB962C8B-B14F-4D97-AF65-F5344CB8AC3E}">
        <p14:creationId xmlns:p14="http://schemas.microsoft.com/office/powerpoint/2010/main" val="37027495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8" grpId="0"/>
      <p:bldP spid="10" grpId="0" animBg="1"/>
      <p:bldP spid="11" grpId="0" animBg="1"/>
      <p:bldP spid="12" grpId="0" animBg="1"/>
      <p:bldP spid="13" grpId="0" animBg="1"/>
      <p:bldP spid="17" grpId="0" animBg="1"/>
      <p:bldP spid="18" grpId="0" animBg="1"/>
      <p:bldP spid="19" grpId="0" animBg="1"/>
      <p:bldP spid="21" grpId="0" animBg="1"/>
      <p:bldP spid="2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кутник: округлені кути 4">
            <a:extLst>
              <a:ext uri="{FF2B5EF4-FFF2-40B4-BE49-F238E27FC236}">
                <a16:creationId xmlns:a16="http://schemas.microsoft.com/office/drawing/2014/main" id="{CD17D6E9-23DD-44AE-9E7E-95986008337E}"/>
              </a:ext>
            </a:extLst>
          </p:cNvPr>
          <p:cNvSpPr/>
          <p:nvPr/>
        </p:nvSpPr>
        <p:spPr>
          <a:xfrm>
            <a:off x="810566" y="1851462"/>
            <a:ext cx="2983246" cy="969725"/>
          </a:xfrm>
          <a:prstGeom prst="roundRect">
            <a:avLst/>
          </a:prstGeom>
          <a:solidFill>
            <a:schemeClr val="bg1">
              <a:alpha val="50000"/>
            </a:schemeClr>
          </a:solidFill>
          <a:ln w="57150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i="1" dirty="0">
                <a:solidFill>
                  <a:schemeClr val="tx1"/>
                </a:solidFill>
                <a:latin typeface="Open Sans" pitchFamily="2" charset="0"/>
                <a:ea typeface="Open Sans" pitchFamily="2" charset="0"/>
                <a:cs typeface="Open Sans" pitchFamily="2" charset="0"/>
              </a:rPr>
              <a:t>Комплекс Гольджі</a:t>
            </a:r>
          </a:p>
        </p:txBody>
      </p:sp>
      <p:sp>
        <p:nvSpPr>
          <p:cNvPr id="4" name="Прямокутник 3">
            <a:extLst>
              <a:ext uri="{FF2B5EF4-FFF2-40B4-BE49-F238E27FC236}">
                <a16:creationId xmlns:a16="http://schemas.microsoft.com/office/drawing/2014/main" id="{D2733FFE-F956-4D62-8547-CB8E4136500A}"/>
              </a:ext>
            </a:extLst>
          </p:cNvPr>
          <p:cNvSpPr/>
          <p:nvPr/>
        </p:nvSpPr>
        <p:spPr>
          <a:xfrm>
            <a:off x="3084602" y="94734"/>
            <a:ext cx="6022804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4400" b="1" i="1" dirty="0">
                <a:latin typeface="Open Sans" pitchFamily="2" charset="0"/>
                <a:ea typeface="Open Sans" pitchFamily="2" charset="0"/>
                <a:cs typeface="Open Sans" pitchFamily="2" charset="0"/>
              </a:rPr>
              <a:t>Час перевірити себе</a:t>
            </a:r>
          </a:p>
        </p:txBody>
      </p:sp>
      <p:sp>
        <p:nvSpPr>
          <p:cNvPr id="8" name="Прямокутник 7">
            <a:extLst>
              <a:ext uri="{FF2B5EF4-FFF2-40B4-BE49-F238E27FC236}">
                <a16:creationId xmlns:a16="http://schemas.microsoft.com/office/drawing/2014/main" id="{C52B40DA-6951-456A-B27C-36A4B9CDEE91}"/>
              </a:ext>
            </a:extLst>
          </p:cNvPr>
          <p:cNvSpPr/>
          <p:nvPr/>
        </p:nvSpPr>
        <p:spPr>
          <a:xfrm>
            <a:off x="1703638" y="1026735"/>
            <a:ext cx="878472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800" b="1" i="1" dirty="0">
                <a:latin typeface="Open Sans" pitchFamily="2" charset="0"/>
                <a:ea typeface="Open Sans" pitchFamily="2" charset="0"/>
                <a:cs typeface="Open Sans" pitchFamily="2" charset="0"/>
              </a:rPr>
              <a:t>Визначте тип органели та назвіть її функцію.</a:t>
            </a:r>
          </a:p>
        </p:txBody>
      </p:sp>
      <p:sp>
        <p:nvSpPr>
          <p:cNvPr id="9" name="Прямокутник: округлені кути 8">
            <a:extLst>
              <a:ext uri="{FF2B5EF4-FFF2-40B4-BE49-F238E27FC236}">
                <a16:creationId xmlns:a16="http://schemas.microsoft.com/office/drawing/2014/main" id="{C72431D9-BEA3-4D21-B88F-930F44A9EA0A}"/>
              </a:ext>
            </a:extLst>
          </p:cNvPr>
          <p:cNvSpPr/>
          <p:nvPr/>
        </p:nvSpPr>
        <p:spPr>
          <a:xfrm>
            <a:off x="810566" y="4141987"/>
            <a:ext cx="2983246" cy="2621279"/>
          </a:xfrm>
          <a:prstGeom prst="roundRect">
            <a:avLst/>
          </a:prstGeom>
          <a:solidFill>
            <a:schemeClr val="bg1">
              <a:alpha val="50000"/>
            </a:schemeClr>
          </a:solidFill>
          <a:ln w="57150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i="1" dirty="0">
                <a:solidFill>
                  <a:schemeClr val="tx1"/>
                </a:solidFill>
                <a:latin typeface="Open Sans" pitchFamily="2" charset="0"/>
                <a:ea typeface="Open Sans" pitchFamily="2" charset="0"/>
                <a:cs typeface="Open Sans" pitchFamily="2" charset="0"/>
              </a:rPr>
              <a:t>Відповідає за транспорт, накопичення, модифікацію та секрецію органічних речовин.</a:t>
            </a:r>
          </a:p>
        </p:txBody>
      </p:sp>
      <p:sp>
        <p:nvSpPr>
          <p:cNvPr id="10" name="Прямокутник: округлені кути 9">
            <a:extLst>
              <a:ext uri="{FF2B5EF4-FFF2-40B4-BE49-F238E27FC236}">
                <a16:creationId xmlns:a16="http://schemas.microsoft.com/office/drawing/2014/main" id="{410FD47B-F853-4E69-852C-EC526838C36D}"/>
              </a:ext>
            </a:extLst>
          </p:cNvPr>
          <p:cNvSpPr/>
          <p:nvPr/>
        </p:nvSpPr>
        <p:spPr>
          <a:xfrm>
            <a:off x="4604377" y="1851462"/>
            <a:ext cx="2983246" cy="969725"/>
          </a:xfrm>
          <a:prstGeom prst="roundRect">
            <a:avLst/>
          </a:prstGeom>
          <a:solidFill>
            <a:schemeClr val="bg1">
              <a:alpha val="50000"/>
            </a:schemeClr>
          </a:solidFill>
          <a:ln w="57150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i="1" dirty="0">
                <a:solidFill>
                  <a:schemeClr val="tx1"/>
                </a:solidFill>
                <a:latin typeface="Open Sans" pitchFamily="2" charset="0"/>
                <a:ea typeface="Open Sans" pitchFamily="2" charset="0"/>
                <a:cs typeface="Open Sans" pitchFamily="2" charset="0"/>
              </a:rPr>
              <a:t>Ядро</a:t>
            </a:r>
          </a:p>
        </p:txBody>
      </p:sp>
      <p:sp>
        <p:nvSpPr>
          <p:cNvPr id="11" name="Прямокутник: округлені кути 10">
            <a:extLst>
              <a:ext uri="{FF2B5EF4-FFF2-40B4-BE49-F238E27FC236}">
                <a16:creationId xmlns:a16="http://schemas.microsoft.com/office/drawing/2014/main" id="{65736380-0DF1-4CC6-B848-1AD402CD2CC9}"/>
              </a:ext>
            </a:extLst>
          </p:cNvPr>
          <p:cNvSpPr/>
          <p:nvPr/>
        </p:nvSpPr>
        <p:spPr>
          <a:xfrm>
            <a:off x="4604377" y="4141987"/>
            <a:ext cx="2983246" cy="2621279"/>
          </a:xfrm>
          <a:prstGeom prst="roundRect">
            <a:avLst/>
          </a:prstGeom>
          <a:solidFill>
            <a:schemeClr val="bg1">
              <a:alpha val="50000"/>
            </a:schemeClr>
          </a:solidFill>
          <a:ln w="57150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i="1" dirty="0">
                <a:solidFill>
                  <a:schemeClr val="tx1"/>
                </a:solidFill>
                <a:latin typeface="Open Sans" pitchFamily="2" charset="0"/>
                <a:ea typeface="Open Sans" pitchFamily="2" charset="0"/>
                <a:cs typeface="Open Sans" pitchFamily="2" charset="0"/>
              </a:rPr>
              <a:t>Керує всіма процесами в клітині, зберігає та передає спадкову інформацію.</a:t>
            </a:r>
          </a:p>
        </p:txBody>
      </p:sp>
      <p:sp>
        <p:nvSpPr>
          <p:cNvPr id="12" name="Прямокутник: округлені кути 11">
            <a:extLst>
              <a:ext uri="{FF2B5EF4-FFF2-40B4-BE49-F238E27FC236}">
                <a16:creationId xmlns:a16="http://schemas.microsoft.com/office/drawing/2014/main" id="{869E0932-AE00-4263-AE09-FAAEC55A1746}"/>
              </a:ext>
            </a:extLst>
          </p:cNvPr>
          <p:cNvSpPr/>
          <p:nvPr/>
        </p:nvSpPr>
        <p:spPr>
          <a:xfrm>
            <a:off x="8398188" y="1851462"/>
            <a:ext cx="2983246" cy="969725"/>
          </a:xfrm>
          <a:prstGeom prst="roundRect">
            <a:avLst/>
          </a:prstGeom>
          <a:solidFill>
            <a:schemeClr val="bg1">
              <a:alpha val="50000"/>
            </a:schemeClr>
          </a:solidFill>
          <a:ln w="57150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i="1" dirty="0" err="1">
                <a:solidFill>
                  <a:schemeClr val="tx1"/>
                </a:solidFill>
                <a:latin typeface="Open Sans" pitchFamily="2" charset="0"/>
                <a:ea typeface="Open Sans" pitchFamily="2" charset="0"/>
                <a:cs typeface="Open Sans" pitchFamily="2" charset="0"/>
              </a:rPr>
              <a:t>Цитоскелет</a:t>
            </a:r>
            <a:endParaRPr lang="uk-UA" sz="2000" b="1" i="1" dirty="0">
              <a:solidFill>
                <a:schemeClr val="tx1"/>
              </a:solidFill>
              <a:latin typeface="Open Sans" pitchFamily="2" charset="0"/>
              <a:ea typeface="Open Sans" pitchFamily="2" charset="0"/>
              <a:cs typeface="Open Sans" pitchFamily="2" charset="0"/>
            </a:endParaRPr>
          </a:p>
        </p:txBody>
      </p:sp>
      <p:sp>
        <p:nvSpPr>
          <p:cNvPr id="13" name="Прямокутник: округлені кути 12">
            <a:extLst>
              <a:ext uri="{FF2B5EF4-FFF2-40B4-BE49-F238E27FC236}">
                <a16:creationId xmlns:a16="http://schemas.microsoft.com/office/drawing/2014/main" id="{FBEF3FAA-E4E6-4AF0-835F-99A1EE966AE5}"/>
              </a:ext>
            </a:extLst>
          </p:cNvPr>
          <p:cNvSpPr/>
          <p:nvPr/>
        </p:nvSpPr>
        <p:spPr>
          <a:xfrm>
            <a:off x="8398188" y="4141987"/>
            <a:ext cx="2983246" cy="2621279"/>
          </a:xfrm>
          <a:prstGeom prst="roundRect">
            <a:avLst/>
          </a:prstGeom>
          <a:solidFill>
            <a:schemeClr val="bg1">
              <a:alpha val="50000"/>
            </a:schemeClr>
          </a:solidFill>
          <a:ln w="57150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i="1" dirty="0">
                <a:solidFill>
                  <a:schemeClr val="tx1"/>
                </a:solidFill>
                <a:latin typeface="Open Sans" pitchFamily="2" charset="0"/>
                <a:ea typeface="Open Sans" pitchFamily="2" charset="0"/>
                <a:cs typeface="Open Sans" pitchFamily="2" charset="0"/>
              </a:rPr>
              <a:t>Забезпечує рухову та опорні функції, ріст та поділ клітини.</a:t>
            </a:r>
          </a:p>
        </p:txBody>
      </p:sp>
      <p:sp>
        <p:nvSpPr>
          <p:cNvPr id="16" name="Прямокутник: округлені кути 15">
            <a:extLst>
              <a:ext uri="{FF2B5EF4-FFF2-40B4-BE49-F238E27FC236}">
                <a16:creationId xmlns:a16="http://schemas.microsoft.com/office/drawing/2014/main" id="{1AAA4097-F526-4A67-8F79-E42A7689E10F}"/>
              </a:ext>
            </a:extLst>
          </p:cNvPr>
          <p:cNvSpPr/>
          <p:nvPr/>
        </p:nvSpPr>
        <p:spPr>
          <a:xfrm>
            <a:off x="810566" y="2983747"/>
            <a:ext cx="2983246" cy="969725"/>
          </a:xfrm>
          <a:prstGeom prst="roundRect">
            <a:avLst/>
          </a:prstGeom>
          <a:solidFill>
            <a:schemeClr val="bg1">
              <a:alpha val="50000"/>
            </a:schemeClr>
          </a:solidFill>
          <a:ln w="57150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i="1" dirty="0" err="1">
                <a:solidFill>
                  <a:schemeClr val="tx1"/>
                </a:solidFill>
                <a:latin typeface="Open Sans" pitchFamily="2" charset="0"/>
                <a:ea typeface="Open Sans" pitchFamily="2" charset="0"/>
                <a:cs typeface="Open Sans" pitchFamily="2" charset="0"/>
              </a:rPr>
              <a:t>Одномембранна</a:t>
            </a:r>
            <a:r>
              <a:rPr lang="uk-UA" sz="2000" b="1" i="1" dirty="0">
                <a:solidFill>
                  <a:schemeClr val="tx1"/>
                </a:solidFill>
                <a:latin typeface="Open Sans" pitchFamily="2" charset="0"/>
                <a:ea typeface="Open Sans" pitchFamily="2" charset="0"/>
                <a:cs typeface="Open Sans" pitchFamily="2" charset="0"/>
              </a:rPr>
              <a:t> органела</a:t>
            </a:r>
          </a:p>
        </p:txBody>
      </p:sp>
      <p:sp>
        <p:nvSpPr>
          <p:cNvPr id="17" name="Прямокутник: округлені кути 16">
            <a:extLst>
              <a:ext uri="{FF2B5EF4-FFF2-40B4-BE49-F238E27FC236}">
                <a16:creationId xmlns:a16="http://schemas.microsoft.com/office/drawing/2014/main" id="{B37A85BC-8E8F-417F-B40E-A2FF61FD10B2}"/>
              </a:ext>
            </a:extLst>
          </p:cNvPr>
          <p:cNvSpPr/>
          <p:nvPr/>
        </p:nvSpPr>
        <p:spPr>
          <a:xfrm>
            <a:off x="4604377" y="2983747"/>
            <a:ext cx="2983246" cy="969725"/>
          </a:xfrm>
          <a:prstGeom prst="roundRect">
            <a:avLst/>
          </a:prstGeom>
          <a:solidFill>
            <a:schemeClr val="bg1">
              <a:alpha val="50000"/>
            </a:schemeClr>
          </a:solidFill>
          <a:ln w="57150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i="1" dirty="0" err="1">
                <a:solidFill>
                  <a:schemeClr val="tx1"/>
                </a:solidFill>
                <a:latin typeface="Open Sans" pitchFamily="2" charset="0"/>
                <a:ea typeface="Open Sans" pitchFamily="2" charset="0"/>
                <a:cs typeface="Open Sans" pitchFamily="2" charset="0"/>
              </a:rPr>
              <a:t>Двомембранна</a:t>
            </a:r>
            <a:r>
              <a:rPr lang="uk-UA" sz="2000" b="1" i="1" dirty="0">
                <a:solidFill>
                  <a:schemeClr val="tx1"/>
                </a:solidFill>
                <a:latin typeface="Open Sans" pitchFamily="2" charset="0"/>
                <a:ea typeface="Open Sans" pitchFamily="2" charset="0"/>
                <a:cs typeface="Open Sans" pitchFamily="2" charset="0"/>
              </a:rPr>
              <a:t> органела</a:t>
            </a:r>
          </a:p>
        </p:txBody>
      </p:sp>
      <p:sp>
        <p:nvSpPr>
          <p:cNvPr id="18" name="Прямокутник: округлені кути 17">
            <a:extLst>
              <a:ext uri="{FF2B5EF4-FFF2-40B4-BE49-F238E27FC236}">
                <a16:creationId xmlns:a16="http://schemas.microsoft.com/office/drawing/2014/main" id="{7128D3DB-6E60-45CF-AE6A-5EE0B2AA6769}"/>
              </a:ext>
            </a:extLst>
          </p:cNvPr>
          <p:cNvSpPr/>
          <p:nvPr/>
        </p:nvSpPr>
        <p:spPr>
          <a:xfrm>
            <a:off x="8398188" y="2983747"/>
            <a:ext cx="2983246" cy="969725"/>
          </a:xfrm>
          <a:prstGeom prst="roundRect">
            <a:avLst/>
          </a:prstGeom>
          <a:solidFill>
            <a:schemeClr val="bg1">
              <a:alpha val="50000"/>
            </a:schemeClr>
          </a:solidFill>
          <a:ln w="57150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i="1" dirty="0">
                <a:solidFill>
                  <a:schemeClr val="tx1"/>
                </a:solidFill>
                <a:latin typeface="Open Sans" pitchFamily="2" charset="0"/>
                <a:ea typeface="Open Sans" pitchFamily="2" charset="0"/>
                <a:cs typeface="Open Sans" pitchFamily="2" charset="0"/>
              </a:rPr>
              <a:t>Немембранна органела</a:t>
            </a:r>
          </a:p>
        </p:txBody>
      </p:sp>
    </p:spTree>
    <p:extLst>
      <p:ext uri="{BB962C8B-B14F-4D97-AF65-F5344CB8AC3E}">
        <p14:creationId xmlns:p14="http://schemas.microsoft.com/office/powerpoint/2010/main" val="36740186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4" grpId="0"/>
      <p:bldP spid="8" grpId="0"/>
      <p:bldP spid="9" grpId="0" animBg="1"/>
      <p:bldP spid="10" grpId="0" animBg="1"/>
      <p:bldP spid="11" grpId="0" animBg="1"/>
      <p:bldP spid="12" grpId="0" animBg="1"/>
      <p:bldP spid="13" grpId="0" animBg="1"/>
      <p:bldP spid="16" grpId="0" animBg="1"/>
      <p:bldP spid="17" grpId="0" animBg="1"/>
      <p:bldP spid="18" grpId="0" animBg="1"/>
    </p:bldLst>
  </p:timing>
</p:sld>
</file>

<file path=ppt/theme/theme1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526</TotalTime>
  <Words>332</Words>
  <Application>Microsoft Office PowerPoint</Application>
  <PresentationFormat>Широкий екран</PresentationFormat>
  <Paragraphs>67</Paragraphs>
  <Slides>7</Slides>
  <Notes>1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7</vt:i4>
      </vt:variant>
    </vt:vector>
  </HeadingPairs>
  <TitlesOfParts>
    <vt:vector size="12" baseType="lpstr">
      <vt:lpstr>Calibri Light</vt:lpstr>
      <vt:lpstr>Arial</vt:lpstr>
      <vt:lpstr>Open Sans</vt:lpstr>
      <vt:lpstr>Calibri</vt:lpstr>
      <vt:lpstr>Тема Office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Творчий звіт вчителя Карабинівської гімназії</dc:title>
  <dc:creator>user home</dc:creator>
  <cp:lastModifiedBy>user home</cp:lastModifiedBy>
  <cp:revision>67</cp:revision>
  <dcterms:created xsi:type="dcterms:W3CDTF">2024-10-08T16:14:13Z</dcterms:created>
  <dcterms:modified xsi:type="dcterms:W3CDTF">2024-11-12T15:38:08Z</dcterms:modified>
</cp:coreProperties>
</file>