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embeddedFontLst>
    <p:embeddedFont>
      <p:font typeface="Pangolin" charset="1" panose="00000500000000000000"/>
      <p:regular r:id="rId25"/>
    </p:embeddedFont>
    <p:embeddedFont>
      <p:font typeface="Forum" charset="1" panose="02000000000000000000"/>
      <p:regular r:id="rId26"/>
    </p:embeddedFont>
    <p:embeddedFont>
      <p:font typeface="Roboto" charset="1" panose="0200000000000000000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4.png" Type="http://schemas.openxmlformats.org/officeDocument/2006/relationships/image"/><Relationship Id="rId7" Target="../media/image15.png" Type="http://schemas.openxmlformats.org/officeDocument/2006/relationships/image"/><Relationship Id="rId8" Target="../media/image1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jpe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jpe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jpe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jpe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jpe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Relationship Id="rId3" Target="../media/image32.jpeg" Type="http://schemas.openxmlformats.org/officeDocument/2006/relationships/image"/><Relationship Id="rId4" Target="../media/image33.png" Type="http://schemas.openxmlformats.org/officeDocument/2006/relationships/image"/><Relationship Id="rId5" Target="../media/image3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B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6585740"/>
            <a:ext cx="18288000" cy="5236410"/>
            <a:chOff x="0" y="0"/>
            <a:chExt cx="6186311" cy="1771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86311" cy="1771329"/>
            </a:xfrm>
            <a:custGeom>
              <a:avLst/>
              <a:gdLst/>
              <a:ahLst/>
              <a:cxnLst/>
              <a:rect r="r" b="b" t="t" l="l"/>
              <a:pathLst>
                <a:path h="1771329" w="6186311">
                  <a:moveTo>
                    <a:pt x="6061851" y="1771329"/>
                  </a:moveTo>
                  <a:lnTo>
                    <a:pt x="124460" y="1771329"/>
                  </a:lnTo>
                  <a:cubicBezTo>
                    <a:pt x="55880" y="1771329"/>
                    <a:pt x="0" y="1715449"/>
                    <a:pt x="0" y="16468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061851" y="0"/>
                  </a:lnTo>
                  <a:cubicBezTo>
                    <a:pt x="6130431" y="0"/>
                    <a:pt x="6186311" y="55880"/>
                    <a:pt x="6186311" y="124460"/>
                  </a:cubicBezTo>
                  <a:lnTo>
                    <a:pt x="6186311" y="1646869"/>
                  </a:lnTo>
                  <a:cubicBezTo>
                    <a:pt x="6186311" y="1715449"/>
                    <a:pt x="6130431" y="1771329"/>
                    <a:pt x="6061851" y="1771329"/>
                  </a:cubicBezTo>
                  <a:close/>
                </a:path>
              </a:pathLst>
            </a:custGeom>
            <a:solidFill>
              <a:srgbClr val="4E46A6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665945" y="2522096"/>
            <a:ext cx="15147865" cy="5657850"/>
            <a:chOff x="0" y="0"/>
            <a:chExt cx="5124092" cy="191389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124093" cy="1913890"/>
            </a:xfrm>
            <a:custGeom>
              <a:avLst/>
              <a:gdLst/>
              <a:ahLst/>
              <a:cxnLst/>
              <a:rect r="r" b="b" t="t" l="l"/>
              <a:pathLst>
                <a:path h="1913890" w="5124093">
                  <a:moveTo>
                    <a:pt x="4999632" y="1913890"/>
                  </a:moveTo>
                  <a:lnTo>
                    <a:pt x="124460" y="1913890"/>
                  </a:lnTo>
                  <a:cubicBezTo>
                    <a:pt x="55880" y="1913890"/>
                    <a:pt x="0" y="1858010"/>
                    <a:pt x="0" y="178943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4999633" y="0"/>
                  </a:lnTo>
                  <a:cubicBezTo>
                    <a:pt x="5068213" y="0"/>
                    <a:pt x="5124093" y="55880"/>
                    <a:pt x="5124093" y="124460"/>
                  </a:cubicBezTo>
                  <a:lnTo>
                    <a:pt x="5124093" y="1789430"/>
                  </a:lnTo>
                  <a:cubicBezTo>
                    <a:pt x="5124093" y="1858010"/>
                    <a:pt x="5068213" y="1913890"/>
                    <a:pt x="4999633" y="1913890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9007073" y="4535501"/>
            <a:ext cx="7288890" cy="3644445"/>
            <a:chOff x="0" y="0"/>
            <a:chExt cx="9718520" cy="4859260"/>
          </a:xfrm>
        </p:grpSpPr>
        <p:sp>
          <p:nvSpPr>
            <p:cNvPr name="Freeform 7" id="7"/>
            <p:cNvSpPr/>
            <p:nvPr/>
          </p:nvSpPr>
          <p:spPr>
            <a:xfrm flipH="false" flipV="false" rot="-10800000">
              <a:off x="0" y="0"/>
              <a:ext cx="9718520" cy="4859260"/>
            </a:xfrm>
            <a:custGeom>
              <a:avLst/>
              <a:gdLst/>
              <a:ahLst/>
              <a:cxnLst/>
              <a:rect r="r" b="b" t="t" l="l"/>
              <a:pathLst>
                <a:path h="4859260" w="9718520">
                  <a:moveTo>
                    <a:pt x="0" y="0"/>
                  </a:moveTo>
                  <a:lnTo>
                    <a:pt x="9718520" y="0"/>
                  </a:lnTo>
                  <a:lnTo>
                    <a:pt x="9718520" y="4859260"/>
                  </a:lnTo>
                  <a:lnTo>
                    <a:pt x="0" y="48592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9999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-10800000">
              <a:off x="1014319" y="1014319"/>
              <a:ext cx="7689883" cy="3844941"/>
            </a:xfrm>
            <a:custGeom>
              <a:avLst/>
              <a:gdLst/>
              <a:ahLst/>
              <a:cxnLst/>
              <a:rect r="r" b="b" t="t" l="l"/>
              <a:pathLst>
                <a:path h="3844941" w="7689883">
                  <a:moveTo>
                    <a:pt x="0" y="0"/>
                  </a:moveTo>
                  <a:lnTo>
                    <a:pt x="7689883" y="0"/>
                  </a:lnTo>
                  <a:lnTo>
                    <a:pt x="7689883" y="3844941"/>
                  </a:lnTo>
                  <a:lnTo>
                    <a:pt x="0" y="3844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9999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0199631" y="1588687"/>
            <a:ext cx="4903774" cy="6591259"/>
          </a:xfrm>
          <a:custGeom>
            <a:avLst/>
            <a:gdLst/>
            <a:ahLst/>
            <a:cxnLst/>
            <a:rect r="r" b="b" t="t" l="l"/>
            <a:pathLst>
              <a:path h="6591259" w="4903774">
                <a:moveTo>
                  <a:pt x="0" y="0"/>
                </a:moveTo>
                <a:lnTo>
                  <a:pt x="4903774" y="0"/>
                </a:lnTo>
                <a:lnTo>
                  <a:pt x="4903774" y="6591259"/>
                </a:lnTo>
                <a:lnTo>
                  <a:pt x="0" y="65912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708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998670" y="3901933"/>
            <a:ext cx="8200961" cy="17854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118"/>
              </a:lnSpc>
            </a:pPr>
            <a:r>
              <a:rPr lang="en-US" sz="11668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Вакцинація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02235" y="9123214"/>
            <a:ext cx="16883530" cy="424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6"/>
              </a:lnSpc>
              <a:spcBef>
                <a:spcPct val="0"/>
              </a:spcBef>
            </a:pPr>
            <a:r>
              <a:rPr lang="en-US" sz="2418" spc="261">
                <a:solidFill>
                  <a:srgbClr val="F5F5EF"/>
                </a:solidFill>
                <a:latin typeface="Forum"/>
                <a:ea typeface="Forum"/>
                <a:cs typeface="Forum"/>
                <a:sym typeface="Forum"/>
              </a:rPr>
              <a:t>КОМУНАЛЬНИЙ ЗАКЛАД "</a:t>
            </a:r>
            <a:r>
              <a:rPr lang="en-US" sz="2418" spc="261" u="sng">
                <a:solidFill>
                  <a:srgbClr val="F5F5EF"/>
                </a:solidFill>
                <a:latin typeface="Forum"/>
                <a:ea typeface="Forum"/>
                <a:cs typeface="Forum"/>
                <a:sym typeface="Forum"/>
              </a:rPr>
              <a:t>НІЖИНСЬКИЙ ФАХОВИЙ МЕДИЧНИЙ КОЛЕДЖ</a:t>
            </a:r>
            <a:r>
              <a:rPr lang="en-US" sz="2418" spc="261">
                <a:solidFill>
                  <a:srgbClr val="F5F5EF"/>
                </a:solidFill>
                <a:latin typeface="Forum"/>
                <a:ea typeface="Forum"/>
                <a:cs typeface="Forum"/>
                <a:sym typeface="Forum"/>
              </a:rPr>
              <a:t>" ЧЕРНІГІВСЬКОЇ ОБЛАСНОЇ РАДИ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6731" y="4218759"/>
            <a:ext cx="8865396" cy="5163945"/>
            <a:chOff x="0" y="0"/>
            <a:chExt cx="2998912" cy="174681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98912" cy="1746816"/>
            </a:xfrm>
            <a:custGeom>
              <a:avLst/>
              <a:gdLst/>
              <a:ahLst/>
              <a:cxnLst/>
              <a:rect r="r" b="b" t="t" l="l"/>
              <a:pathLst>
                <a:path h="1746816" w="2998912">
                  <a:moveTo>
                    <a:pt x="2874452" y="1746816"/>
                  </a:moveTo>
                  <a:lnTo>
                    <a:pt x="124460" y="1746816"/>
                  </a:lnTo>
                  <a:cubicBezTo>
                    <a:pt x="55880" y="1746816"/>
                    <a:pt x="0" y="1690936"/>
                    <a:pt x="0" y="162235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74452" y="0"/>
                  </a:lnTo>
                  <a:cubicBezTo>
                    <a:pt x="2943032" y="0"/>
                    <a:pt x="2998912" y="55880"/>
                    <a:pt x="2998912" y="124460"/>
                  </a:cubicBezTo>
                  <a:lnTo>
                    <a:pt x="2998912" y="1622356"/>
                  </a:lnTo>
                  <a:cubicBezTo>
                    <a:pt x="2998912" y="1690936"/>
                    <a:pt x="2943032" y="1746816"/>
                    <a:pt x="2874452" y="1746816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1121780" y="4142559"/>
            <a:ext cx="8115300" cy="55620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6"/>
              </a:lnSpc>
            </a:pPr>
            <a:r>
              <a:rPr lang="en-US" sz="3504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Вакцина імітує інфекцію, стимулюючи імунну систему до вироблення специфічних антитіл і формування імунної пам’яті. У разі майбутнього контакту зі збудником організм швидше і ефективніше реагує, запобігаючи розвитку хвороби або значно полегшуючи її перебіг.</a:t>
            </a:r>
          </a:p>
          <a:p>
            <a:pPr algn="l">
              <a:lnSpc>
                <a:spcPts val="4906"/>
              </a:lnSpc>
              <a:spcBef>
                <a:spcPct val="0"/>
              </a:spcBef>
            </a:pPr>
          </a:p>
        </p:txBody>
      </p:sp>
      <p:grpSp>
        <p:nvGrpSpPr>
          <p:cNvPr name="Group 5" id="5"/>
          <p:cNvGrpSpPr/>
          <p:nvPr/>
        </p:nvGrpSpPr>
        <p:grpSpPr>
          <a:xfrm rot="0">
            <a:off x="10061553" y="4354508"/>
            <a:ext cx="7479715" cy="4554335"/>
            <a:chOff x="0" y="0"/>
            <a:chExt cx="2752153" cy="167576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752153" cy="1675762"/>
            </a:xfrm>
            <a:custGeom>
              <a:avLst/>
              <a:gdLst/>
              <a:ahLst/>
              <a:cxnLst/>
              <a:rect r="r" b="b" t="t" l="l"/>
              <a:pathLst>
                <a:path h="1675762" w="2752153">
                  <a:moveTo>
                    <a:pt x="2627693" y="1675762"/>
                  </a:moveTo>
                  <a:lnTo>
                    <a:pt x="124460" y="1675762"/>
                  </a:lnTo>
                  <a:cubicBezTo>
                    <a:pt x="55880" y="1675762"/>
                    <a:pt x="0" y="1619882"/>
                    <a:pt x="0" y="155130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627693" y="0"/>
                  </a:lnTo>
                  <a:cubicBezTo>
                    <a:pt x="2696273" y="0"/>
                    <a:pt x="2752153" y="55880"/>
                    <a:pt x="2752153" y="124460"/>
                  </a:cubicBezTo>
                  <a:lnTo>
                    <a:pt x="2752153" y="1551303"/>
                  </a:lnTo>
                  <a:cubicBezTo>
                    <a:pt x="2752153" y="1619882"/>
                    <a:pt x="2696273" y="1675762"/>
                    <a:pt x="2627693" y="1675762"/>
                  </a:cubicBezTo>
                  <a:close/>
                </a:path>
              </a:pathLst>
            </a:custGeom>
            <a:solidFill>
              <a:srgbClr val="15193B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0624157" y="5731589"/>
            <a:ext cx="6354509" cy="3177254"/>
            <a:chOff x="0" y="0"/>
            <a:chExt cx="8472678" cy="4236339"/>
          </a:xfrm>
        </p:grpSpPr>
        <p:sp>
          <p:nvSpPr>
            <p:cNvPr name="Freeform 8" id="8"/>
            <p:cNvSpPr/>
            <p:nvPr/>
          </p:nvSpPr>
          <p:spPr>
            <a:xfrm flipH="false" flipV="false" rot="-10800000">
              <a:off x="0" y="0"/>
              <a:ext cx="8472678" cy="4236339"/>
            </a:xfrm>
            <a:custGeom>
              <a:avLst/>
              <a:gdLst/>
              <a:ahLst/>
              <a:cxnLst/>
              <a:rect r="r" b="b" t="t" l="l"/>
              <a:pathLst>
                <a:path h="4236339" w="8472678">
                  <a:moveTo>
                    <a:pt x="0" y="0"/>
                  </a:moveTo>
                  <a:lnTo>
                    <a:pt x="8472678" y="0"/>
                  </a:lnTo>
                  <a:lnTo>
                    <a:pt x="8472678" y="4236339"/>
                  </a:lnTo>
                  <a:lnTo>
                    <a:pt x="0" y="42363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9999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-10800000">
              <a:off x="884291" y="884291"/>
              <a:ext cx="6704097" cy="3352049"/>
            </a:xfrm>
            <a:custGeom>
              <a:avLst/>
              <a:gdLst/>
              <a:ahLst/>
              <a:cxnLst/>
              <a:rect r="r" b="b" t="t" l="l"/>
              <a:pathLst>
                <a:path h="3352049" w="6704097">
                  <a:moveTo>
                    <a:pt x="0" y="0"/>
                  </a:moveTo>
                  <a:lnTo>
                    <a:pt x="6704097" y="0"/>
                  </a:lnTo>
                  <a:lnTo>
                    <a:pt x="6704097" y="3352048"/>
                  </a:lnTo>
                  <a:lnTo>
                    <a:pt x="0" y="33520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9999"/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false" flipV="false" rot="0">
            <a:off x="11356270" y="3231859"/>
            <a:ext cx="4711597" cy="5670834"/>
          </a:xfrm>
          <a:custGeom>
            <a:avLst/>
            <a:gdLst/>
            <a:ahLst/>
            <a:cxnLst/>
            <a:rect r="r" b="b" t="t" l="l"/>
            <a:pathLst>
              <a:path h="5670834" w="4711597">
                <a:moveTo>
                  <a:pt x="0" y="0"/>
                </a:moveTo>
                <a:lnTo>
                  <a:pt x="4711597" y="0"/>
                </a:lnTo>
                <a:lnTo>
                  <a:pt x="4711597" y="5670834"/>
                </a:lnTo>
                <a:lnTo>
                  <a:pt x="0" y="56708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-3371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28700" y="838200"/>
            <a:ext cx="15004708" cy="17079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010"/>
              </a:lnSpc>
              <a:spcBef>
                <a:spcPct val="0"/>
              </a:spcBef>
            </a:pPr>
            <a:r>
              <a:rPr lang="en-US" sz="1000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﻿Що таке вакцина?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2696440"/>
            <a:ext cx="11409711" cy="830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  <a:spcBef>
                <a:spcPct val="0"/>
              </a:spcBef>
            </a:pPr>
            <a:r>
              <a:rPr lang="en-US" sz="4800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Засіб формування імунітету.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B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705876" y="317007"/>
            <a:ext cx="11582124" cy="9443850"/>
            <a:chOff x="0" y="0"/>
            <a:chExt cx="3569924" cy="29108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69924" cy="2910850"/>
            </a:xfrm>
            <a:custGeom>
              <a:avLst/>
              <a:gdLst/>
              <a:ahLst/>
              <a:cxnLst/>
              <a:rect r="r" b="b" t="t" l="l"/>
              <a:pathLst>
                <a:path h="2910850" w="3569924">
                  <a:moveTo>
                    <a:pt x="3445464" y="2910850"/>
                  </a:moveTo>
                  <a:lnTo>
                    <a:pt x="124460" y="2910850"/>
                  </a:lnTo>
                  <a:cubicBezTo>
                    <a:pt x="55880" y="2910850"/>
                    <a:pt x="0" y="2854970"/>
                    <a:pt x="0" y="278639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45464" y="0"/>
                  </a:lnTo>
                  <a:cubicBezTo>
                    <a:pt x="3514044" y="0"/>
                    <a:pt x="3569924" y="55880"/>
                    <a:pt x="3569924" y="124460"/>
                  </a:cubicBezTo>
                  <a:lnTo>
                    <a:pt x="3569924" y="2786390"/>
                  </a:lnTo>
                  <a:cubicBezTo>
                    <a:pt x="3569924" y="2854970"/>
                    <a:pt x="3514044" y="2910850"/>
                    <a:pt x="3445464" y="2910850"/>
                  </a:cubicBezTo>
                  <a:close/>
                </a:path>
              </a:pathLst>
            </a:custGeom>
            <a:solidFill>
              <a:srgbClr val="15193B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-747427" y="1820522"/>
            <a:ext cx="7453303" cy="6988953"/>
          </a:xfrm>
          <a:custGeom>
            <a:avLst/>
            <a:gdLst/>
            <a:ahLst/>
            <a:cxnLst/>
            <a:rect r="r" b="b" t="t" l="l"/>
            <a:pathLst>
              <a:path h="6988953" w="7453303">
                <a:moveTo>
                  <a:pt x="0" y="0"/>
                </a:moveTo>
                <a:lnTo>
                  <a:pt x="7453303" y="0"/>
                </a:lnTo>
                <a:lnTo>
                  <a:pt x="7453303" y="6988953"/>
                </a:lnTo>
                <a:lnTo>
                  <a:pt x="0" y="69889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343" t="0" r="-36989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180784" y="512707"/>
            <a:ext cx="10632307" cy="88206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61"/>
              </a:lnSpc>
            </a:pPr>
            <a:r>
              <a:rPr lang="en-US" sz="2824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1. ПОЧАТОК — ВІСПА ТА ДЖЕННЕР</a:t>
            </a:r>
          </a:p>
          <a:p>
            <a:pPr algn="l">
              <a:lnSpc>
                <a:spcPts val="4661"/>
              </a:lnSpc>
            </a:pPr>
            <a:r>
              <a:rPr lang="en-US" sz="2824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У XVIII столітті віспа була смертельно небезпечною. Але англійський лікар Едвард Дженнер у 1796 році зробив революцію: він помітив, що доярки, які хворіли легкою формою — коров’ячою віспою, не заражались людською. Він узяв гній із пухиря хворої доярки й прищепив 8-річному хлопчику. Через кілька тижнів — хлопчика «випробували» віспою. І він не захворів. Так з'явилася перша вакцина (від лат. vacca — корова).</a:t>
            </a:r>
          </a:p>
          <a:p>
            <a:pPr algn="l">
              <a:lnSpc>
                <a:spcPts val="4661"/>
              </a:lnSpc>
            </a:pPr>
            <a:r>
              <a:rPr lang="en-US" sz="2824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У 1980 році віспу офіційно оголосили знищеною — перше і поки єдине захворювання, яке повністю перемогли завдяки вакцинації.</a:t>
            </a:r>
          </a:p>
          <a:p>
            <a:pPr algn="l">
              <a:lnSpc>
                <a:spcPts val="4661"/>
              </a:lnSpc>
            </a:pPr>
            <a:r>
              <a:rPr lang="en-US" sz="2824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2. ПАСТЕР І СВІТ МІКРОБІВ</a:t>
            </a:r>
          </a:p>
          <a:p>
            <a:pPr algn="l">
              <a:lnSpc>
                <a:spcPts val="4661"/>
              </a:lnSpc>
            </a:pPr>
            <a:r>
              <a:rPr lang="en-US" sz="2824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У XIX столітті Луї Пастер довів, що інфекції викликають мікроорганізми. Він створив вакцини проти сибірської виразки й сказу. До речі, саме він запропонував слово "вакцина" як пошану до Дженнера.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73582" y="933450"/>
            <a:ext cx="4537353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angolin"/>
                <a:ea typeface="Pangolin"/>
                <a:cs typeface="Pangolin"/>
                <a:sym typeface="Pangolin"/>
              </a:rPr>
              <a:t>Історія вакцини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B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705876" y="772554"/>
            <a:ext cx="10553424" cy="8741892"/>
            <a:chOff x="0" y="0"/>
            <a:chExt cx="3569924" cy="295713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69924" cy="2957134"/>
            </a:xfrm>
            <a:custGeom>
              <a:avLst/>
              <a:gdLst/>
              <a:ahLst/>
              <a:cxnLst/>
              <a:rect r="r" b="b" t="t" l="l"/>
              <a:pathLst>
                <a:path h="2957134" w="3569924">
                  <a:moveTo>
                    <a:pt x="3445464" y="2957134"/>
                  </a:moveTo>
                  <a:lnTo>
                    <a:pt x="124460" y="2957134"/>
                  </a:lnTo>
                  <a:cubicBezTo>
                    <a:pt x="55880" y="2957134"/>
                    <a:pt x="0" y="2901254"/>
                    <a:pt x="0" y="283267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45464" y="0"/>
                  </a:lnTo>
                  <a:cubicBezTo>
                    <a:pt x="3514044" y="0"/>
                    <a:pt x="3569924" y="55880"/>
                    <a:pt x="3569924" y="124460"/>
                  </a:cubicBezTo>
                  <a:lnTo>
                    <a:pt x="3569924" y="2832674"/>
                  </a:lnTo>
                  <a:cubicBezTo>
                    <a:pt x="3569924" y="2901254"/>
                    <a:pt x="3514044" y="2957134"/>
                    <a:pt x="3445464" y="2957134"/>
                  </a:cubicBezTo>
                  <a:close/>
                </a:path>
              </a:pathLst>
            </a:custGeom>
            <a:solidFill>
              <a:srgbClr val="15193B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-562828" y="2062233"/>
            <a:ext cx="6978295" cy="6162535"/>
          </a:xfrm>
          <a:custGeom>
            <a:avLst/>
            <a:gdLst/>
            <a:ahLst/>
            <a:cxnLst/>
            <a:rect r="r" b="b" t="t" l="l"/>
            <a:pathLst>
              <a:path h="6162535" w="6978295">
                <a:moveTo>
                  <a:pt x="0" y="0"/>
                </a:moveTo>
                <a:lnTo>
                  <a:pt x="6978295" y="0"/>
                </a:lnTo>
                <a:lnTo>
                  <a:pt x="6978295" y="6162534"/>
                </a:lnTo>
                <a:lnTo>
                  <a:pt x="0" y="61625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218482" y="1412793"/>
            <a:ext cx="9528211" cy="68120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50"/>
              </a:lnSpc>
            </a:pPr>
            <a:r>
              <a:rPr lang="en-US" sz="3303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3.XX СТОЛІТТЯ — ЕПОХА ПРОРИВІВ</a:t>
            </a:r>
          </a:p>
          <a:p>
            <a:pPr algn="l">
              <a:lnSpc>
                <a:spcPts val="5450"/>
              </a:lnSpc>
            </a:pPr>
            <a:r>
              <a:rPr lang="en-US" sz="3303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З'явилися вакцини проти: дифтерії, правця, кашлюка, поліомієліту, кору, паротиту, краснухи, гепатиту B.</a:t>
            </a:r>
          </a:p>
          <a:p>
            <a:pPr algn="l">
              <a:lnSpc>
                <a:spcPts val="5450"/>
              </a:lnSpc>
            </a:pPr>
            <a:r>
              <a:rPr lang="en-US" sz="3303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4.</a:t>
            </a:r>
            <a:r>
              <a:rPr lang="en-US" sz="3303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СУЧАСНІСТЬ </a:t>
            </a:r>
          </a:p>
          <a:p>
            <a:pPr algn="l">
              <a:lnSpc>
                <a:spcPts val="5450"/>
              </a:lnSpc>
            </a:pPr>
            <a:r>
              <a:rPr lang="en-US" sz="3303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Пандемія COVID-19 дала поштовх для мРНК-вакцин (як-от Pfizer-BioNTech і Moderna). Це новий підхід: не вводять ослаблений вірус, а «навчають» організм створювати фрагмент вірусу для формування імунітету.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373012" y="4417496"/>
            <a:ext cx="10105788" cy="10105788"/>
            <a:chOff x="0" y="0"/>
            <a:chExt cx="13474384" cy="13474384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13474384" cy="13474384"/>
              <a:chOff x="0" y="0"/>
              <a:chExt cx="6350000" cy="6350000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FFFF">
                  <a:alpha val="9804"/>
                </a:srgbClr>
              </a:solidFill>
            </p:spPr>
          </p:sp>
        </p:grpSp>
        <p:grpSp>
          <p:nvGrpSpPr>
            <p:cNvPr name="Group 5" id="5"/>
            <p:cNvGrpSpPr/>
            <p:nvPr/>
          </p:nvGrpSpPr>
          <p:grpSpPr>
            <a:xfrm rot="0">
              <a:off x="1234732" y="1234732"/>
              <a:ext cx="11004920" cy="11004920"/>
              <a:chOff x="0" y="0"/>
              <a:chExt cx="6350000" cy="63500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FFFF">
                  <a:alpha val="9804"/>
                </a:srgbClr>
              </a:solidFill>
            </p:spPr>
          </p:sp>
        </p:grpSp>
      </p:grpSp>
      <p:grpSp>
        <p:nvGrpSpPr>
          <p:cNvPr name="Group 7" id="7"/>
          <p:cNvGrpSpPr/>
          <p:nvPr/>
        </p:nvGrpSpPr>
        <p:grpSpPr>
          <a:xfrm rot="0">
            <a:off x="7038573" y="1028700"/>
            <a:ext cx="9865818" cy="8229600"/>
            <a:chOff x="0" y="0"/>
            <a:chExt cx="2389130" cy="19929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389131" cy="1992900"/>
            </a:xfrm>
            <a:custGeom>
              <a:avLst/>
              <a:gdLst/>
              <a:ahLst/>
              <a:cxnLst/>
              <a:rect r="r" b="b" t="t" l="l"/>
              <a:pathLst>
                <a:path h="1992900" w="2389131">
                  <a:moveTo>
                    <a:pt x="2264670" y="1992900"/>
                  </a:moveTo>
                  <a:lnTo>
                    <a:pt x="124460" y="1992900"/>
                  </a:lnTo>
                  <a:cubicBezTo>
                    <a:pt x="55880" y="1992900"/>
                    <a:pt x="0" y="1937020"/>
                    <a:pt x="0" y="18684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264670" y="0"/>
                  </a:lnTo>
                  <a:cubicBezTo>
                    <a:pt x="2333250" y="0"/>
                    <a:pt x="2389131" y="55880"/>
                    <a:pt x="2389131" y="124460"/>
                  </a:cubicBezTo>
                  <a:lnTo>
                    <a:pt x="2389131" y="1868440"/>
                  </a:lnTo>
                  <a:cubicBezTo>
                    <a:pt x="2389131" y="1937020"/>
                    <a:pt x="2333250" y="1992900"/>
                    <a:pt x="2264670" y="1992900"/>
                  </a:cubicBezTo>
                  <a:close/>
                </a:path>
              </a:pathLst>
            </a:custGeom>
            <a:solidFill>
              <a:srgbClr val="15193B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7213534" y="2460011"/>
            <a:ext cx="9515896" cy="65034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08"/>
              </a:lnSpc>
            </a:pPr>
            <a:r>
              <a:rPr lang="en-US" sz="3077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Першим способом введення було введення нашкірно, тобто шкіру злегка надряпували (зазвичай на руці) і втирали туди гній із пухирів хворих на коров’ячу віспу.</a:t>
            </a:r>
          </a:p>
          <a:p>
            <a:pPr algn="l">
              <a:lnSpc>
                <a:spcPts val="4308"/>
              </a:lnSpc>
            </a:pPr>
            <a:r>
              <a:rPr lang="en-US" sz="3077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На місці введення формувався пухир, потім — кірочка, і з часом залишався характерний шрам. </a:t>
            </a:r>
          </a:p>
          <a:p>
            <a:pPr algn="l">
              <a:lnSpc>
                <a:spcPts val="4308"/>
              </a:lnSpc>
              <a:spcBef>
                <a:spcPct val="0"/>
              </a:spcBef>
            </a:pPr>
            <a:r>
              <a:rPr lang="en-US" sz="3077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Для цього способу введення використовували переважно голку, а згодом — спеціальні скарифікатори чи віспяні ложки.</a:t>
            </a:r>
          </a:p>
          <a:p>
            <a:pPr algn="l">
              <a:lnSpc>
                <a:spcPts val="4308"/>
              </a:lnSpc>
              <a:spcBef>
                <a:spcPct val="0"/>
              </a:spcBef>
            </a:pPr>
            <a:r>
              <a:rPr lang="en-US" sz="3077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Пізніше з'явилися вакцини у флаконах, і вже в XX столітті почали використовувати шприци для внутрішньом’язових або підшкірних ін’єкцій, як звично нам сьогодні.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791282" y="1039185"/>
            <a:ext cx="4294791" cy="6830682"/>
          </a:xfrm>
          <a:custGeom>
            <a:avLst/>
            <a:gdLst/>
            <a:ahLst/>
            <a:cxnLst/>
            <a:rect r="r" b="b" t="t" l="l"/>
            <a:pathLst>
              <a:path h="6830682" w="4294791">
                <a:moveTo>
                  <a:pt x="0" y="0"/>
                </a:moveTo>
                <a:lnTo>
                  <a:pt x="4294791" y="0"/>
                </a:lnTo>
                <a:lnTo>
                  <a:pt x="4294791" y="6830682"/>
                </a:lnTo>
                <a:lnTo>
                  <a:pt x="0" y="68306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7917812" y="1416706"/>
            <a:ext cx="7543251" cy="704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48"/>
              </a:lnSpc>
              <a:spcBef>
                <a:spcPct val="0"/>
              </a:spcBef>
            </a:pPr>
            <a:r>
              <a:rPr lang="en-US" sz="4106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Перші способи введення вакцини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72218" y="8076190"/>
            <a:ext cx="6566356" cy="887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Сучасний скарифікатор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B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01920" y="0"/>
            <a:ext cx="7557654" cy="10287000"/>
            <a:chOff x="0" y="0"/>
            <a:chExt cx="2556540" cy="3479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556540" cy="3479800"/>
            </a:xfrm>
            <a:custGeom>
              <a:avLst/>
              <a:gdLst/>
              <a:ahLst/>
              <a:cxnLst/>
              <a:rect r="r" b="b" t="t" l="l"/>
              <a:pathLst>
                <a:path h="3479800" w="2556540">
                  <a:moveTo>
                    <a:pt x="2432080" y="3479800"/>
                  </a:moveTo>
                  <a:lnTo>
                    <a:pt x="124460" y="3479800"/>
                  </a:lnTo>
                  <a:cubicBezTo>
                    <a:pt x="55880" y="3479800"/>
                    <a:pt x="0" y="3423920"/>
                    <a:pt x="0" y="33553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432080" y="0"/>
                  </a:lnTo>
                  <a:cubicBezTo>
                    <a:pt x="2500660" y="0"/>
                    <a:pt x="2556540" y="55880"/>
                    <a:pt x="2556540" y="124460"/>
                  </a:cubicBezTo>
                  <a:lnTo>
                    <a:pt x="2556540" y="3355340"/>
                  </a:lnTo>
                  <a:cubicBezTo>
                    <a:pt x="2556540" y="3423920"/>
                    <a:pt x="2500660" y="3479800"/>
                    <a:pt x="2432080" y="3479800"/>
                  </a:cubicBezTo>
                  <a:close/>
                </a:path>
              </a:pathLst>
            </a:custGeom>
            <a:solidFill>
              <a:srgbClr val="4E46A6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1764126" y="5814873"/>
            <a:ext cx="8363635" cy="8363635"/>
            <a:chOff x="0" y="0"/>
            <a:chExt cx="11151514" cy="11151514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0" y="0"/>
              <a:ext cx="11151514" cy="11151514"/>
              <a:chOff x="0" y="0"/>
              <a:chExt cx="6350000" cy="63500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FFFF">
                  <a:alpha val="9804"/>
                </a:srgbClr>
              </a:solidFill>
            </p:spPr>
          </p:sp>
        </p:grpSp>
        <p:grpSp>
          <p:nvGrpSpPr>
            <p:cNvPr name="Group 7" id="7"/>
            <p:cNvGrpSpPr/>
            <p:nvPr/>
          </p:nvGrpSpPr>
          <p:grpSpPr>
            <a:xfrm rot="0">
              <a:off x="1021875" y="1021875"/>
              <a:ext cx="9107765" cy="9107765"/>
              <a:chOff x="0" y="0"/>
              <a:chExt cx="6350000" cy="6350000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FFFF">
                  <a:alpha val="9804"/>
                </a:srgbClr>
              </a:solidFill>
            </p:spPr>
          </p:sp>
        </p:grpSp>
      </p:grpSp>
      <p:grpSp>
        <p:nvGrpSpPr>
          <p:cNvPr name="Group 9" id="9"/>
          <p:cNvGrpSpPr/>
          <p:nvPr/>
        </p:nvGrpSpPr>
        <p:grpSpPr>
          <a:xfrm rot="0">
            <a:off x="6770665" y="880464"/>
            <a:ext cx="9358168" cy="2668193"/>
            <a:chOff x="0" y="0"/>
            <a:chExt cx="3294061" cy="9392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94062" cy="939200"/>
            </a:xfrm>
            <a:custGeom>
              <a:avLst/>
              <a:gdLst/>
              <a:ahLst/>
              <a:cxnLst/>
              <a:rect r="r" b="b" t="t" l="l"/>
              <a:pathLst>
                <a:path h="939200" w="3294062">
                  <a:moveTo>
                    <a:pt x="3169601" y="939200"/>
                  </a:moveTo>
                  <a:lnTo>
                    <a:pt x="124460" y="939200"/>
                  </a:lnTo>
                  <a:cubicBezTo>
                    <a:pt x="55880" y="939200"/>
                    <a:pt x="0" y="883320"/>
                    <a:pt x="0" y="8147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169601" y="0"/>
                  </a:lnTo>
                  <a:cubicBezTo>
                    <a:pt x="3238181" y="0"/>
                    <a:pt x="3294062" y="55880"/>
                    <a:pt x="3294062" y="124460"/>
                  </a:cubicBezTo>
                  <a:lnTo>
                    <a:pt x="3294062" y="814740"/>
                  </a:lnTo>
                  <a:cubicBezTo>
                    <a:pt x="3294062" y="883320"/>
                    <a:pt x="3238181" y="939200"/>
                    <a:pt x="3169601" y="939200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6770665" y="3740946"/>
            <a:ext cx="9358168" cy="2668193"/>
            <a:chOff x="0" y="0"/>
            <a:chExt cx="3294061" cy="9392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294062" cy="939200"/>
            </a:xfrm>
            <a:custGeom>
              <a:avLst/>
              <a:gdLst/>
              <a:ahLst/>
              <a:cxnLst/>
              <a:rect r="r" b="b" t="t" l="l"/>
              <a:pathLst>
                <a:path h="939200" w="3294062">
                  <a:moveTo>
                    <a:pt x="3169601" y="939200"/>
                  </a:moveTo>
                  <a:lnTo>
                    <a:pt x="124460" y="939200"/>
                  </a:lnTo>
                  <a:cubicBezTo>
                    <a:pt x="55880" y="939200"/>
                    <a:pt x="0" y="883320"/>
                    <a:pt x="0" y="8147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169601" y="0"/>
                  </a:lnTo>
                  <a:cubicBezTo>
                    <a:pt x="3238181" y="0"/>
                    <a:pt x="3294062" y="55880"/>
                    <a:pt x="3294062" y="124460"/>
                  </a:cubicBezTo>
                  <a:lnTo>
                    <a:pt x="3294062" y="814740"/>
                  </a:lnTo>
                  <a:cubicBezTo>
                    <a:pt x="3294062" y="883320"/>
                    <a:pt x="3238181" y="939200"/>
                    <a:pt x="3169601" y="939200"/>
                  </a:cubicBezTo>
                  <a:close/>
                </a:path>
              </a:pathLst>
            </a:custGeom>
            <a:solidFill>
              <a:srgbClr val="15193B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6770665" y="6600239"/>
            <a:ext cx="9358168" cy="2670482"/>
            <a:chOff x="0" y="0"/>
            <a:chExt cx="3294061" cy="94000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94062" cy="940006"/>
            </a:xfrm>
            <a:custGeom>
              <a:avLst/>
              <a:gdLst/>
              <a:ahLst/>
              <a:cxnLst/>
              <a:rect r="r" b="b" t="t" l="l"/>
              <a:pathLst>
                <a:path h="940006" w="3294062">
                  <a:moveTo>
                    <a:pt x="3169601" y="940006"/>
                  </a:moveTo>
                  <a:lnTo>
                    <a:pt x="124460" y="940006"/>
                  </a:lnTo>
                  <a:cubicBezTo>
                    <a:pt x="55880" y="940006"/>
                    <a:pt x="0" y="884126"/>
                    <a:pt x="0" y="81554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169601" y="0"/>
                  </a:lnTo>
                  <a:cubicBezTo>
                    <a:pt x="3238181" y="0"/>
                    <a:pt x="3294062" y="55880"/>
                    <a:pt x="3294062" y="124460"/>
                  </a:cubicBezTo>
                  <a:lnTo>
                    <a:pt x="3294062" y="815546"/>
                  </a:lnTo>
                  <a:cubicBezTo>
                    <a:pt x="3294062" y="884126"/>
                    <a:pt x="3238181" y="940006"/>
                    <a:pt x="3169601" y="940006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4901455" y="331834"/>
            <a:ext cx="3218612" cy="3218612"/>
          </a:xfrm>
          <a:custGeom>
            <a:avLst/>
            <a:gdLst/>
            <a:ahLst/>
            <a:cxnLst/>
            <a:rect r="r" b="b" t="t" l="l"/>
            <a:pathLst>
              <a:path h="3218612" w="3218612">
                <a:moveTo>
                  <a:pt x="0" y="0"/>
                </a:moveTo>
                <a:lnTo>
                  <a:pt x="3218613" y="0"/>
                </a:lnTo>
                <a:lnTo>
                  <a:pt x="3218613" y="3218612"/>
                </a:lnTo>
                <a:lnTo>
                  <a:pt x="0" y="32186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419769" y="2448878"/>
            <a:ext cx="3218612" cy="3960261"/>
          </a:xfrm>
          <a:custGeom>
            <a:avLst/>
            <a:gdLst/>
            <a:ahLst/>
            <a:cxnLst/>
            <a:rect r="r" b="b" t="t" l="l"/>
            <a:pathLst>
              <a:path h="3960261" w="3218612">
                <a:moveTo>
                  <a:pt x="0" y="0"/>
                </a:moveTo>
                <a:lnTo>
                  <a:pt x="3218612" y="0"/>
                </a:lnTo>
                <a:lnTo>
                  <a:pt x="3218612" y="3960262"/>
                </a:lnTo>
                <a:lnTo>
                  <a:pt x="0" y="39602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5240081" y="6138586"/>
            <a:ext cx="2541361" cy="4706224"/>
          </a:xfrm>
          <a:custGeom>
            <a:avLst/>
            <a:gdLst/>
            <a:ahLst/>
            <a:cxnLst/>
            <a:rect r="r" b="b" t="t" l="l"/>
            <a:pathLst>
              <a:path h="4706224" w="2541361">
                <a:moveTo>
                  <a:pt x="0" y="0"/>
                </a:moveTo>
                <a:lnTo>
                  <a:pt x="2541361" y="0"/>
                </a:lnTo>
                <a:lnTo>
                  <a:pt x="2541361" y="4706224"/>
                </a:lnTo>
                <a:lnTo>
                  <a:pt x="0" y="47062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556770" y="3763423"/>
            <a:ext cx="3170099" cy="7087620"/>
          </a:xfrm>
          <a:custGeom>
            <a:avLst/>
            <a:gdLst/>
            <a:ahLst/>
            <a:cxnLst/>
            <a:rect r="r" b="b" t="t" l="l"/>
            <a:pathLst>
              <a:path h="7087620" w="3170099">
                <a:moveTo>
                  <a:pt x="0" y="0"/>
                </a:moveTo>
                <a:lnTo>
                  <a:pt x="3170100" y="0"/>
                </a:lnTo>
                <a:lnTo>
                  <a:pt x="3170100" y="7087620"/>
                </a:lnTo>
                <a:lnTo>
                  <a:pt x="0" y="708762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163778" y="624552"/>
            <a:ext cx="4826257" cy="2924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79"/>
              </a:lnSpc>
            </a:pPr>
            <a:r>
              <a:rPr lang="en-US" sz="63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﻿Види вакцин за способом введення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7416055" y="1358663"/>
            <a:ext cx="8244342" cy="13892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15"/>
              </a:lnSpc>
              <a:spcBef>
                <a:spcPct val="0"/>
              </a:spcBef>
            </a:pPr>
            <a:r>
              <a:rPr lang="en-US" sz="4010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1. Ін'єкційні вакцини (вводяться за допомогою шприца)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7536369" y="4290663"/>
            <a:ext cx="8003714" cy="14830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934"/>
              </a:lnSpc>
              <a:spcBef>
                <a:spcPct val="0"/>
              </a:spcBef>
            </a:pPr>
            <a:r>
              <a:rPr lang="en-US" sz="4238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2. Пероральні вакцини (вводяться через рот)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387253" y="7197739"/>
            <a:ext cx="8301946" cy="1399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654"/>
              </a:lnSpc>
              <a:spcBef>
                <a:spcPct val="0"/>
              </a:spcBef>
            </a:pPr>
            <a:r>
              <a:rPr lang="en-US" sz="4038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3. Інтраназальні вакцини (через ніс, у вигляді спрею)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B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425751" y="-17393"/>
            <a:ext cx="9240342" cy="10304393"/>
            <a:chOff x="0" y="0"/>
            <a:chExt cx="3125745" cy="348568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25746" cy="3485684"/>
            </a:xfrm>
            <a:custGeom>
              <a:avLst/>
              <a:gdLst/>
              <a:ahLst/>
              <a:cxnLst/>
              <a:rect r="r" b="b" t="t" l="l"/>
              <a:pathLst>
                <a:path h="3485684" w="3125746">
                  <a:moveTo>
                    <a:pt x="3001285" y="3485683"/>
                  </a:moveTo>
                  <a:lnTo>
                    <a:pt x="124460" y="3485683"/>
                  </a:lnTo>
                  <a:cubicBezTo>
                    <a:pt x="55880" y="3485683"/>
                    <a:pt x="0" y="3429804"/>
                    <a:pt x="0" y="336122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001286" y="0"/>
                  </a:lnTo>
                  <a:cubicBezTo>
                    <a:pt x="3069866" y="0"/>
                    <a:pt x="3125746" y="55880"/>
                    <a:pt x="3125746" y="124460"/>
                  </a:cubicBezTo>
                  <a:lnTo>
                    <a:pt x="3125746" y="3361224"/>
                  </a:lnTo>
                  <a:cubicBezTo>
                    <a:pt x="3125746" y="3429804"/>
                    <a:pt x="3069866" y="3485684"/>
                    <a:pt x="3001286" y="3485684"/>
                  </a:cubicBezTo>
                  <a:close/>
                </a:path>
              </a:pathLst>
            </a:custGeom>
            <a:solidFill>
              <a:srgbClr val="4E46A6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1704454" y="5143500"/>
            <a:ext cx="9062659" cy="9062659"/>
            <a:chOff x="0" y="0"/>
            <a:chExt cx="12083545" cy="12083545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0" y="0"/>
              <a:ext cx="12083545" cy="12083545"/>
              <a:chOff x="0" y="0"/>
              <a:chExt cx="6350000" cy="63500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FFFF">
                  <a:alpha val="9804"/>
                </a:srgbClr>
              </a:solidFill>
            </p:spPr>
          </p:sp>
        </p:grpSp>
        <p:grpSp>
          <p:nvGrpSpPr>
            <p:cNvPr name="Group 7" id="7"/>
            <p:cNvGrpSpPr/>
            <p:nvPr/>
          </p:nvGrpSpPr>
          <p:grpSpPr>
            <a:xfrm rot="0">
              <a:off x="1107282" y="1107282"/>
              <a:ext cx="9868982" cy="9868982"/>
              <a:chOff x="0" y="0"/>
              <a:chExt cx="6350000" cy="6350000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FFFF">
                  <a:alpha val="9804"/>
                </a:srgbClr>
              </a:solidFill>
            </p:spPr>
          </p:sp>
        </p:grpSp>
      </p:grpSp>
      <p:grpSp>
        <p:nvGrpSpPr>
          <p:cNvPr name="Group 9" id="9"/>
          <p:cNvGrpSpPr/>
          <p:nvPr/>
        </p:nvGrpSpPr>
        <p:grpSpPr>
          <a:xfrm rot="0">
            <a:off x="6456716" y="1565268"/>
            <a:ext cx="8135926" cy="7401678"/>
            <a:chOff x="0" y="0"/>
            <a:chExt cx="2752153" cy="250377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752153" cy="2503778"/>
            </a:xfrm>
            <a:custGeom>
              <a:avLst/>
              <a:gdLst/>
              <a:ahLst/>
              <a:cxnLst/>
              <a:rect r="r" b="b" t="t" l="l"/>
              <a:pathLst>
                <a:path h="2503778" w="2752153">
                  <a:moveTo>
                    <a:pt x="2627693" y="2503777"/>
                  </a:moveTo>
                  <a:lnTo>
                    <a:pt x="124460" y="2503777"/>
                  </a:lnTo>
                  <a:cubicBezTo>
                    <a:pt x="55880" y="2503777"/>
                    <a:pt x="0" y="2447897"/>
                    <a:pt x="0" y="237931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627693" y="0"/>
                  </a:lnTo>
                  <a:cubicBezTo>
                    <a:pt x="2696273" y="0"/>
                    <a:pt x="2752153" y="55880"/>
                    <a:pt x="2752153" y="124460"/>
                  </a:cubicBezTo>
                  <a:lnTo>
                    <a:pt x="2752153" y="2379318"/>
                  </a:lnTo>
                  <a:cubicBezTo>
                    <a:pt x="2752153" y="2447897"/>
                    <a:pt x="2696273" y="2503778"/>
                    <a:pt x="2627693" y="2503778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13545837" y="3849684"/>
            <a:ext cx="4947375" cy="7600717"/>
          </a:xfrm>
          <a:custGeom>
            <a:avLst/>
            <a:gdLst/>
            <a:ahLst/>
            <a:cxnLst/>
            <a:rect r="r" b="b" t="t" l="l"/>
            <a:pathLst>
              <a:path h="7600717" w="4947375">
                <a:moveTo>
                  <a:pt x="4947376" y="0"/>
                </a:moveTo>
                <a:lnTo>
                  <a:pt x="0" y="0"/>
                </a:lnTo>
                <a:lnTo>
                  <a:pt x="0" y="7600717"/>
                </a:lnTo>
                <a:lnTo>
                  <a:pt x="4947376" y="7600717"/>
                </a:lnTo>
                <a:lnTo>
                  <a:pt x="494737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16009" y="2547397"/>
            <a:ext cx="6140706" cy="3729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8"/>
              </a:lnSpc>
            </a:pPr>
            <a:r>
              <a:rPr lang="en-US" sz="8764">
                <a:solidFill>
                  <a:srgbClr val="000000"/>
                </a:solidFill>
                <a:latin typeface="Pangolin"/>
                <a:ea typeface="Pangolin"/>
                <a:cs typeface="Pangolin"/>
                <a:sym typeface="Pangolin"/>
              </a:rPr>
              <a:t>﻿Чому важлива вакцинація?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204111" y="1860349"/>
            <a:ext cx="5662739" cy="1287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1. Захищає від небезпечних хвороб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169907" y="3440356"/>
            <a:ext cx="5662739" cy="1287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2. Створює колективний імунітет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169907" y="4989793"/>
            <a:ext cx="5662739" cy="1287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3. Допомагає зупинити епідемії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204111" y="6362874"/>
            <a:ext cx="5662739" cy="12871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4. Економить гроші та ресурси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204111" y="7603100"/>
            <a:ext cx="5662739" cy="6299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179"/>
              </a:lnSpc>
              <a:spcBef>
                <a:spcPct val="0"/>
              </a:spcBef>
            </a:pPr>
            <a:r>
              <a:rPr lang="en-US" sz="36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5. Зберігає якість життя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B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734576" y="1286904"/>
            <a:ext cx="10553424" cy="7713192"/>
            <a:chOff x="0" y="0"/>
            <a:chExt cx="3569924" cy="26091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69924" cy="2609154"/>
            </a:xfrm>
            <a:custGeom>
              <a:avLst/>
              <a:gdLst/>
              <a:ahLst/>
              <a:cxnLst/>
              <a:rect r="r" b="b" t="t" l="l"/>
              <a:pathLst>
                <a:path h="2609154" w="3569924">
                  <a:moveTo>
                    <a:pt x="3445464" y="2609154"/>
                  </a:moveTo>
                  <a:lnTo>
                    <a:pt x="124460" y="2609154"/>
                  </a:lnTo>
                  <a:cubicBezTo>
                    <a:pt x="55880" y="2609154"/>
                    <a:pt x="0" y="2553274"/>
                    <a:pt x="0" y="248469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445464" y="0"/>
                  </a:lnTo>
                  <a:cubicBezTo>
                    <a:pt x="3514044" y="0"/>
                    <a:pt x="3569924" y="55880"/>
                    <a:pt x="3569924" y="124460"/>
                  </a:cubicBezTo>
                  <a:lnTo>
                    <a:pt x="3569924" y="2484694"/>
                  </a:lnTo>
                  <a:cubicBezTo>
                    <a:pt x="3569924" y="2553274"/>
                    <a:pt x="3514044" y="2609154"/>
                    <a:pt x="3445464" y="2609154"/>
                  </a:cubicBezTo>
                  <a:close/>
                </a:path>
              </a:pathLst>
            </a:custGeom>
            <a:solidFill>
              <a:srgbClr val="15193B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1028700"/>
            <a:ext cx="7558928" cy="7713192"/>
          </a:xfrm>
          <a:custGeom>
            <a:avLst/>
            <a:gdLst/>
            <a:ahLst/>
            <a:cxnLst/>
            <a:rect r="r" b="b" t="t" l="l"/>
            <a:pathLst>
              <a:path h="7713192" w="7558928">
                <a:moveTo>
                  <a:pt x="0" y="0"/>
                </a:moveTo>
                <a:lnTo>
                  <a:pt x="7558928" y="0"/>
                </a:lnTo>
                <a:lnTo>
                  <a:pt x="7558928" y="7713192"/>
                </a:lnTo>
                <a:lnTo>
                  <a:pt x="0" y="77131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042551" y="1950256"/>
            <a:ext cx="10245449" cy="6262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81"/>
              </a:lnSpc>
            </a:pPr>
            <a:r>
              <a:rPr lang="en-US" sz="301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КАБІНЕТ ЩЕПЛЕНЬ — це спеціальна кімната в лікарні або поліклініці, де роблять щеплення, тобто вводять вакцини, щоб захистити людей від небезпечних хвороб.</a:t>
            </a:r>
          </a:p>
          <a:p>
            <a:pPr algn="l">
              <a:lnSpc>
                <a:spcPts val="4981"/>
              </a:lnSpc>
            </a:pPr>
            <a:r>
              <a:rPr lang="en-US" sz="301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ЦЕ ЦІКАВО:</a:t>
            </a:r>
          </a:p>
          <a:p>
            <a:pPr algn="l">
              <a:lnSpc>
                <a:spcPts val="4981"/>
              </a:lnSpc>
            </a:pPr>
            <a:r>
              <a:rPr lang="en-US" sz="301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1.Кожна вакцина має "паспорт"</a:t>
            </a:r>
          </a:p>
          <a:p>
            <a:pPr algn="l">
              <a:lnSpc>
                <a:spcPts val="4981"/>
              </a:lnSpc>
            </a:pPr>
            <a:r>
              <a:rPr lang="en-US" sz="301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2.Є навіть окремі вакцини для подорожей. </a:t>
            </a:r>
          </a:p>
          <a:p>
            <a:pPr algn="l">
              <a:lnSpc>
                <a:spcPts val="4981"/>
              </a:lnSpc>
            </a:pPr>
            <a:r>
              <a:rPr lang="en-US" sz="301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﻿3. Медпрацівники завжди готові допомогти</a:t>
            </a:r>
          </a:p>
          <a:p>
            <a:pPr algn="l">
              <a:lnSpc>
                <a:spcPts val="4981"/>
              </a:lnSpc>
            </a:pPr>
            <a:r>
              <a:rPr lang="en-US" sz="301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4. Кабінети щеплень існують навіть у школах та армії.</a:t>
            </a:r>
          </a:p>
          <a:p>
            <a:pPr algn="l">
              <a:lnSpc>
                <a:spcPts val="4981"/>
              </a:lnSpc>
            </a:pPr>
            <a:r>
              <a:rPr lang="en-US" sz="301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5. Дехто боїться уколів, але медики вміють заспокоїти.</a:t>
            </a:r>
          </a:p>
          <a:p>
            <a:pPr algn="l">
              <a:lnSpc>
                <a:spcPts val="4981"/>
              </a:lnSpc>
            </a:pPr>
            <a:r>
              <a:rPr lang="en-US" sz="3019">
                <a:solidFill>
                  <a:srgbClr val="FFFFFF"/>
                </a:solidFill>
                <a:latin typeface="Pangolin"/>
                <a:ea typeface="Pangolin"/>
                <a:cs typeface="Pangolin"/>
                <a:sym typeface="Pangolin"/>
              </a:rPr>
              <a:t>﻿6. Усе стерильно — як у лабораторії. 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99" r="0" b="-999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0EB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310600"/>
            <a:ext cx="18288000" cy="5236410"/>
            <a:chOff x="0" y="0"/>
            <a:chExt cx="6186311" cy="17713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86311" cy="1771329"/>
            </a:xfrm>
            <a:custGeom>
              <a:avLst/>
              <a:gdLst/>
              <a:ahLst/>
              <a:cxnLst/>
              <a:rect r="r" b="b" t="t" l="l"/>
              <a:pathLst>
                <a:path h="1771329" w="6186311">
                  <a:moveTo>
                    <a:pt x="6061851" y="1771329"/>
                  </a:moveTo>
                  <a:lnTo>
                    <a:pt x="124460" y="1771329"/>
                  </a:lnTo>
                  <a:cubicBezTo>
                    <a:pt x="55880" y="1771329"/>
                    <a:pt x="0" y="1715449"/>
                    <a:pt x="0" y="164686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6061851" y="0"/>
                  </a:lnTo>
                  <a:cubicBezTo>
                    <a:pt x="6130431" y="0"/>
                    <a:pt x="6186311" y="55880"/>
                    <a:pt x="6186311" y="124460"/>
                  </a:cubicBezTo>
                  <a:lnTo>
                    <a:pt x="6186311" y="1646869"/>
                  </a:lnTo>
                  <a:cubicBezTo>
                    <a:pt x="6186311" y="1715449"/>
                    <a:pt x="6130431" y="1771329"/>
                    <a:pt x="6061851" y="1771329"/>
                  </a:cubicBezTo>
                  <a:close/>
                </a:path>
              </a:pathLst>
            </a:custGeom>
            <a:solidFill>
              <a:srgbClr val="4E46A6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3120737" y="2396834"/>
            <a:ext cx="12046525" cy="5057952"/>
            <a:chOff x="0" y="0"/>
            <a:chExt cx="4074997" cy="171096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074998" cy="1710962"/>
            </a:xfrm>
            <a:custGeom>
              <a:avLst/>
              <a:gdLst/>
              <a:ahLst/>
              <a:cxnLst/>
              <a:rect r="r" b="b" t="t" l="l"/>
              <a:pathLst>
                <a:path h="1710962" w="4074998">
                  <a:moveTo>
                    <a:pt x="3950538" y="1710961"/>
                  </a:moveTo>
                  <a:lnTo>
                    <a:pt x="124460" y="1710961"/>
                  </a:lnTo>
                  <a:cubicBezTo>
                    <a:pt x="55880" y="1710961"/>
                    <a:pt x="0" y="1655082"/>
                    <a:pt x="0" y="158650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950538" y="0"/>
                  </a:lnTo>
                  <a:cubicBezTo>
                    <a:pt x="4019117" y="0"/>
                    <a:pt x="4074998" y="55880"/>
                    <a:pt x="4074998" y="124460"/>
                  </a:cubicBezTo>
                  <a:lnTo>
                    <a:pt x="4074998" y="1586502"/>
                  </a:lnTo>
                  <a:cubicBezTo>
                    <a:pt x="4074998" y="1655082"/>
                    <a:pt x="4019117" y="1710962"/>
                    <a:pt x="3950538" y="1710962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2530064" y="7252961"/>
            <a:ext cx="6045421" cy="6045421"/>
            <a:chOff x="0" y="0"/>
            <a:chExt cx="8060561" cy="8060561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8060561" cy="8060561"/>
              <a:chOff x="0" y="0"/>
              <a:chExt cx="6350000" cy="6350000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4E46A6">
                  <a:alpha val="9804"/>
                </a:srgbClr>
              </a:solidFill>
            </p:spPr>
          </p:sp>
        </p:grpSp>
        <p:grpSp>
          <p:nvGrpSpPr>
            <p:cNvPr name="Group 9" id="9"/>
            <p:cNvGrpSpPr/>
            <p:nvPr/>
          </p:nvGrpSpPr>
          <p:grpSpPr>
            <a:xfrm rot="0">
              <a:off x="738634" y="738634"/>
              <a:ext cx="6583294" cy="6583294"/>
              <a:chOff x="0" y="0"/>
              <a:chExt cx="6350000" cy="63500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4E46A6">
                  <a:alpha val="9804"/>
                </a:srgbClr>
              </a:solidFill>
            </p:spPr>
          </p:sp>
        </p:grpSp>
      </p:grpSp>
      <p:sp>
        <p:nvSpPr>
          <p:cNvPr name="Freeform 11" id="11"/>
          <p:cNvSpPr/>
          <p:nvPr/>
        </p:nvSpPr>
        <p:spPr>
          <a:xfrm flipH="false" flipV="false" rot="0">
            <a:off x="221873" y="6336646"/>
            <a:ext cx="2468651" cy="4017036"/>
          </a:xfrm>
          <a:custGeom>
            <a:avLst/>
            <a:gdLst/>
            <a:ahLst/>
            <a:cxnLst/>
            <a:rect r="r" b="b" t="t" l="l"/>
            <a:pathLst>
              <a:path h="4017036" w="2468651">
                <a:moveTo>
                  <a:pt x="0" y="0"/>
                </a:moveTo>
                <a:lnTo>
                  <a:pt x="2468651" y="0"/>
                </a:lnTo>
                <a:lnTo>
                  <a:pt x="2468651" y="4017036"/>
                </a:lnTo>
                <a:lnTo>
                  <a:pt x="0" y="40170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515357" y="2965396"/>
            <a:ext cx="10890115" cy="3371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60"/>
              </a:lnSpc>
              <a:spcBef>
                <a:spcPct val="0"/>
              </a:spcBef>
            </a:pPr>
            <a:r>
              <a:rPr lang="en-US" sz="64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Розберемо декілька захворювань, які можливо попередити вакцинацією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6731" y="3178451"/>
            <a:ext cx="8865396" cy="5558942"/>
            <a:chOff x="0" y="0"/>
            <a:chExt cx="2998912" cy="188043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98912" cy="1880433"/>
            </a:xfrm>
            <a:custGeom>
              <a:avLst/>
              <a:gdLst/>
              <a:ahLst/>
              <a:cxnLst/>
              <a:rect r="r" b="b" t="t" l="l"/>
              <a:pathLst>
                <a:path h="1880433" w="2998912">
                  <a:moveTo>
                    <a:pt x="2874452" y="1880432"/>
                  </a:moveTo>
                  <a:lnTo>
                    <a:pt x="124460" y="1880432"/>
                  </a:lnTo>
                  <a:cubicBezTo>
                    <a:pt x="55880" y="1880432"/>
                    <a:pt x="0" y="1824552"/>
                    <a:pt x="0" y="17559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74452" y="0"/>
                  </a:lnTo>
                  <a:cubicBezTo>
                    <a:pt x="2943032" y="0"/>
                    <a:pt x="2998912" y="55880"/>
                    <a:pt x="2998912" y="124460"/>
                  </a:cubicBezTo>
                  <a:lnTo>
                    <a:pt x="2998912" y="1755972"/>
                  </a:lnTo>
                  <a:cubicBezTo>
                    <a:pt x="2998912" y="1824552"/>
                    <a:pt x="2943032" y="1880433"/>
                    <a:pt x="2874452" y="1880433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1159432" y="378585"/>
            <a:ext cx="6635143" cy="9529829"/>
          </a:xfrm>
          <a:custGeom>
            <a:avLst/>
            <a:gdLst/>
            <a:ahLst/>
            <a:cxnLst/>
            <a:rect r="r" b="b" t="t" l="l"/>
            <a:pathLst>
              <a:path h="9529829" w="6635143">
                <a:moveTo>
                  <a:pt x="0" y="0"/>
                </a:moveTo>
                <a:lnTo>
                  <a:pt x="6635144" y="0"/>
                </a:lnTo>
                <a:lnTo>
                  <a:pt x="6635144" y="9529830"/>
                </a:lnTo>
                <a:lnTo>
                  <a:pt x="0" y="952983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286282" y="3632558"/>
            <a:ext cx="7857718" cy="4603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ЗБУДНИК</a:t>
            </a: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Corynebacterium diphtheriae.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C6E61"/>
                </a:solidFill>
                <a:latin typeface="Pangolin"/>
                <a:ea typeface="Pangolin"/>
                <a:cs typeface="Pangolin"/>
                <a:sym typeface="Pangolin"/>
              </a:rPr>
              <a:t>ШЛЯХ ПЕРЕДАЧІ</a:t>
            </a: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повітряно-крапельний.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СИМПТОМИ</a:t>
            </a: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біль у горлі, висока температура;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характерна сірувата плівка на мигдаликах;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утруднене дихання;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слабкість, ураження серця, параліч.</a:t>
            </a:r>
          </a:p>
          <a:p>
            <a:pPr algn="l"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5CE1E6"/>
                </a:solidFill>
                <a:latin typeface="Pangolin"/>
                <a:ea typeface="Pangolin"/>
                <a:cs typeface="Pangolin"/>
                <a:sym typeface="Pangolin"/>
              </a:rPr>
              <a:t>ПРОФІЛАКТИКА</a:t>
            </a: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</a:t>
            </a:r>
            <a:r>
              <a:rPr lang="en-US" sz="29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вакцинація токсоїдною вакциною (наприклад, АКДП, АДП, АДП-м).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1704242"/>
            <a:ext cx="8865396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60"/>
              </a:lnSpc>
              <a:spcBef>
                <a:spcPct val="0"/>
              </a:spcBef>
            </a:pPr>
            <a:r>
              <a:rPr lang="en-US" sz="64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Дифтерія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711302" y="557508"/>
            <a:ext cx="13576698" cy="4585992"/>
            <a:chOff x="0" y="0"/>
            <a:chExt cx="4592611" cy="155131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592612" cy="1551311"/>
            </a:xfrm>
            <a:custGeom>
              <a:avLst/>
              <a:gdLst/>
              <a:ahLst/>
              <a:cxnLst/>
              <a:rect r="r" b="b" t="t" l="l"/>
              <a:pathLst>
                <a:path h="1551311" w="4592612">
                  <a:moveTo>
                    <a:pt x="4468151" y="1551311"/>
                  </a:moveTo>
                  <a:lnTo>
                    <a:pt x="124460" y="1551311"/>
                  </a:lnTo>
                  <a:cubicBezTo>
                    <a:pt x="55880" y="1551311"/>
                    <a:pt x="0" y="1495431"/>
                    <a:pt x="0" y="142685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4468152" y="0"/>
                  </a:lnTo>
                  <a:cubicBezTo>
                    <a:pt x="4536732" y="0"/>
                    <a:pt x="4592612" y="55880"/>
                    <a:pt x="4592612" y="124460"/>
                  </a:cubicBezTo>
                  <a:lnTo>
                    <a:pt x="4592612" y="1426851"/>
                  </a:lnTo>
                  <a:cubicBezTo>
                    <a:pt x="4592612" y="1495431"/>
                    <a:pt x="4536732" y="1551311"/>
                    <a:pt x="4468152" y="1551311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TextBox 4" id="4"/>
          <p:cNvSpPr txBox="true"/>
          <p:nvPr/>
        </p:nvSpPr>
        <p:spPr>
          <a:xfrm rot="0">
            <a:off x="5016699" y="877445"/>
            <a:ext cx="13271301" cy="37889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3"/>
              </a:lnSpc>
            </a:pPr>
            <a:r>
              <a:rPr lang="en-US" sz="2702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ЗБУДНИК</a:t>
            </a:r>
            <a:r>
              <a:rPr lang="en-US" sz="2702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Clostridium tetani.</a:t>
            </a:r>
          </a:p>
          <a:p>
            <a:pPr algn="l">
              <a:lnSpc>
                <a:spcPts val="3783"/>
              </a:lnSpc>
            </a:pPr>
            <a:r>
              <a:rPr lang="en-US" sz="2702">
                <a:solidFill>
                  <a:srgbClr val="FC6E61"/>
                </a:solidFill>
                <a:latin typeface="Pangolin"/>
                <a:ea typeface="Pangolin"/>
                <a:cs typeface="Pangolin"/>
                <a:sym typeface="Pangolin"/>
              </a:rPr>
              <a:t>ШЛЯХ ПЕРЕДАЧІ</a:t>
            </a:r>
            <a:r>
              <a:rPr lang="en-US" sz="2702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контактний — через рани, подряпини, укус, бруд.</a:t>
            </a:r>
          </a:p>
          <a:p>
            <a:pPr algn="l">
              <a:lnSpc>
                <a:spcPts val="3783"/>
              </a:lnSpc>
            </a:pPr>
            <a:r>
              <a:rPr lang="en-US" sz="2702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СИМПТОМИ</a:t>
            </a:r>
            <a:r>
              <a:rPr lang="en-US" sz="2702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</a:t>
            </a:r>
          </a:p>
          <a:p>
            <a:pPr algn="l">
              <a:lnSpc>
                <a:spcPts val="3783"/>
              </a:lnSpc>
            </a:pPr>
            <a:r>
              <a:rPr lang="en-US" sz="2702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м’язові спазми (особливо щелепи — "тризм");</a:t>
            </a:r>
          </a:p>
          <a:p>
            <a:pPr algn="l">
              <a:lnSpc>
                <a:spcPts val="3783"/>
              </a:lnSpc>
            </a:pPr>
            <a:r>
              <a:rPr lang="en-US" sz="2702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судоми, болісне скорочення м'язів;</a:t>
            </a:r>
          </a:p>
          <a:p>
            <a:pPr algn="l">
              <a:lnSpc>
                <a:spcPts val="3783"/>
              </a:lnSpc>
            </a:pPr>
            <a:r>
              <a:rPr lang="en-US" sz="2702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порушення дихання — можливий летальний кінець.</a:t>
            </a:r>
          </a:p>
          <a:p>
            <a:pPr algn="l">
              <a:lnSpc>
                <a:spcPts val="3783"/>
              </a:lnSpc>
              <a:spcBef>
                <a:spcPct val="0"/>
              </a:spcBef>
            </a:pPr>
            <a:r>
              <a:rPr lang="en-US" sz="2702">
                <a:solidFill>
                  <a:srgbClr val="5CE1E6"/>
                </a:solidFill>
                <a:latin typeface="Pangolin"/>
                <a:ea typeface="Pangolin"/>
                <a:cs typeface="Pangolin"/>
                <a:sym typeface="Pangolin"/>
              </a:rPr>
              <a:t>ПРОФІЛАКТИКА</a:t>
            </a:r>
            <a:r>
              <a:rPr lang="en-US" sz="2702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вакцинація токсоїдом (АДП, АДП-м, АКДП), ревакцинація кожні 10 років.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3562155"/>
            <a:ext cx="8865396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60"/>
              </a:lnSpc>
              <a:spcBef>
                <a:spcPct val="0"/>
              </a:spcBef>
            </a:pPr>
            <a:r>
              <a:rPr lang="en-US" sz="64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Правець 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5974080" y="5143500"/>
            <a:ext cx="11020038" cy="5012443"/>
            <a:chOff x="0" y="0"/>
            <a:chExt cx="14693385" cy="668325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41471" y="0"/>
              <a:ext cx="14651913" cy="6683257"/>
            </a:xfrm>
            <a:custGeom>
              <a:avLst/>
              <a:gdLst/>
              <a:ahLst/>
              <a:cxnLst/>
              <a:rect r="r" b="b" t="t" l="l"/>
              <a:pathLst>
                <a:path h="6683257" w="14651913">
                  <a:moveTo>
                    <a:pt x="0" y="0"/>
                  </a:moveTo>
                  <a:lnTo>
                    <a:pt x="14651914" y="0"/>
                  </a:lnTo>
                  <a:lnTo>
                    <a:pt x="14651914" y="6683257"/>
                  </a:lnTo>
                  <a:lnTo>
                    <a:pt x="0" y="66832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4042" t="0" r="-8000" b="0"/>
              </a:stretch>
            </a:blipFill>
          </p:spPr>
        </p:sp>
        <p:grpSp>
          <p:nvGrpSpPr>
            <p:cNvPr name="Group 8" id="8"/>
            <p:cNvGrpSpPr/>
            <p:nvPr/>
          </p:nvGrpSpPr>
          <p:grpSpPr>
            <a:xfrm rot="0">
              <a:off x="0" y="571500"/>
              <a:ext cx="1511300" cy="1341120"/>
              <a:chOff x="0" y="0"/>
              <a:chExt cx="1511300" cy="1341120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27940" y="45720"/>
                <a:ext cx="1437640" cy="1248410"/>
              </a:xfrm>
              <a:custGeom>
                <a:avLst/>
                <a:gdLst/>
                <a:ahLst/>
                <a:cxnLst/>
                <a:rect r="r" b="b" t="t" l="l"/>
                <a:pathLst>
                  <a:path h="1248410" w="1437640">
                    <a:moveTo>
                      <a:pt x="647700" y="900430"/>
                    </a:moveTo>
                    <a:cubicBezTo>
                      <a:pt x="532130" y="1214120"/>
                      <a:pt x="529590" y="1219200"/>
                      <a:pt x="519430" y="1225550"/>
                    </a:cubicBezTo>
                    <a:cubicBezTo>
                      <a:pt x="508000" y="1233170"/>
                      <a:pt x="487680" y="1240790"/>
                      <a:pt x="472440" y="1239520"/>
                    </a:cubicBezTo>
                    <a:cubicBezTo>
                      <a:pt x="457200" y="1238250"/>
                      <a:pt x="441960" y="1233170"/>
                      <a:pt x="427990" y="1219200"/>
                    </a:cubicBezTo>
                    <a:cubicBezTo>
                      <a:pt x="403860" y="1193800"/>
                      <a:pt x="379730" y="1137920"/>
                      <a:pt x="365760" y="1078230"/>
                    </a:cubicBezTo>
                    <a:cubicBezTo>
                      <a:pt x="345440" y="988060"/>
                      <a:pt x="347980" y="826770"/>
                      <a:pt x="355600" y="721360"/>
                    </a:cubicBezTo>
                    <a:cubicBezTo>
                      <a:pt x="363220" y="636270"/>
                      <a:pt x="378460" y="580390"/>
                      <a:pt x="398780" y="494030"/>
                    </a:cubicBezTo>
                    <a:cubicBezTo>
                      <a:pt x="425450" y="378460"/>
                      <a:pt x="476250" y="170180"/>
                      <a:pt x="509270" y="90170"/>
                    </a:cubicBezTo>
                    <a:cubicBezTo>
                      <a:pt x="525780" y="53340"/>
                      <a:pt x="534670" y="26670"/>
                      <a:pt x="553720" y="13970"/>
                    </a:cubicBezTo>
                    <a:cubicBezTo>
                      <a:pt x="570230" y="2540"/>
                      <a:pt x="596900" y="0"/>
                      <a:pt x="612140" y="5080"/>
                    </a:cubicBezTo>
                    <a:cubicBezTo>
                      <a:pt x="627380" y="8890"/>
                      <a:pt x="638810" y="16510"/>
                      <a:pt x="647700" y="34290"/>
                    </a:cubicBezTo>
                    <a:cubicBezTo>
                      <a:pt x="668020" y="72390"/>
                      <a:pt x="666750" y="182880"/>
                      <a:pt x="668020" y="267970"/>
                    </a:cubicBezTo>
                    <a:cubicBezTo>
                      <a:pt x="670560" y="370840"/>
                      <a:pt x="647700" y="514350"/>
                      <a:pt x="651510" y="609600"/>
                    </a:cubicBezTo>
                    <a:cubicBezTo>
                      <a:pt x="652780" y="678180"/>
                      <a:pt x="689610" y="748030"/>
                      <a:pt x="671830" y="784860"/>
                    </a:cubicBezTo>
                    <a:cubicBezTo>
                      <a:pt x="657860" y="811530"/>
                      <a:pt x="595630" y="836930"/>
                      <a:pt x="591820" y="831850"/>
                    </a:cubicBezTo>
                    <a:cubicBezTo>
                      <a:pt x="584200" y="824230"/>
                      <a:pt x="734060" y="632460"/>
                      <a:pt x="787400" y="610870"/>
                    </a:cubicBezTo>
                    <a:cubicBezTo>
                      <a:pt x="812800" y="600710"/>
                      <a:pt x="838200" y="607060"/>
                      <a:pt x="855980" y="618490"/>
                    </a:cubicBezTo>
                    <a:cubicBezTo>
                      <a:pt x="872490" y="629920"/>
                      <a:pt x="886460" y="648970"/>
                      <a:pt x="889000" y="679450"/>
                    </a:cubicBezTo>
                    <a:cubicBezTo>
                      <a:pt x="896620" y="767080"/>
                      <a:pt x="750570" y="1132840"/>
                      <a:pt x="707390" y="1203960"/>
                    </a:cubicBezTo>
                    <a:cubicBezTo>
                      <a:pt x="694690" y="1225550"/>
                      <a:pt x="687070" y="1233170"/>
                      <a:pt x="673100" y="1240790"/>
                    </a:cubicBezTo>
                    <a:cubicBezTo>
                      <a:pt x="657860" y="1247140"/>
                      <a:pt x="637540" y="1248410"/>
                      <a:pt x="622300" y="1244600"/>
                    </a:cubicBezTo>
                    <a:cubicBezTo>
                      <a:pt x="607060" y="1239520"/>
                      <a:pt x="590550" y="1228090"/>
                      <a:pt x="582930" y="1214120"/>
                    </a:cubicBezTo>
                    <a:cubicBezTo>
                      <a:pt x="574040" y="1197610"/>
                      <a:pt x="574040" y="1176020"/>
                      <a:pt x="577850" y="1148080"/>
                    </a:cubicBezTo>
                    <a:cubicBezTo>
                      <a:pt x="585470" y="1090930"/>
                      <a:pt x="632460" y="991870"/>
                      <a:pt x="675640" y="894080"/>
                    </a:cubicBezTo>
                    <a:cubicBezTo>
                      <a:pt x="737870" y="751840"/>
                      <a:pt x="877570" y="443230"/>
                      <a:pt x="932180" y="382270"/>
                    </a:cubicBezTo>
                    <a:cubicBezTo>
                      <a:pt x="948690" y="364490"/>
                      <a:pt x="957580" y="359410"/>
                      <a:pt x="972820" y="355600"/>
                    </a:cubicBezTo>
                    <a:cubicBezTo>
                      <a:pt x="986790" y="353060"/>
                      <a:pt x="1007110" y="355600"/>
                      <a:pt x="1019810" y="363220"/>
                    </a:cubicBezTo>
                    <a:cubicBezTo>
                      <a:pt x="1032510" y="369570"/>
                      <a:pt x="1045210" y="384810"/>
                      <a:pt x="1050290" y="398780"/>
                    </a:cubicBezTo>
                    <a:cubicBezTo>
                      <a:pt x="1055370" y="412750"/>
                      <a:pt x="1045210" y="445770"/>
                      <a:pt x="1049020" y="447040"/>
                    </a:cubicBezTo>
                    <a:cubicBezTo>
                      <a:pt x="1055370" y="448310"/>
                      <a:pt x="1083310" y="353060"/>
                      <a:pt x="1104900" y="318770"/>
                    </a:cubicBezTo>
                    <a:cubicBezTo>
                      <a:pt x="1121410" y="293370"/>
                      <a:pt x="1134110" y="273050"/>
                      <a:pt x="1158240" y="257810"/>
                    </a:cubicBezTo>
                    <a:cubicBezTo>
                      <a:pt x="1186180" y="241300"/>
                      <a:pt x="1234440" y="219710"/>
                      <a:pt x="1264920" y="229870"/>
                    </a:cubicBezTo>
                    <a:cubicBezTo>
                      <a:pt x="1301750" y="242570"/>
                      <a:pt x="1338580" y="308610"/>
                      <a:pt x="1355090" y="346710"/>
                    </a:cubicBezTo>
                    <a:cubicBezTo>
                      <a:pt x="1367790" y="374650"/>
                      <a:pt x="1366520" y="397510"/>
                      <a:pt x="1370330" y="430530"/>
                    </a:cubicBezTo>
                    <a:cubicBezTo>
                      <a:pt x="1374140" y="474980"/>
                      <a:pt x="1385570" y="558800"/>
                      <a:pt x="1371600" y="593090"/>
                    </a:cubicBezTo>
                    <a:cubicBezTo>
                      <a:pt x="1363980" y="612140"/>
                      <a:pt x="1347470" y="624840"/>
                      <a:pt x="1333500" y="631190"/>
                    </a:cubicBezTo>
                    <a:cubicBezTo>
                      <a:pt x="1323340" y="637540"/>
                      <a:pt x="1310640" y="640080"/>
                      <a:pt x="1297940" y="638810"/>
                    </a:cubicBezTo>
                    <a:cubicBezTo>
                      <a:pt x="1282700" y="637540"/>
                      <a:pt x="1261110" y="628650"/>
                      <a:pt x="1248410" y="617220"/>
                    </a:cubicBezTo>
                    <a:cubicBezTo>
                      <a:pt x="1236980" y="605790"/>
                      <a:pt x="1229360" y="591820"/>
                      <a:pt x="1225550" y="568960"/>
                    </a:cubicBezTo>
                    <a:cubicBezTo>
                      <a:pt x="1217930" y="521970"/>
                      <a:pt x="1233170" y="401320"/>
                      <a:pt x="1250950" y="349250"/>
                    </a:cubicBezTo>
                    <a:cubicBezTo>
                      <a:pt x="1262380" y="317500"/>
                      <a:pt x="1275080" y="281940"/>
                      <a:pt x="1294130" y="279400"/>
                    </a:cubicBezTo>
                    <a:cubicBezTo>
                      <a:pt x="1315720" y="275590"/>
                      <a:pt x="1379220" y="320040"/>
                      <a:pt x="1377950" y="350520"/>
                    </a:cubicBezTo>
                    <a:cubicBezTo>
                      <a:pt x="1377950" y="406400"/>
                      <a:pt x="1162050" y="570230"/>
                      <a:pt x="1076960" y="589280"/>
                    </a:cubicBezTo>
                    <a:cubicBezTo>
                      <a:pt x="1024890" y="600710"/>
                      <a:pt x="965200" y="582930"/>
                      <a:pt x="939800" y="554990"/>
                    </a:cubicBezTo>
                    <a:cubicBezTo>
                      <a:pt x="914400" y="528320"/>
                      <a:pt x="911860" y="463550"/>
                      <a:pt x="916940" y="433070"/>
                    </a:cubicBezTo>
                    <a:cubicBezTo>
                      <a:pt x="919480" y="412750"/>
                      <a:pt x="927100" y="394970"/>
                      <a:pt x="939800" y="383540"/>
                    </a:cubicBezTo>
                    <a:cubicBezTo>
                      <a:pt x="952500" y="372110"/>
                      <a:pt x="972820" y="361950"/>
                      <a:pt x="990600" y="361950"/>
                    </a:cubicBezTo>
                    <a:cubicBezTo>
                      <a:pt x="1010920" y="363220"/>
                      <a:pt x="1041400" y="379730"/>
                      <a:pt x="1055370" y="392430"/>
                    </a:cubicBezTo>
                    <a:cubicBezTo>
                      <a:pt x="1064260" y="402590"/>
                      <a:pt x="1068070" y="412750"/>
                      <a:pt x="1069340" y="426720"/>
                    </a:cubicBezTo>
                    <a:cubicBezTo>
                      <a:pt x="1070610" y="447040"/>
                      <a:pt x="1060450" y="471170"/>
                      <a:pt x="1047750" y="502920"/>
                    </a:cubicBezTo>
                    <a:cubicBezTo>
                      <a:pt x="1024890" y="563880"/>
                      <a:pt x="977900" y="713740"/>
                      <a:pt x="924560" y="760730"/>
                    </a:cubicBezTo>
                    <a:cubicBezTo>
                      <a:pt x="887730" y="792480"/>
                      <a:pt x="831850" y="810260"/>
                      <a:pt x="797560" y="800100"/>
                    </a:cubicBezTo>
                    <a:cubicBezTo>
                      <a:pt x="764540" y="789940"/>
                      <a:pt x="736600" y="741680"/>
                      <a:pt x="721360" y="703580"/>
                    </a:cubicBezTo>
                    <a:cubicBezTo>
                      <a:pt x="704850" y="661670"/>
                      <a:pt x="703580" y="613410"/>
                      <a:pt x="708660" y="560070"/>
                    </a:cubicBezTo>
                    <a:cubicBezTo>
                      <a:pt x="713740" y="486410"/>
                      <a:pt x="744220" y="346710"/>
                      <a:pt x="774700" y="306070"/>
                    </a:cubicBezTo>
                    <a:cubicBezTo>
                      <a:pt x="788670" y="288290"/>
                      <a:pt x="803910" y="281940"/>
                      <a:pt x="820420" y="278130"/>
                    </a:cubicBezTo>
                    <a:cubicBezTo>
                      <a:pt x="836930" y="275590"/>
                      <a:pt x="858520" y="279400"/>
                      <a:pt x="872490" y="287020"/>
                    </a:cubicBezTo>
                    <a:cubicBezTo>
                      <a:pt x="887730" y="295910"/>
                      <a:pt x="900430" y="314960"/>
                      <a:pt x="906780" y="328930"/>
                    </a:cubicBezTo>
                    <a:cubicBezTo>
                      <a:pt x="910590" y="340360"/>
                      <a:pt x="913130" y="347980"/>
                      <a:pt x="909320" y="364490"/>
                    </a:cubicBezTo>
                    <a:cubicBezTo>
                      <a:pt x="894080" y="421640"/>
                      <a:pt x="739140" y="640080"/>
                      <a:pt x="688340" y="703580"/>
                    </a:cubicBezTo>
                    <a:cubicBezTo>
                      <a:pt x="665480" y="731520"/>
                      <a:pt x="654050" y="745490"/>
                      <a:pt x="632460" y="756920"/>
                    </a:cubicBezTo>
                    <a:cubicBezTo>
                      <a:pt x="610870" y="769620"/>
                      <a:pt x="579120" y="778510"/>
                      <a:pt x="558800" y="775970"/>
                    </a:cubicBezTo>
                    <a:cubicBezTo>
                      <a:pt x="542290" y="773430"/>
                      <a:pt x="524510" y="762000"/>
                      <a:pt x="515620" y="748030"/>
                    </a:cubicBezTo>
                    <a:cubicBezTo>
                      <a:pt x="505460" y="732790"/>
                      <a:pt x="500380" y="707390"/>
                      <a:pt x="504190" y="683260"/>
                    </a:cubicBezTo>
                    <a:cubicBezTo>
                      <a:pt x="510540" y="645160"/>
                      <a:pt x="543560" y="581660"/>
                      <a:pt x="571500" y="547370"/>
                    </a:cubicBezTo>
                    <a:cubicBezTo>
                      <a:pt x="594360" y="518160"/>
                      <a:pt x="622300" y="491490"/>
                      <a:pt x="650240" y="481330"/>
                    </a:cubicBezTo>
                    <a:cubicBezTo>
                      <a:pt x="671830" y="473710"/>
                      <a:pt x="701040" y="471170"/>
                      <a:pt x="718820" y="480060"/>
                    </a:cubicBezTo>
                    <a:cubicBezTo>
                      <a:pt x="736600" y="488950"/>
                      <a:pt x="756920" y="515620"/>
                      <a:pt x="759460" y="535940"/>
                    </a:cubicBezTo>
                    <a:cubicBezTo>
                      <a:pt x="762000" y="556260"/>
                      <a:pt x="737870" y="575310"/>
                      <a:pt x="736600" y="601980"/>
                    </a:cubicBezTo>
                    <a:cubicBezTo>
                      <a:pt x="734060" y="642620"/>
                      <a:pt x="772160" y="693420"/>
                      <a:pt x="772160" y="758190"/>
                    </a:cubicBezTo>
                    <a:cubicBezTo>
                      <a:pt x="772160" y="866140"/>
                      <a:pt x="736600" y="1130300"/>
                      <a:pt x="675640" y="1184910"/>
                    </a:cubicBezTo>
                    <a:cubicBezTo>
                      <a:pt x="643890" y="1214120"/>
                      <a:pt x="588010" y="1217930"/>
                      <a:pt x="556260" y="1198880"/>
                    </a:cubicBezTo>
                    <a:cubicBezTo>
                      <a:pt x="511810" y="1174750"/>
                      <a:pt x="485140" y="1083310"/>
                      <a:pt x="466090" y="1003300"/>
                    </a:cubicBezTo>
                    <a:cubicBezTo>
                      <a:pt x="438150" y="887730"/>
                      <a:pt x="426720" y="642620"/>
                      <a:pt x="441960" y="565150"/>
                    </a:cubicBezTo>
                    <a:cubicBezTo>
                      <a:pt x="448310" y="535940"/>
                      <a:pt x="458470" y="518160"/>
                      <a:pt x="471170" y="506730"/>
                    </a:cubicBezTo>
                    <a:cubicBezTo>
                      <a:pt x="480060" y="499110"/>
                      <a:pt x="491490" y="495300"/>
                      <a:pt x="502920" y="494030"/>
                    </a:cubicBezTo>
                    <a:cubicBezTo>
                      <a:pt x="516890" y="492760"/>
                      <a:pt x="538480" y="495300"/>
                      <a:pt x="551180" y="505460"/>
                    </a:cubicBezTo>
                    <a:cubicBezTo>
                      <a:pt x="566420" y="516890"/>
                      <a:pt x="577850" y="537210"/>
                      <a:pt x="582930" y="562610"/>
                    </a:cubicBezTo>
                    <a:cubicBezTo>
                      <a:pt x="590550" y="603250"/>
                      <a:pt x="574040" y="664210"/>
                      <a:pt x="562610" y="728980"/>
                    </a:cubicBezTo>
                    <a:cubicBezTo>
                      <a:pt x="546100" y="821690"/>
                      <a:pt x="508000" y="1018540"/>
                      <a:pt x="485140" y="1066800"/>
                    </a:cubicBezTo>
                    <a:cubicBezTo>
                      <a:pt x="477520" y="1082040"/>
                      <a:pt x="473710" y="1087120"/>
                      <a:pt x="463550" y="1093470"/>
                    </a:cubicBezTo>
                    <a:cubicBezTo>
                      <a:pt x="452120" y="1102360"/>
                      <a:pt x="430530" y="1109980"/>
                      <a:pt x="415290" y="1108710"/>
                    </a:cubicBezTo>
                    <a:cubicBezTo>
                      <a:pt x="400050" y="1107440"/>
                      <a:pt x="381000" y="1098550"/>
                      <a:pt x="369570" y="1087120"/>
                    </a:cubicBezTo>
                    <a:cubicBezTo>
                      <a:pt x="358140" y="1076960"/>
                      <a:pt x="354330" y="1066800"/>
                      <a:pt x="349250" y="1041400"/>
                    </a:cubicBezTo>
                    <a:cubicBezTo>
                      <a:pt x="334010" y="952500"/>
                      <a:pt x="388620" y="554990"/>
                      <a:pt x="396240" y="401320"/>
                    </a:cubicBezTo>
                    <a:cubicBezTo>
                      <a:pt x="400050" y="312420"/>
                      <a:pt x="407670" y="237490"/>
                      <a:pt x="401320" y="194310"/>
                    </a:cubicBezTo>
                    <a:cubicBezTo>
                      <a:pt x="397510" y="173990"/>
                      <a:pt x="383540" y="165100"/>
                      <a:pt x="384810" y="151130"/>
                    </a:cubicBezTo>
                    <a:cubicBezTo>
                      <a:pt x="387350" y="137160"/>
                      <a:pt x="402590" y="120650"/>
                      <a:pt x="412750" y="113030"/>
                    </a:cubicBezTo>
                    <a:cubicBezTo>
                      <a:pt x="421640" y="105410"/>
                      <a:pt x="433070" y="102870"/>
                      <a:pt x="443230" y="101600"/>
                    </a:cubicBezTo>
                    <a:cubicBezTo>
                      <a:pt x="453390" y="100330"/>
                      <a:pt x="464820" y="101600"/>
                      <a:pt x="474980" y="105410"/>
                    </a:cubicBezTo>
                    <a:cubicBezTo>
                      <a:pt x="487680" y="111760"/>
                      <a:pt x="504190" y="127000"/>
                      <a:pt x="510540" y="138430"/>
                    </a:cubicBezTo>
                    <a:cubicBezTo>
                      <a:pt x="516890" y="148590"/>
                      <a:pt x="520700" y="156210"/>
                      <a:pt x="518160" y="170180"/>
                    </a:cubicBezTo>
                    <a:cubicBezTo>
                      <a:pt x="511810" y="200660"/>
                      <a:pt x="444500" y="264160"/>
                      <a:pt x="420370" y="309880"/>
                    </a:cubicBezTo>
                    <a:cubicBezTo>
                      <a:pt x="400050" y="346710"/>
                      <a:pt x="386080" y="378460"/>
                      <a:pt x="377190" y="419100"/>
                    </a:cubicBezTo>
                    <a:cubicBezTo>
                      <a:pt x="367030" y="468630"/>
                      <a:pt x="378460" y="541020"/>
                      <a:pt x="372110" y="585470"/>
                    </a:cubicBezTo>
                    <a:cubicBezTo>
                      <a:pt x="367030" y="615950"/>
                      <a:pt x="364490" y="641350"/>
                      <a:pt x="350520" y="661670"/>
                    </a:cubicBezTo>
                    <a:cubicBezTo>
                      <a:pt x="336550" y="680720"/>
                      <a:pt x="311150" y="698500"/>
                      <a:pt x="292100" y="701040"/>
                    </a:cubicBezTo>
                    <a:cubicBezTo>
                      <a:pt x="274320" y="704850"/>
                      <a:pt x="254000" y="698500"/>
                      <a:pt x="240030" y="688340"/>
                    </a:cubicBezTo>
                    <a:cubicBezTo>
                      <a:pt x="226060" y="679450"/>
                      <a:pt x="217170" y="666750"/>
                      <a:pt x="209550" y="643890"/>
                    </a:cubicBezTo>
                    <a:cubicBezTo>
                      <a:pt x="190500" y="586740"/>
                      <a:pt x="208280" y="397510"/>
                      <a:pt x="200660" y="318770"/>
                    </a:cubicBezTo>
                    <a:cubicBezTo>
                      <a:pt x="196850" y="274320"/>
                      <a:pt x="182880" y="241300"/>
                      <a:pt x="184150" y="215900"/>
                    </a:cubicBezTo>
                    <a:cubicBezTo>
                      <a:pt x="184150" y="200660"/>
                      <a:pt x="186690" y="191770"/>
                      <a:pt x="193040" y="180340"/>
                    </a:cubicBezTo>
                    <a:cubicBezTo>
                      <a:pt x="200660" y="167640"/>
                      <a:pt x="217170" y="151130"/>
                      <a:pt x="232410" y="144780"/>
                    </a:cubicBezTo>
                    <a:cubicBezTo>
                      <a:pt x="247650" y="139700"/>
                      <a:pt x="270510" y="139700"/>
                      <a:pt x="285750" y="144780"/>
                    </a:cubicBezTo>
                    <a:cubicBezTo>
                      <a:pt x="300990" y="151130"/>
                      <a:pt x="317500" y="167640"/>
                      <a:pt x="325120" y="180340"/>
                    </a:cubicBezTo>
                    <a:cubicBezTo>
                      <a:pt x="331470" y="190500"/>
                      <a:pt x="336550" y="199390"/>
                      <a:pt x="334010" y="214630"/>
                    </a:cubicBezTo>
                    <a:cubicBezTo>
                      <a:pt x="328930" y="248920"/>
                      <a:pt x="260350" y="325120"/>
                      <a:pt x="236220" y="369570"/>
                    </a:cubicBezTo>
                    <a:cubicBezTo>
                      <a:pt x="220980" y="400050"/>
                      <a:pt x="210820" y="419100"/>
                      <a:pt x="201930" y="450850"/>
                    </a:cubicBezTo>
                    <a:cubicBezTo>
                      <a:pt x="191770" y="491490"/>
                      <a:pt x="187960" y="533400"/>
                      <a:pt x="182880" y="593090"/>
                    </a:cubicBezTo>
                    <a:cubicBezTo>
                      <a:pt x="176530" y="687070"/>
                      <a:pt x="194310" y="909320"/>
                      <a:pt x="180340" y="966470"/>
                    </a:cubicBezTo>
                    <a:cubicBezTo>
                      <a:pt x="176530" y="984250"/>
                      <a:pt x="172720" y="989330"/>
                      <a:pt x="162560" y="999490"/>
                    </a:cubicBezTo>
                    <a:cubicBezTo>
                      <a:pt x="152400" y="1009650"/>
                      <a:pt x="132080" y="1022350"/>
                      <a:pt x="114300" y="1024890"/>
                    </a:cubicBezTo>
                    <a:cubicBezTo>
                      <a:pt x="97790" y="1026160"/>
                      <a:pt x="74930" y="1021080"/>
                      <a:pt x="60960" y="1010920"/>
                    </a:cubicBezTo>
                    <a:cubicBezTo>
                      <a:pt x="46990" y="1002030"/>
                      <a:pt x="38100" y="990600"/>
                      <a:pt x="30480" y="966470"/>
                    </a:cubicBezTo>
                    <a:cubicBezTo>
                      <a:pt x="6350" y="890270"/>
                      <a:pt x="2540" y="544830"/>
                      <a:pt x="26670" y="467360"/>
                    </a:cubicBezTo>
                    <a:cubicBezTo>
                      <a:pt x="34290" y="441960"/>
                      <a:pt x="44450" y="430530"/>
                      <a:pt x="59690" y="420370"/>
                    </a:cubicBezTo>
                    <a:cubicBezTo>
                      <a:pt x="73660" y="410210"/>
                      <a:pt x="97790" y="403860"/>
                      <a:pt x="115570" y="406400"/>
                    </a:cubicBezTo>
                    <a:cubicBezTo>
                      <a:pt x="133350" y="408940"/>
                      <a:pt x="153670" y="420370"/>
                      <a:pt x="166370" y="433070"/>
                    </a:cubicBezTo>
                    <a:cubicBezTo>
                      <a:pt x="177800" y="447040"/>
                      <a:pt x="182880" y="464820"/>
                      <a:pt x="186690" y="487680"/>
                    </a:cubicBezTo>
                    <a:cubicBezTo>
                      <a:pt x="193040" y="520700"/>
                      <a:pt x="193040" y="581660"/>
                      <a:pt x="186690" y="614680"/>
                    </a:cubicBezTo>
                    <a:cubicBezTo>
                      <a:pt x="182880" y="636270"/>
                      <a:pt x="180340" y="655320"/>
                      <a:pt x="166370" y="669290"/>
                    </a:cubicBezTo>
                    <a:cubicBezTo>
                      <a:pt x="151130" y="684530"/>
                      <a:pt x="118110" y="698500"/>
                      <a:pt x="95250" y="695960"/>
                    </a:cubicBezTo>
                    <a:cubicBezTo>
                      <a:pt x="72390" y="693420"/>
                      <a:pt x="46990" y="679450"/>
                      <a:pt x="33020" y="652780"/>
                    </a:cubicBezTo>
                    <a:cubicBezTo>
                      <a:pt x="0" y="593090"/>
                      <a:pt x="17780" y="370840"/>
                      <a:pt x="22860" y="295910"/>
                    </a:cubicBezTo>
                    <a:cubicBezTo>
                      <a:pt x="25400" y="260350"/>
                      <a:pt x="19050" y="238760"/>
                      <a:pt x="35560" y="219710"/>
                    </a:cubicBezTo>
                    <a:cubicBezTo>
                      <a:pt x="58420" y="194310"/>
                      <a:pt x="142240" y="167640"/>
                      <a:pt x="175260" y="181610"/>
                    </a:cubicBezTo>
                    <a:cubicBezTo>
                      <a:pt x="205740" y="193040"/>
                      <a:pt x="218440" y="238760"/>
                      <a:pt x="237490" y="276860"/>
                    </a:cubicBezTo>
                    <a:cubicBezTo>
                      <a:pt x="260350" y="325120"/>
                      <a:pt x="275590" y="402590"/>
                      <a:pt x="299720" y="447040"/>
                    </a:cubicBezTo>
                    <a:cubicBezTo>
                      <a:pt x="317500" y="480060"/>
                      <a:pt x="346710" y="495300"/>
                      <a:pt x="359410" y="524510"/>
                    </a:cubicBezTo>
                    <a:cubicBezTo>
                      <a:pt x="370840" y="551180"/>
                      <a:pt x="363220" y="585470"/>
                      <a:pt x="374650" y="613410"/>
                    </a:cubicBezTo>
                    <a:cubicBezTo>
                      <a:pt x="387350" y="642620"/>
                      <a:pt x="422910" y="666750"/>
                      <a:pt x="435610" y="697230"/>
                    </a:cubicBezTo>
                    <a:cubicBezTo>
                      <a:pt x="448310" y="725170"/>
                      <a:pt x="455930" y="763270"/>
                      <a:pt x="453390" y="788670"/>
                    </a:cubicBezTo>
                    <a:cubicBezTo>
                      <a:pt x="450850" y="807720"/>
                      <a:pt x="441960" y="825500"/>
                      <a:pt x="430530" y="836930"/>
                    </a:cubicBezTo>
                    <a:cubicBezTo>
                      <a:pt x="417830" y="849630"/>
                      <a:pt x="400050" y="861060"/>
                      <a:pt x="382270" y="862330"/>
                    </a:cubicBezTo>
                    <a:cubicBezTo>
                      <a:pt x="360680" y="863600"/>
                      <a:pt x="322580" y="853440"/>
                      <a:pt x="307340" y="836930"/>
                    </a:cubicBezTo>
                    <a:cubicBezTo>
                      <a:pt x="290830" y="820420"/>
                      <a:pt x="280670" y="783590"/>
                      <a:pt x="285750" y="760730"/>
                    </a:cubicBezTo>
                    <a:cubicBezTo>
                      <a:pt x="290830" y="737870"/>
                      <a:pt x="316230" y="708660"/>
                      <a:pt x="337820" y="699770"/>
                    </a:cubicBezTo>
                    <a:cubicBezTo>
                      <a:pt x="359410" y="692150"/>
                      <a:pt x="397510" y="695960"/>
                      <a:pt x="416560" y="708660"/>
                    </a:cubicBezTo>
                    <a:cubicBezTo>
                      <a:pt x="435610" y="722630"/>
                      <a:pt x="452120" y="756920"/>
                      <a:pt x="453390" y="779780"/>
                    </a:cubicBezTo>
                    <a:cubicBezTo>
                      <a:pt x="454660" y="797560"/>
                      <a:pt x="445770" y="816610"/>
                      <a:pt x="435610" y="830580"/>
                    </a:cubicBezTo>
                    <a:cubicBezTo>
                      <a:pt x="425450" y="844550"/>
                      <a:pt x="407670" y="855980"/>
                      <a:pt x="391160" y="861060"/>
                    </a:cubicBezTo>
                    <a:cubicBezTo>
                      <a:pt x="374650" y="864870"/>
                      <a:pt x="353060" y="863600"/>
                      <a:pt x="336550" y="857250"/>
                    </a:cubicBezTo>
                    <a:cubicBezTo>
                      <a:pt x="321310" y="850900"/>
                      <a:pt x="312420" y="844550"/>
                      <a:pt x="295910" y="821690"/>
                    </a:cubicBezTo>
                    <a:cubicBezTo>
                      <a:pt x="243840" y="751840"/>
                      <a:pt x="25400" y="344170"/>
                      <a:pt x="62230" y="289560"/>
                    </a:cubicBezTo>
                    <a:cubicBezTo>
                      <a:pt x="78740" y="265430"/>
                      <a:pt x="161290" y="269240"/>
                      <a:pt x="187960" y="295910"/>
                    </a:cubicBezTo>
                    <a:cubicBezTo>
                      <a:pt x="228600" y="337820"/>
                      <a:pt x="198120" y="552450"/>
                      <a:pt x="186690" y="614680"/>
                    </a:cubicBezTo>
                    <a:cubicBezTo>
                      <a:pt x="182880" y="640080"/>
                      <a:pt x="180340" y="655320"/>
                      <a:pt x="166370" y="669290"/>
                    </a:cubicBezTo>
                    <a:cubicBezTo>
                      <a:pt x="151130" y="684530"/>
                      <a:pt x="116840" y="697230"/>
                      <a:pt x="95250" y="695960"/>
                    </a:cubicBezTo>
                    <a:cubicBezTo>
                      <a:pt x="76200" y="694690"/>
                      <a:pt x="55880" y="681990"/>
                      <a:pt x="44450" y="669290"/>
                    </a:cubicBezTo>
                    <a:cubicBezTo>
                      <a:pt x="31750" y="655320"/>
                      <a:pt x="26670" y="636270"/>
                      <a:pt x="22860" y="614680"/>
                    </a:cubicBezTo>
                    <a:cubicBezTo>
                      <a:pt x="17780" y="581660"/>
                      <a:pt x="17780" y="520700"/>
                      <a:pt x="24130" y="487680"/>
                    </a:cubicBezTo>
                    <a:cubicBezTo>
                      <a:pt x="27940" y="464820"/>
                      <a:pt x="33020" y="447040"/>
                      <a:pt x="44450" y="433070"/>
                    </a:cubicBezTo>
                    <a:cubicBezTo>
                      <a:pt x="55880" y="420370"/>
                      <a:pt x="77470" y="408940"/>
                      <a:pt x="95250" y="406400"/>
                    </a:cubicBezTo>
                    <a:cubicBezTo>
                      <a:pt x="113030" y="403860"/>
                      <a:pt x="137160" y="410210"/>
                      <a:pt x="151130" y="420370"/>
                    </a:cubicBezTo>
                    <a:cubicBezTo>
                      <a:pt x="166370" y="430530"/>
                      <a:pt x="176530" y="441960"/>
                      <a:pt x="184150" y="467360"/>
                    </a:cubicBezTo>
                    <a:cubicBezTo>
                      <a:pt x="208280" y="544830"/>
                      <a:pt x="204470" y="890270"/>
                      <a:pt x="180340" y="966470"/>
                    </a:cubicBezTo>
                    <a:cubicBezTo>
                      <a:pt x="172720" y="990600"/>
                      <a:pt x="161290" y="1002030"/>
                      <a:pt x="148590" y="1010920"/>
                    </a:cubicBezTo>
                    <a:cubicBezTo>
                      <a:pt x="138430" y="1019810"/>
                      <a:pt x="128270" y="1024890"/>
                      <a:pt x="114300" y="1024890"/>
                    </a:cubicBezTo>
                    <a:cubicBezTo>
                      <a:pt x="95250" y="1024890"/>
                      <a:pt x="62230" y="1013460"/>
                      <a:pt x="46990" y="999490"/>
                    </a:cubicBezTo>
                    <a:cubicBezTo>
                      <a:pt x="34290" y="986790"/>
                      <a:pt x="31750" y="974090"/>
                      <a:pt x="27940" y="947420"/>
                    </a:cubicBezTo>
                    <a:cubicBezTo>
                      <a:pt x="15240" y="869950"/>
                      <a:pt x="22860" y="591820"/>
                      <a:pt x="46990" y="471170"/>
                    </a:cubicBezTo>
                    <a:cubicBezTo>
                      <a:pt x="62230" y="393700"/>
                      <a:pt x="86360" y="331470"/>
                      <a:pt x="115570" y="285750"/>
                    </a:cubicBezTo>
                    <a:cubicBezTo>
                      <a:pt x="135890" y="254000"/>
                      <a:pt x="170180" y="238760"/>
                      <a:pt x="184150" y="215900"/>
                    </a:cubicBezTo>
                    <a:cubicBezTo>
                      <a:pt x="194310" y="199390"/>
                      <a:pt x="193040" y="177800"/>
                      <a:pt x="203200" y="166370"/>
                    </a:cubicBezTo>
                    <a:cubicBezTo>
                      <a:pt x="210820" y="156210"/>
                      <a:pt x="219710" y="148590"/>
                      <a:pt x="232410" y="144780"/>
                    </a:cubicBezTo>
                    <a:cubicBezTo>
                      <a:pt x="246380" y="140970"/>
                      <a:pt x="270510" y="139700"/>
                      <a:pt x="285750" y="144780"/>
                    </a:cubicBezTo>
                    <a:cubicBezTo>
                      <a:pt x="300990" y="151130"/>
                      <a:pt x="316230" y="167640"/>
                      <a:pt x="325120" y="180340"/>
                    </a:cubicBezTo>
                    <a:cubicBezTo>
                      <a:pt x="334010" y="191770"/>
                      <a:pt x="337820" y="198120"/>
                      <a:pt x="342900" y="217170"/>
                    </a:cubicBezTo>
                    <a:cubicBezTo>
                      <a:pt x="356870" y="279400"/>
                      <a:pt x="365760" y="565150"/>
                      <a:pt x="359410" y="626110"/>
                    </a:cubicBezTo>
                    <a:cubicBezTo>
                      <a:pt x="356870" y="645160"/>
                      <a:pt x="356870" y="650240"/>
                      <a:pt x="350520" y="661670"/>
                    </a:cubicBezTo>
                    <a:cubicBezTo>
                      <a:pt x="341630" y="674370"/>
                      <a:pt x="326390" y="692150"/>
                      <a:pt x="309880" y="697230"/>
                    </a:cubicBezTo>
                    <a:cubicBezTo>
                      <a:pt x="290830" y="703580"/>
                      <a:pt x="256540" y="699770"/>
                      <a:pt x="240030" y="688340"/>
                    </a:cubicBezTo>
                    <a:cubicBezTo>
                      <a:pt x="222250" y="676910"/>
                      <a:pt x="212090" y="654050"/>
                      <a:pt x="207010" y="626110"/>
                    </a:cubicBezTo>
                    <a:cubicBezTo>
                      <a:pt x="199390" y="579120"/>
                      <a:pt x="220980" y="482600"/>
                      <a:pt x="232410" y="425450"/>
                    </a:cubicBezTo>
                    <a:cubicBezTo>
                      <a:pt x="241300" y="381000"/>
                      <a:pt x="251460" y="342900"/>
                      <a:pt x="266700" y="307340"/>
                    </a:cubicBezTo>
                    <a:cubicBezTo>
                      <a:pt x="279400" y="276860"/>
                      <a:pt x="294640" y="247650"/>
                      <a:pt x="314960" y="223520"/>
                    </a:cubicBezTo>
                    <a:cubicBezTo>
                      <a:pt x="334010" y="200660"/>
                      <a:pt x="365760" y="187960"/>
                      <a:pt x="383540" y="167640"/>
                    </a:cubicBezTo>
                    <a:cubicBezTo>
                      <a:pt x="397510" y="151130"/>
                      <a:pt x="398780" y="123190"/>
                      <a:pt x="412750" y="113030"/>
                    </a:cubicBezTo>
                    <a:cubicBezTo>
                      <a:pt x="425450" y="102870"/>
                      <a:pt x="444500" y="99060"/>
                      <a:pt x="459740" y="101600"/>
                    </a:cubicBezTo>
                    <a:cubicBezTo>
                      <a:pt x="477520" y="105410"/>
                      <a:pt x="499110" y="124460"/>
                      <a:pt x="510540" y="138430"/>
                    </a:cubicBezTo>
                    <a:cubicBezTo>
                      <a:pt x="520700" y="149860"/>
                      <a:pt x="524510" y="160020"/>
                      <a:pt x="527050" y="177800"/>
                    </a:cubicBezTo>
                    <a:cubicBezTo>
                      <a:pt x="533400" y="204470"/>
                      <a:pt x="527050" y="236220"/>
                      <a:pt x="525780" y="290830"/>
                    </a:cubicBezTo>
                    <a:cubicBezTo>
                      <a:pt x="520700" y="431800"/>
                      <a:pt x="519430" y="955040"/>
                      <a:pt x="490220" y="1051560"/>
                    </a:cubicBezTo>
                    <a:cubicBezTo>
                      <a:pt x="482600" y="1075690"/>
                      <a:pt x="476250" y="1084580"/>
                      <a:pt x="463550" y="1093470"/>
                    </a:cubicBezTo>
                    <a:cubicBezTo>
                      <a:pt x="450850" y="1103630"/>
                      <a:pt x="431800" y="1111250"/>
                      <a:pt x="415290" y="1108710"/>
                    </a:cubicBezTo>
                    <a:cubicBezTo>
                      <a:pt x="396240" y="1106170"/>
                      <a:pt x="369570" y="1089660"/>
                      <a:pt x="359410" y="1074420"/>
                    </a:cubicBezTo>
                    <a:cubicBezTo>
                      <a:pt x="350520" y="1060450"/>
                      <a:pt x="349250" y="1045210"/>
                      <a:pt x="350520" y="1024890"/>
                    </a:cubicBezTo>
                    <a:cubicBezTo>
                      <a:pt x="351790" y="984250"/>
                      <a:pt x="383540" y="918210"/>
                      <a:pt x="397510" y="852170"/>
                    </a:cubicBezTo>
                    <a:cubicBezTo>
                      <a:pt x="415290" y="765810"/>
                      <a:pt x="422910" y="601980"/>
                      <a:pt x="444500" y="548640"/>
                    </a:cubicBezTo>
                    <a:cubicBezTo>
                      <a:pt x="452120" y="527050"/>
                      <a:pt x="458470" y="515620"/>
                      <a:pt x="471170" y="506730"/>
                    </a:cubicBezTo>
                    <a:cubicBezTo>
                      <a:pt x="487680" y="496570"/>
                      <a:pt x="518160" y="491490"/>
                      <a:pt x="535940" y="497840"/>
                    </a:cubicBezTo>
                    <a:cubicBezTo>
                      <a:pt x="554990" y="504190"/>
                      <a:pt x="568960" y="519430"/>
                      <a:pt x="580390" y="546100"/>
                    </a:cubicBezTo>
                    <a:cubicBezTo>
                      <a:pt x="609600" y="614680"/>
                      <a:pt x="585470" y="866140"/>
                      <a:pt x="601980" y="969010"/>
                    </a:cubicBezTo>
                    <a:cubicBezTo>
                      <a:pt x="612140" y="1029970"/>
                      <a:pt x="654050" y="1103630"/>
                      <a:pt x="643890" y="1109980"/>
                    </a:cubicBezTo>
                    <a:cubicBezTo>
                      <a:pt x="636270" y="1113790"/>
                      <a:pt x="588010" y="1080770"/>
                      <a:pt x="577850" y="1047750"/>
                    </a:cubicBezTo>
                    <a:cubicBezTo>
                      <a:pt x="558800" y="990600"/>
                      <a:pt x="619760" y="857250"/>
                      <a:pt x="629920" y="763270"/>
                    </a:cubicBezTo>
                    <a:cubicBezTo>
                      <a:pt x="638810" y="671830"/>
                      <a:pt x="605790" y="530860"/>
                      <a:pt x="635000" y="492760"/>
                    </a:cubicBezTo>
                    <a:cubicBezTo>
                      <a:pt x="650240" y="472440"/>
                      <a:pt x="681990" y="469900"/>
                      <a:pt x="702310" y="473710"/>
                    </a:cubicBezTo>
                    <a:cubicBezTo>
                      <a:pt x="721360" y="478790"/>
                      <a:pt x="746760" y="500380"/>
                      <a:pt x="754380" y="519430"/>
                    </a:cubicBezTo>
                    <a:cubicBezTo>
                      <a:pt x="762000" y="538480"/>
                      <a:pt x="758190" y="565150"/>
                      <a:pt x="748030" y="588010"/>
                    </a:cubicBezTo>
                    <a:cubicBezTo>
                      <a:pt x="735330" y="615950"/>
                      <a:pt x="694690" y="640080"/>
                      <a:pt x="671830" y="669290"/>
                    </a:cubicBezTo>
                    <a:cubicBezTo>
                      <a:pt x="647700" y="699770"/>
                      <a:pt x="635000" y="753110"/>
                      <a:pt x="609600" y="767080"/>
                    </a:cubicBezTo>
                    <a:cubicBezTo>
                      <a:pt x="589280" y="778510"/>
                      <a:pt x="560070" y="777240"/>
                      <a:pt x="542290" y="770890"/>
                    </a:cubicBezTo>
                    <a:cubicBezTo>
                      <a:pt x="527050" y="764540"/>
                      <a:pt x="513080" y="746760"/>
                      <a:pt x="506730" y="734060"/>
                    </a:cubicBezTo>
                    <a:cubicBezTo>
                      <a:pt x="501650" y="722630"/>
                      <a:pt x="499110" y="711200"/>
                      <a:pt x="501650" y="699770"/>
                    </a:cubicBezTo>
                    <a:cubicBezTo>
                      <a:pt x="502920" y="685800"/>
                      <a:pt x="511810" y="665480"/>
                      <a:pt x="523240" y="654050"/>
                    </a:cubicBezTo>
                    <a:cubicBezTo>
                      <a:pt x="534670" y="640080"/>
                      <a:pt x="552450" y="642620"/>
                      <a:pt x="571500" y="624840"/>
                    </a:cubicBezTo>
                    <a:cubicBezTo>
                      <a:pt x="621030" y="576580"/>
                      <a:pt x="735330" y="350520"/>
                      <a:pt x="774700" y="306070"/>
                    </a:cubicBezTo>
                    <a:cubicBezTo>
                      <a:pt x="786130" y="293370"/>
                      <a:pt x="791210" y="288290"/>
                      <a:pt x="802640" y="284480"/>
                    </a:cubicBezTo>
                    <a:cubicBezTo>
                      <a:pt x="816610" y="278130"/>
                      <a:pt x="840740" y="275590"/>
                      <a:pt x="855980" y="280670"/>
                    </a:cubicBezTo>
                    <a:cubicBezTo>
                      <a:pt x="872490" y="284480"/>
                      <a:pt x="890270" y="299720"/>
                      <a:pt x="899160" y="312420"/>
                    </a:cubicBezTo>
                    <a:cubicBezTo>
                      <a:pt x="905510" y="322580"/>
                      <a:pt x="909320" y="330200"/>
                      <a:pt x="909320" y="346710"/>
                    </a:cubicBezTo>
                    <a:cubicBezTo>
                      <a:pt x="910590" y="386080"/>
                      <a:pt x="861060" y="487680"/>
                      <a:pt x="858520" y="549910"/>
                    </a:cubicBezTo>
                    <a:cubicBezTo>
                      <a:pt x="855980" y="599440"/>
                      <a:pt x="895350" y="665480"/>
                      <a:pt x="877570" y="688340"/>
                    </a:cubicBezTo>
                    <a:cubicBezTo>
                      <a:pt x="863600" y="707390"/>
                      <a:pt x="798830" y="712470"/>
                      <a:pt x="788670" y="698500"/>
                    </a:cubicBezTo>
                    <a:cubicBezTo>
                      <a:pt x="773430" y="678180"/>
                      <a:pt x="838200" y="575310"/>
                      <a:pt x="863600" y="530860"/>
                    </a:cubicBezTo>
                    <a:cubicBezTo>
                      <a:pt x="881380" y="499110"/>
                      <a:pt x="906780" y="476250"/>
                      <a:pt x="916940" y="450850"/>
                    </a:cubicBezTo>
                    <a:cubicBezTo>
                      <a:pt x="924560" y="433070"/>
                      <a:pt x="920750" y="411480"/>
                      <a:pt x="928370" y="397510"/>
                    </a:cubicBezTo>
                    <a:cubicBezTo>
                      <a:pt x="934720" y="386080"/>
                      <a:pt x="943610" y="378460"/>
                      <a:pt x="955040" y="372110"/>
                    </a:cubicBezTo>
                    <a:cubicBezTo>
                      <a:pt x="969010" y="365760"/>
                      <a:pt x="991870" y="360680"/>
                      <a:pt x="1008380" y="363220"/>
                    </a:cubicBezTo>
                    <a:cubicBezTo>
                      <a:pt x="1024890" y="367030"/>
                      <a:pt x="1042670" y="375920"/>
                      <a:pt x="1055370" y="392430"/>
                    </a:cubicBezTo>
                    <a:cubicBezTo>
                      <a:pt x="1071880" y="417830"/>
                      <a:pt x="1096010" y="502920"/>
                      <a:pt x="1083310" y="511810"/>
                    </a:cubicBezTo>
                    <a:cubicBezTo>
                      <a:pt x="1073150" y="519430"/>
                      <a:pt x="1002030" y="486410"/>
                      <a:pt x="999490" y="462280"/>
                    </a:cubicBezTo>
                    <a:cubicBezTo>
                      <a:pt x="995680" y="417830"/>
                      <a:pt x="1186180" y="290830"/>
                      <a:pt x="1250950" y="252730"/>
                    </a:cubicBezTo>
                    <a:cubicBezTo>
                      <a:pt x="1283970" y="233680"/>
                      <a:pt x="1308100" y="215900"/>
                      <a:pt x="1336040" y="219710"/>
                    </a:cubicBezTo>
                    <a:cubicBezTo>
                      <a:pt x="1367790" y="224790"/>
                      <a:pt x="1424940" y="265430"/>
                      <a:pt x="1432560" y="293370"/>
                    </a:cubicBezTo>
                    <a:cubicBezTo>
                      <a:pt x="1437640" y="318770"/>
                      <a:pt x="1403350" y="340360"/>
                      <a:pt x="1394460" y="375920"/>
                    </a:cubicBezTo>
                    <a:cubicBezTo>
                      <a:pt x="1379220" y="430530"/>
                      <a:pt x="1394460" y="549910"/>
                      <a:pt x="1371600" y="593090"/>
                    </a:cubicBezTo>
                    <a:cubicBezTo>
                      <a:pt x="1358900" y="617220"/>
                      <a:pt x="1337310" y="633730"/>
                      <a:pt x="1316990" y="637540"/>
                    </a:cubicBezTo>
                    <a:cubicBezTo>
                      <a:pt x="1296670" y="641350"/>
                      <a:pt x="1263650" y="629920"/>
                      <a:pt x="1248410" y="617220"/>
                    </a:cubicBezTo>
                    <a:cubicBezTo>
                      <a:pt x="1235710" y="605790"/>
                      <a:pt x="1231900" y="590550"/>
                      <a:pt x="1225550" y="568960"/>
                    </a:cubicBezTo>
                    <a:cubicBezTo>
                      <a:pt x="1216660" y="529590"/>
                      <a:pt x="1200150" y="436880"/>
                      <a:pt x="1215390" y="397510"/>
                    </a:cubicBezTo>
                    <a:cubicBezTo>
                      <a:pt x="1226820" y="369570"/>
                      <a:pt x="1275080" y="340360"/>
                      <a:pt x="1275080" y="340360"/>
                    </a:cubicBezTo>
                    <a:cubicBezTo>
                      <a:pt x="1275080" y="340360"/>
                      <a:pt x="1165860" y="473710"/>
                      <a:pt x="1107440" y="500380"/>
                    </a:cubicBezTo>
                    <a:cubicBezTo>
                      <a:pt x="1061720" y="521970"/>
                      <a:pt x="995680" y="534670"/>
                      <a:pt x="965200" y="514350"/>
                    </a:cubicBezTo>
                    <a:cubicBezTo>
                      <a:pt x="937260" y="496570"/>
                      <a:pt x="923290" y="416560"/>
                      <a:pt x="924560" y="396240"/>
                    </a:cubicBezTo>
                    <a:cubicBezTo>
                      <a:pt x="925830" y="388620"/>
                      <a:pt x="928370" y="386080"/>
                      <a:pt x="932180" y="382270"/>
                    </a:cubicBezTo>
                    <a:cubicBezTo>
                      <a:pt x="941070" y="373380"/>
                      <a:pt x="957580" y="359410"/>
                      <a:pt x="972820" y="355600"/>
                    </a:cubicBezTo>
                    <a:cubicBezTo>
                      <a:pt x="986790" y="353060"/>
                      <a:pt x="1007110" y="355600"/>
                      <a:pt x="1019810" y="363220"/>
                    </a:cubicBezTo>
                    <a:cubicBezTo>
                      <a:pt x="1032510" y="369570"/>
                      <a:pt x="1045210" y="384810"/>
                      <a:pt x="1050290" y="398780"/>
                    </a:cubicBezTo>
                    <a:cubicBezTo>
                      <a:pt x="1055370" y="412750"/>
                      <a:pt x="1054100" y="435610"/>
                      <a:pt x="1049020" y="447040"/>
                    </a:cubicBezTo>
                    <a:cubicBezTo>
                      <a:pt x="1045210" y="454660"/>
                      <a:pt x="1036320" y="452120"/>
                      <a:pt x="1028700" y="462280"/>
                    </a:cubicBezTo>
                    <a:cubicBezTo>
                      <a:pt x="1005840" y="487680"/>
                      <a:pt x="969010" y="567690"/>
                      <a:pt x="932180" y="642620"/>
                    </a:cubicBezTo>
                    <a:cubicBezTo>
                      <a:pt x="873760" y="764540"/>
                      <a:pt x="748030" y="1028700"/>
                      <a:pt x="720090" y="1122680"/>
                    </a:cubicBezTo>
                    <a:cubicBezTo>
                      <a:pt x="708660" y="1160780"/>
                      <a:pt x="717550" y="1183640"/>
                      <a:pt x="707390" y="1203960"/>
                    </a:cubicBezTo>
                    <a:cubicBezTo>
                      <a:pt x="699770" y="1220470"/>
                      <a:pt x="687070" y="1233170"/>
                      <a:pt x="673100" y="1240790"/>
                    </a:cubicBezTo>
                    <a:cubicBezTo>
                      <a:pt x="657860" y="1247140"/>
                      <a:pt x="637540" y="1248410"/>
                      <a:pt x="622300" y="1244600"/>
                    </a:cubicBezTo>
                    <a:cubicBezTo>
                      <a:pt x="607060" y="1239520"/>
                      <a:pt x="590550" y="1226820"/>
                      <a:pt x="582930" y="1214120"/>
                    </a:cubicBezTo>
                    <a:cubicBezTo>
                      <a:pt x="574040" y="1200150"/>
                      <a:pt x="571500" y="1189990"/>
                      <a:pt x="572770" y="1164590"/>
                    </a:cubicBezTo>
                    <a:cubicBezTo>
                      <a:pt x="579120" y="1082040"/>
                      <a:pt x="704850" y="694690"/>
                      <a:pt x="758190" y="632460"/>
                    </a:cubicBezTo>
                    <a:cubicBezTo>
                      <a:pt x="774700" y="612140"/>
                      <a:pt x="789940" y="609600"/>
                      <a:pt x="803910" y="607060"/>
                    </a:cubicBezTo>
                    <a:cubicBezTo>
                      <a:pt x="816610" y="604520"/>
                      <a:pt x="829310" y="607060"/>
                      <a:pt x="839470" y="610870"/>
                    </a:cubicBezTo>
                    <a:cubicBezTo>
                      <a:pt x="850900" y="614680"/>
                      <a:pt x="861060" y="621030"/>
                      <a:pt x="869950" y="629920"/>
                    </a:cubicBezTo>
                    <a:cubicBezTo>
                      <a:pt x="878840" y="642620"/>
                      <a:pt x="887730" y="664210"/>
                      <a:pt x="889000" y="679450"/>
                    </a:cubicBezTo>
                    <a:cubicBezTo>
                      <a:pt x="890270" y="692150"/>
                      <a:pt x="887730" y="699770"/>
                      <a:pt x="881380" y="713740"/>
                    </a:cubicBezTo>
                    <a:cubicBezTo>
                      <a:pt x="866140" y="745490"/>
                      <a:pt x="817880" y="811530"/>
                      <a:pt x="779780" y="849630"/>
                    </a:cubicBezTo>
                    <a:cubicBezTo>
                      <a:pt x="741680" y="886460"/>
                      <a:pt x="693420" y="939800"/>
                      <a:pt x="651510" y="943610"/>
                    </a:cubicBezTo>
                    <a:cubicBezTo>
                      <a:pt x="614680" y="946150"/>
                      <a:pt x="566420" y="923290"/>
                      <a:pt x="542290" y="887730"/>
                    </a:cubicBezTo>
                    <a:cubicBezTo>
                      <a:pt x="506730" y="833120"/>
                      <a:pt x="521970" y="704850"/>
                      <a:pt x="520700" y="607060"/>
                    </a:cubicBezTo>
                    <a:cubicBezTo>
                      <a:pt x="520700" y="500380"/>
                      <a:pt x="542290" y="370840"/>
                      <a:pt x="542290" y="271780"/>
                    </a:cubicBezTo>
                    <a:cubicBezTo>
                      <a:pt x="542290" y="190500"/>
                      <a:pt x="518160" y="93980"/>
                      <a:pt x="529590" y="52070"/>
                    </a:cubicBezTo>
                    <a:cubicBezTo>
                      <a:pt x="534670" y="33020"/>
                      <a:pt x="542290" y="21590"/>
                      <a:pt x="553720" y="13970"/>
                    </a:cubicBezTo>
                    <a:cubicBezTo>
                      <a:pt x="568960" y="5080"/>
                      <a:pt x="596900" y="0"/>
                      <a:pt x="612140" y="5080"/>
                    </a:cubicBezTo>
                    <a:cubicBezTo>
                      <a:pt x="627380" y="8890"/>
                      <a:pt x="640080" y="22860"/>
                      <a:pt x="647700" y="34290"/>
                    </a:cubicBezTo>
                    <a:cubicBezTo>
                      <a:pt x="652780" y="43180"/>
                      <a:pt x="655320" y="48260"/>
                      <a:pt x="655320" y="63500"/>
                    </a:cubicBezTo>
                    <a:cubicBezTo>
                      <a:pt x="655320" y="124460"/>
                      <a:pt x="549910" y="394970"/>
                      <a:pt x="520700" y="516890"/>
                    </a:cubicBezTo>
                    <a:cubicBezTo>
                      <a:pt x="501650" y="596900"/>
                      <a:pt x="487680" y="640080"/>
                      <a:pt x="483870" y="718820"/>
                    </a:cubicBezTo>
                    <a:cubicBezTo>
                      <a:pt x="476250" y="826770"/>
                      <a:pt x="483870" y="1027430"/>
                      <a:pt x="505460" y="1106170"/>
                    </a:cubicBezTo>
                    <a:cubicBezTo>
                      <a:pt x="515620" y="1143000"/>
                      <a:pt x="546100" y="1162050"/>
                      <a:pt x="546100" y="1183640"/>
                    </a:cubicBezTo>
                    <a:cubicBezTo>
                      <a:pt x="544830" y="1200150"/>
                      <a:pt x="532130" y="1216660"/>
                      <a:pt x="519430" y="1225550"/>
                    </a:cubicBezTo>
                    <a:cubicBezTo>
                      <a:pt x="508000" y="1234440"/>
                      <a:pt x="487680" y="1240790"/>
                      <a:pt x="472440" y="1239520"/>
                    </a:cubicBezTo>
                    <a:cubicBezTo>
                      <a:pt x="457200" y="1238250"/>
                      <a:pt x="439420" y="1229360"/>
                      <a:pt x="427990" y="1219200"/>
                    </a:cubicBezTo>
                    <a:cubicBezTo>
                      <a:pt x="417830" y="1207770"/>
                      <a:pt x="408940" y="1196340"/>
                      <a:pt x="408940" y="1173480"/>
                    </a:cubicBezTo>
                    <a:cubicBezTo>
                      <a:pt x="406400" y="1113790"/>
                      <a:pt x="491490" y="882650"/>
                      <a:pt x="528320" y="834390"/>
                    </a:cubicBezTo>
                    <a:cubicBezTo>
                      <a:pt x="542290" y="817880"/>
                      <a:pt x="554990" y="811530"/>
                      <a:pt x="568960" y="807720"/>
                    </a:cubicBezTo>
                    <a:cubicBezTo>
                      <a:pt x="584200" y="805180"/>
                      <a:pt x="604520" y="807720"/>
                      <a:pt x="617220" y="815340"/>
                    </a:cubicBezTo>
                    <a:cubicBezTo>
                      <a:pt x="629920" y="821690"/>
                      <a:pt x="643890" y="836930"/>
                      <a:pt x="648970" y="852170"/>
                    </a:cubicBezTo>
                    <a:cubicBezTo>
                      <a:pt x="654050" y="866140"/>
                      <a:pt x="647700" y="900430"/>
                      <a:pt x="647700" y="900430"/>
                    </a:cubicBezTo>
                  </a:path>
                </a:pathLst>
              </a:custGeom>
              <a:solidFill>
                <a:srgbClr val="FFFFFF"/>
              </a:solidFill>
              <a:ln cap="sq">
                <a:noFill/>
                <a:prstDash val="solid"/>
                <a:miter/>
              </a:ln>
            </p:spPr>
          </p:sp>
        </p:grpSp>
        <p:grpSp>
          <p:nvGrpSpPr>
            <p:cNvPr name="Group 10" id="10"/>
            <p:cNvGrpSpPr/>
            <p:nvPr/>
          </p:nvGrpSpPr>
          <p:grpSpPr>
            <a:xfrm rot="0">
              <a:off x="0" y="560070"/>
              <a:ext cx="1397000" cy="1352550"/>
              <a:chOff x="0" y="0"/>
              <a:chExt cx="1397000" cy="135255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45720" y="48260"/>
                <a:ext cx="1305560" cy="1257300"/>
              </a:xfrm>
              <a:custGeom>
                <a:avLst/>
                <a:gdLst/>
                <a:ahLst/>
                <a:cxnLst/>
                <a:rect r="r" b="b" t="t" l="l"/>
                <a:pathLst>
                  <a:path h="1257300" w="1305560">
                    <a:moveTo>
                      <a:pt x="713740" y="90170"/>
                    </a:moveTo>
                    <a:cubicBezTo>
                      <a:pt x="488950" y="1007110"/>
                      <a:pt x="495300" y="1156970"/>
                      <a:pt x="464820" y="1212850"/>
                    </a:cubicBezTo>
                    <a:cubicBezTo>
                      <a:pt x="452120" y="1236980"/>
                      <a:pt x="436880" y="1248410"/>
                      <a:pt x="419100" y="1253490"/>
                    </a:cubicBezTo>
                    <a:cubicBezTo>
                      <a:pt x="401320" y="1257300"/>
                      <a:pt x="373380" y="1249680"/>
                      <a:pt x="359410" y="1238250"/>
                    </a:cubicBezTo>
                    <a:cubicBezTo>
                      <a:pt x="346710" y="1225550"/>
                      <a:pt x="340360" y="1210310"/>
                      <a:pt x="339090" y="1181100"/>
                    </a:cubicBezTo>
                    <a:cubicBezTo>
                      <a:pt x="334010" y="1089660"/>
                      <a:pt x="453390" y="758190"/>
                      <a:pt x="476250" y="617220"/>
                    </a:cubicBezTo>
                    <a:cubicBezTo>
                      <a:pt x="488950" y="534670"/>
                      <a:pt x="497840" y="467360"/>
                      <a:pt x="491490" y="417830"/>
                    </a:cubicBezTo>
                    <a:cubicBezTo>
                      <a:pt x="486410" y="387350"/>
                      <a:pt x="464820" y="344170"/>
                      <a:pt x="463550" y="344170"/>
                    </a:cubicBezTo>
                    <a:cubicBezTo>
                      <a:pt x="463550" y="344170"/>
                      <a:pt x="494030" y="396240"/>
                      <a:pt x="496570" y="436880"/>
                    </a:cubicBezTo>
                    <a:cubicBezTo>
                      <a:pt x="500380" y="513080"/>
                      <a:pt x="433070" y="674370"/>
                      <a:pt x="416560" y="769620"/>
                    </a:cubicBezTo>
                    <a:cubicBezTo>
                      <a:pt x="405130" y="842010"/>
                      <a:pt x="414020" y="920750"/>
                      <a:pt x="398780" y="960120"/>
                    </a:cubicBezTo>
                    <a:cubicBezTo>
                      <a:pt x="389890" y="981710"/>
                      <a:pt x="379730" y="994410"/>
                      <a:pt x="364490" y="1004570"/>
                    </a:cubicBezTo>
                    <a:cubicBezTo>
                      <a:pt x="349250" y="1013460"/>
                      <a:pt x="327660" y="1018540"/>
                      <a:pt x="309880" y="1014730"/>
                    </a:cubicBezTo>
                    <a:cubicBezTo>
                      <a:pt x="289560" y="1009650"/>
                      <a:pt x="266700" y="994410"/>
                      <a:pt x="252730" y="970280"/>
                    </a:cubicBezTo>
                    <a:cubicBezTo>
                      <a:pt x="229870" y="933450"/>
                      <a:pt x="228600" y="862330"/>
                      <a:pt x="219710" y="792480"/>
                    </a:cubicBezTo>
                    <a:cubicBezTo>
                      <a:pt x="209550" y="694690"/>
                      <a:pt x="189230" y="506730"/>
                      <a:pt x="204470" y="438150"/>
                    </a:cubicBezTo>
                    <a:cubicBezTo>
                      <a:pt x="210820" y="407670"/>
                      <a:pt x="218440" y="387350"/>
                      <a:pt x="234950" y="375920"/>
                    </a:cubicBezTo>
                    <a:cubicBezTo>
                      <a:pt x="252730" y="363220"/>
                      <a:pt x="285750" y="360680"/>
                      <a:pt x="304800" y="365760"/>
                    </a:cubicBezTo>
                    <a:cubicBezTo>
                      <a:pt x="321310" y="370840"/>
                      <a:pt x="337820" y="387350"/>
                      <a:pt x="345440" y="400050"/>
                    </a:cubicBezTo>
                    <a:cubicBezTo>
                      <a:pt x="353060" y="411480"/>
                      <a:pt x="353060" y="416560"/>
                      <a:pt x="355600" y="435610"/>
                    </a:cubicBezTo>
                    <a:cubicBezTo>
                      <a:pt x="361950" y="497840"/>
                      <a:pt x="360680" y="789940"/>
                      <a:pt x="337820" y="858520"/>
                    </a:cubicBezTo>
                    <a:cubicBezTo>
                      <a:pt x="328930" y="882650"/>
                      <a:pt x="321310" y="894080"/>
                      <a:pt x="306070" y="902970"/>
                    </a:cubicBezTo>
                    <a:cubicBezTo>
                      <a:pt x="288290" y="914400"/>
                      <a:pt x="252730" y="918210"/>
                      <a:pt x="233680" y="911860"/>
                    </a:cubicBezTo>
                    <a:cubicBezTo>
                      <a:pt x="217170" y="905510"/>
                      <a:pt x="200660" y="887730"/>
                      <a:pt x="193040" y="875030"/>
                    </a:cubicBezTo>
                    <a:cubicBezTo>
                      <a:pt x="185420" y="863600"/>
                      <a:pt x="181610" y="855980"/>
                      <a:pt x="184150" y="838200"/>
                    </a:cubicBezTo>
                    <a:cubicBezTo>
                      <a:pt x="189230" y="789940"/>
                      <a:pt x="314960" y="582930"/>
                      <a:pt x="307340" y="576580"/>
                    </a:cubicBezTo>
                    <a:cubicBezTo>
                      <a:pt x="304800" y="574040"/>
                      <a:pt x="287020" y="590550"/>
                      <a:pt x="287020" y="590550"/>
                    </a:cubicBezTo>
                    <a:cubicBezTo>
                      <a:pt x="287020" y="590550"/>
                      <a:pt x="300990" y="568960"/>
                      <a:pt x="313690" y="563880"/>
                    </a:cubicBezTo>
                    <a:cubicBezTo>
                      <a:pt x="331470" y="554990"/>
                      <a:pt x="368300" y="551180"/>
                      <a:pt x="388620" y="558800"/>
                    </a:cubicBezTo>
                    <a:cubicBezTo>
                      <a:pt x="406400" y="565150"/>
                      <a:pt x="419100" y="576580"/>
                      <a:pt x="429260" y="599440"/>
                    </a:cubicBezTo>
                    <a:cubicBezTo>
                      <a:pt x="449580" y="648970"/>
                      <a:pt x="388620" y="864870"/>
                      <a:pt x="427990" y="880110"/>
                    </a:cubicBezTo>
                    <a:cubicBezTo>
                      <a:pt x="486410" y="904240"/>
                      <a:pt x="770890" y="476250"/>
                      <a:pt x="867410" y="424180"/>
                    </a:cubicBezTo>
                    <a:cubicBezTo>
                      <a:pt x="902970" y="405130"/>
                      <a:pt x="928370" y="402590"/>
                      <a:pt x="955040" y="407670"/>
                    </a:cubicBezTo>
                    <a:cubicBezTo>
                      <a:pt x="979170" y="411480"/>
                      <a:pt x="1004570" y="427990"/>
                      <a:pt x="1019810" y="447040"/>
                    </a:cubicBezTo>
                    <a:cubicBezTo>
                      <a:pt x="1036320" y="466090"/>
                      <a:pt x="1042670" y="491490"/>
                      <a:pt x="1050290" y="520700"/>
                    </a:cubicBezTo>
                    <a:cubicBezTo>
                      <a:pt x="1057910" y="558800"/>
                      <a:pt x="1070610" y="623570"/>
                      <a:pt x="1060450" y="657860"/>
                    </a:cubicBezTo>
                    <a:cubicBezTo>
                      <a:pt x="1052830" y="680720"/>
                      <a:pt x="1032510" y="702310"/>
                      <a:pt x="1017270" y="711200"/>
                    </a:cubicBezTo>
                    <a:cubicBezTo>
                      <a:pt x="1007110" y="717550"/>
                      <a:pt x="994410" y="718820"/>
                      <a:pt x="982980" y="717550"/>
                    </a:cubicBezTo>
                    <a:cubicBezTo>
                      <a:pt x="967740" y="716280"/>
                      <a:pt x="946150" y="707390"/>
                      <a:pt x="934720" y="695960"/>
                    </a:cubicBezTo>
                    <a:cubicBezTo>
                      <a:pt x="923290" y="684530"/>
                      <a:pt x="911860" y="668020"/>
                      <a:pt x="913130" y="647700"/>
                    </a:cubicBezTo>
                    <a:cubicBezTo>
                      <a:pt x="915670" y="615950"/>
                      <a:pt x="961390" y="561340"/>
                      <a:pt x="989330" y="525780"/>
                    </a:cubicBezTo>
                    <a:cubicBezTo>
                      <a:pt x="1016000" y="494030"/>
                      <a:pt x="1045210" y="458470"/>
                      <a:pt x="1076960" y="444500"/>
                    </a:cubicBezTo>
                    <a:cubicBezTo>
                      <a:pt x="1103630" y="431800"/>
                      <a:pt x="1136650" y="431800"/>
                      <a:pt x="1163320" y="436880"/>
                    </a:cubicBezTo>
                    <a:cubicBezTo>
                      <a:pt x="1187450" y="443230"/>
                      <a:pt x="1211580" y="454660"/>
                      <a:pt x="1229360" y="476250"/>
                    </a:cubicBezTo>
                    <a:cubicBezTo>
                      <a:pt x="1254760" y="505460"/>
                      <a:pt x="1270000" y="571500"/>
                      <a:pt x="1278890" y="614680"/>
                    </a:cubicBezTo>
                    <a:cubicBezTo>
                      <a:pt x="1285240" y="650240"/>
                      <a:pt x="1289050" y="690880"/>
                      <a:pt x="1283970" y="716280"/>
                    </a:cubicBezTo>
                    <a:cubicBezTo>
                      <a:pt x="1281430" y="730250"/>
                      <a:pt x="1277620" y="740410"/>
                      <a:pt x="1268730" y="750570"/>
                    </a:cubicBezTo>
                    <a:cubicBezTo>
                      <a:pt x="1257300" y="762000"/>
                      <a:pt x="1236980" y="775970"/>
                      <a:pt x="1220470" y="778510"/>
                    </a:cubicBezTo>
                    <a:cubicBezTo>
                      <a:pt x="1202690" y="782320"/>
                      <a:pt x="1179830" y="777240"/>
                      <a:pt x="1164590" y="768350"/>
                    </a:cubicBezTo>
                    <a:cubicBezTo>
                      <a:pt x="1149350" y="759460"/>
                      <a:pt x="1136650" y="745490"/>
                      <a:pt x="1130300" y="723900"/>
                    </a:cubicBezTo>
                    <a:cubicBezTo>
                      <a:pt x="1117600" y="683260"/>
                      <a:pt x="1126490" y="567690"/>
                      <a:pt x="1143000" y="527050"/>
                    </a:cubicBezTo>
                    <a:cubicBezTo>
                      <a:pt x="1150620" y="504190"/>
                      <a:pt x="1162050" y="490220"/>
                      <a:pt x="1177290" y="481330"/>
                    </a:cubicBezTo>
                    <a:cubicBezTo>
                      <a:pt x="1192530" y="472440"/>
                      <a:pt x="1216660" y="467360"/>
                      <a:pt x="1234440" y="471170"/>
                    </a:cubicBezTo>
                    <a:cubicBezTo>
                      <a:pt x="1250950" y="473710"/>
                      <a:pt x="1272540" y="486410"/>
                      <a:pt x="1282700" y="500380"/>
                    </a:cubicBezTo>
                    <a:cubicBezTo>
                      <a:pt x="1294130" y="514350"/>
                      <a:pt x="1305560" y="537210"/>
                      <a:pt x="1300480" y="554990"/>
                    </a:cubicBezTo>
                    <a:cubicBezTo>
                      <a:pt x="1294130" y="579120"/>
                      <a:pt x="1240790" y="600710"/>
                      <a:pt x="1219200" y="627380"/>
                    </a:cubicBezTo>
                    <a:cubicBezTo>
                      <a:pt x="1198880" y="652780"/>
                      <a:pt x="1192530" y="693420"/>
                      <a:pt x="1172210" y="708660"/>
                    </a:cubicBezTo>
                    <a:cubicBezTo>
                      <a:pt x="1155700" y="721360"/>
                      <a:pt x="1134110" y="727710"/>
                      <a:pt x="1116330" y="723900"/>
                    </a:cubicBezTo>
                    <a:cubicBezTo>
                      <a:pt x="1094740" y="721360"/>
                      <a:pt x="1062990" y="701040"/>
                      <a:pt x="1051560" y="683260"/>
                    </a:cubicBezTo>
                    <a:cubicBezTo>
                      <a:pt x="1041400" y="666750"/>
                      <a:pt x="1038860" y="643890"/>
                      <a:pt x="1042670" y="626110"/>
                    </a:cubicBezTo>
                    <a:cubicBezTo>
                      <a:pt x="1046480" y="608330"/>
                      <a:pt x="1068070" y="596900"/>
                      <a:pt x="1074420" y="576580"/>
                    </a:cubicBezTo>
                    <a:cubicBezTo>
                      <a:pt x="1082040" y="551180"/>
                      <a:pt x="1069340" y="508000"/>
                      <a:pt x="1075690" y="480060"/>
                    </a:cubicBezTo>
                    <a:cubicBezTo>
                      <a:pt x="1080770" y="457200"/>
                      <a:pt x="1090930" y="433070"/>
                      <a:pt x="1103630" y="419100"/>
                    </a:cubicBezTo>
                    <a:cubicBezTo>
                      <a:pt x="1112520" y="407670"/>
                      <a:pt x="1122680" y="400050"/>
                      <a:pt x="1136650" y="396240"/>
                    </a:cubicBezTo>
                    <a:cubicBezTo>
                      <a:pt x="1155700" y="391160"/>
                      <a:pt x="1193800" y="392430"/>
                      <a:pt x="1212850" y="405130"/>
                    </a:cubicBezTo>
                    <a:cubicBezTo>
                      <a:pt x="1231900" y="417830"/>
                      <a:pt x="1245870" y="447040"/>
                      <a:pt x="1248410" y="473710"/>
                    </a:cubicBezTo>
                    <a:cubicBezTo>
                      <a:pt x="1252220" y="508000"/>
                      <a:pt x="1228090" y="551180"/>
                      <a:pt x="1211580" y="596900"/>
                    </a:cubicBezTo>
                    <a:cubicBezTo>
                      <a:pt x="1187450" y="657860"/>
                      <a:pt x="1159510" y="754380"/>
                      <a:pt x="1115060" y="800100"/>
                    </a:cubicBezTo>
                    <a:cubicBezTo>
                      <a:pt x="1079500" y="838200"/>
                      <a:pt x="1040130" y="858520"/>
                      <a:pt x="982980" y="872490"/>
                    </a:cubicBezTo>
                    <a:cubicBezTo>
                      <a:pt x="896620" y="892810"/>
                      <a:pt x="711200" y="861060"/>
                      <a:pt x="633730" y="863600"/>
                    </a:cubicBezTo>
                    <a:cubicBezTo>
                      <a:pt x="594360" y="866140"/>
                      <a:pt x="577850" y="861060"/>
                      <a:pt x="546100" y="873760"/>
                    </a:cubicBezTo>
                    <a:cubicBezTo>
                      <a:pt x="500380" y="895350"/>
                      <a:pt x="436880" y="976630"/>
                      <a:pt x="393700" y="1007110"/>
                    </a:cubicBezTo>
                    <a:cubicBezTo>
                      <a:pt x="363220" y="1028700"/>
                      <a:pt x="341630" y="1046480"/>
                      <a:pt x="313690" y="1051560"/>
                    </a:cubicBezTo>
                    <a:cubicBezTo>
                      <a:pt x="287020" y="1056640"/>
                      <a:pt x="255270" y="1054100"/>
                      <a:pt x="232410" y="1042670"/>
                    </a:cubicBezTo>
                    <a:cubicBezTo>
                      <a:pt x="209550" y="1029970"/>
                      <a:pt x="186690" y="1004570"/>
                      <a:pt x="176530" y="975360"/>
                    </a:cubicBezTo>
                    <a:cubicBezTo>
                      <a:pt x="163830" y="939800"/>
                      <a:pt x="162560" y="867410"/>
                      <a:pt x="176530" y="835660"/>
                    </a:cubicBezTo>
                    <a:cubicBezTo>
                      <a:pt x="185420" y="815340"/>
                      <a:pt x="205740" y="802640"/>
                      <a:pt x="222250" y="795020"/>
                    </a:cubicBezTo>
                    <a:cubicBezTo>
                      <a:pt x="234950" y="788670"/>
                      <a:pt x="248920" y="787400"/>
                      <a:pt x="262890" y="789940"/>
                    </a:cubicBezTo>
                    <a:cubicBezTo>
                      <a:pt x="279400" y="792480"/>
                      <a:pt x="304800" y="805180"/>
                      <a:pt x="317500" y="816610"/>
                    </a:cubicBezTo>
                    <a:cubicBezTo>
                      <a:pt x="327660" y="826770"/>
                      <a:pt x="332740" y="843280"/>
                      <a:pt x="336550" y="853440"/>
                    </a:cubicBezTo>
                    <a:cubicBezTo>
                      <a:pt x="339090" y="861060"/>
                      <a:pt x="341630" y="866140"/>
                      <a:pt x="339090" y="873760"/>
                    </a:cubicBezTo>
                    <a:cubicBezTo>
                      <a:pt x="334010" y="892810"/>
                      <a:pt x="297180" y="946150"/>
                      <a:pt x="269240" y="952500"/>
                    </a:cubicBezTo>
                    <a:cubicBezTo>
                      <a:pt x="240030" y="958850"/>
                      <a:pt x="189230" y="930910"/>
                      <a:pt x="167640" y="906780"/>
                    </a:cubicBezTo>
                    <a:cubicBezTo>
                      <a:pt x="148590" y="885190"/>
                      <a:pt x="146050" y="852170"/>
                      <a:pt x="140970" y="822960"/>
                    </a:cubicBezTo>
                    <a:cubicBezTo>
                      <a:pt x="135890" y="791210"/>
                      <a:pt x="135890" y="763270"/>
                      <a:pt x="139700" y="721360"/>
                    </a:cubicBezTo>
                    <a:cubicBezTo>
                      <a:pt x="147320" y="650240"/>
                      <a:pt x="176530" y="488950"/>
                      <a:pt x="199390" y="443230"/>
                    </a:cubicBezTo>
                    <a:cubicBezTo>
                      <a:pt x="208280" y="425450"/>
                      <a:pt x="215900" y="419100"/>
                      <a:pt x="227330" y="411480"/>
                    </a:cubicBezTo>
                    <a:cubicBezTo>
                      <a:pt x="238760" y="403860"/>
                      <a:pt x="251460" y="396240"/>
                      <a:pt x="266700" y="396240"/>
                    </a:cubicBezTo>
                    <a:cubicBezTo>
                      <a:pt x="284480" y="393700"/>
                      <a:pt x="311150" y="400050"/>
                      <a:pt x="327660" y="408940"/>
                    </a:cubicBezTo>
                    <a:cubicBezTo>
                      <a:pt x="340360" y="416560"/>
                      <a:pt x="349250" y="429260"/>
                      <a:pt x="355600" y="440690"/>
                    </a:cubicBezTo>
                    <a:cubicBezTo>
                      <a:pt x="361950" y="452120"/>
                      <a:pt x="367030" y="462280"/>
                      <a:pt x="365760" y="481330"/>
                    </a:cubicBezTo>
                    <a:cubicBezTo>
                      <a:pt x="365760" y="530860"/>
                      <a:pt x="317500" y="669290"/>
                      <a:pt x="287020" y="749300"/>
                    </a:cubicBezTo>
                    <a:cubicBezTo>
                      <a:pt x="261620" y="816610"/>
                      <a:pt x="233680" y="885190"/>
                      <a:pt x="203200" y="929640"/>
                    </a:cubicBezTo>
                    <a:cubicBezTo>
                      <a:pt x="181610" y="960120"/>
                      <a:pt x="158750" y="986790"/>
                      <a:pt x="133350" y="998220"/>
                    </a:cubicBezTo>
                    <a:cubicBezTo>
                      <a:pt x="113030" y="1007110"/>
                      <a:pt x="87630" y="1005840"/>
                      <a:pt x="69850" y="1000760"/>
                    </a:cubicBezTo>
                    <a:cubicBezTo>
                      <a:pt x="55880" y="996950"/>
                      <a:pt x="43180" y="988060"/>
                      <a:pt x="33020" y="979170"/>
                    </a:cubicBezTo>
                    <a:cubicBezTo>
                      <a:pt x="24130" y="969010"/>
                      <a:pt x="15240" y="955040"/>
                      <a:pt x="11430" y="941070"/>
                    </a:cubicBezTo>
                    <a:cubicBezTo>
                      <a:pt x="7620" y="928370"/>
                      <a:pt x="6350" y="911860"/>
                      <a:pt x="10160" y="899160"/>
                    </a:cubicBezTo>
                    <a:cubicBezTo>
                      <a:pt x="12700" y="885190"/>
                      <a:pt x="19050" y="869950"/>
                      <a:pt x="27940" y="859790"/>
                    </a:cubicBezTo>
                    <a:cubicBezTo>
                      <a:pt x="36830" y="848360"/>
                      <a:pt x="59690" y="831850"/>
                      <a:pt x="62230" y="833120"/>
                    </a:cubicBezTo>
                    <a:cubicBezTo>
                      <a:pt x="66040" y="836930"/>
                      <a:pt x="16510" y="923290"/>
                      <a:pt x="7620" y="920750"/>
                    </a:cubicBezTo>
                    <a:cubicBezTo>
                      <a:pt x="0" y="919480"/>
                      <a:pt x="3810" y="873760"/>
                      <a:pt x="5080" y="839470"/>
                    </a:cubicBezTo>
                    <a:cubicBezTo>
                      <a:pt x="10160" y="778510"/>
                      <a:pt x="41910" y="664210"/>
                      <a:pt x="46990" y="588010"/>
                    </a:cubicBezTo>
                    <a:cubicBezTo>
                      <a:pt x="50800" y="524510"/>
                      <a:pt x="34290" y="454660"/>
                      <a:pt x="39370" y="412750"/>
                    </a:cubicBezTo>
                    <a:cubicBezTo>
                      <a:pt x="43180" y="388620"/>
                      <a:pt x="46990" y="372110"/>
                      <a:pt x="58420" y="358140"/>
                    </a:cubicBezTo>
                    <a:cubicBezTo>
                      <a:pt x="69850" y="344170"/>
                      <a:pt x="88900" y="330200"/>
                      <a:pt x="106680" y="325120"/>
                    </a:cubicBezTo>
                    <a:cubicBezTo>
                      <a:pt x="124460" y="321310"/>
                      <a:pt x="147320" y="322580"/>
                      <a:pt x="163830" y="328930"/>
                    </a:cubicBezTo>
                    <a:cubicBezTo>
                      <a:pt x="181610" y="335280"/>
                      <a:pt x="199390" y="349250"/>
                      <a:pt x="208280" y="365760"/>
                    </a:cubicBezTo>
                    <a:cubicBezTo>
                      <a:pt x="218440" y="387350"/>
                      <a:pt x="220980" y="429260"/>
                      <a:pt x="213360" y="450850"/>
                    </a:cubicBezTo>
                    <a:cubicBezTo>
                      <a:pt x="207010" y="469900"/>
                      <a:pt x="189230" y="485140"/>
                      <a:pt x="172720" y="492760"/>
                    </a:cubicBezTo>
                    <a:cubicBezTo>
                      <a:pt x="157480" y="501650"/>
                      <a:pt x="134620" y="508000"/>
                      <a:pt x="115570" y="502920"/>
                    </a:cubicBezTo>
                    <a:cubicBezTo>
                      <a:pt x="92710" y="496570"/>
                      <a:pt x="59690" y="471170"/>
                      <a:pt x="48260" y="450850"/>
                    </a:cubicBezTo>
                    <a:cubicBezTo>
                      <a:pt x="38100" y="434340"/>
                      <a:pt x="38100" y="411480"/>
                      <a:pt x="41910" y="393700"/>
                    </a:cubicBezTo>
                    <a:cubicBezTo>
                      <a:pt x="45720" y="375920"/>
                      <a:pt x="58420" y="355600"/>
                      <a:pt x="72390" y="344170"/>
                    </a:cubicBezTo>
                    <a:cubicBezTo>
                      <a:pt x="86360" y="331470"/>
                      <a:pt x="107950" y="323850"/>
                      <a:pt x="125730" y="322580"/>
                    </a:cubicBezTo>
                    <a:cubicBezTo>
                      <a:pt x="143510" y="321310"/>
                      <a:pt x="166370" y="327660"/>
                      <a:pt x="181610" y="337820"/>
                    </a:cubicBezTo>
                    <a:cubicBezTo>
                      <a:pt x="196850" y="347980"/>
                      <a:pt x="209550" y="361950"/>
                      <a:pt x="217170" y="383540"/>
                    </a:cubicBezTo>
                    <a:cubicBezTo>
                      <a:pt x="231140" y="422910"/>
                      <a:pt x="224790" y="496570"/>
                      <a:pt x="220980" y="566420"/>
                    </a:cubicBezTo>
                    <a:cubicBezTo>
                      <a:pt x="217170" y="659130"/>
                      <a:pt x="208280" y="817880"/>
                      <a:pt x="185420" y="895350"/>
                    </a:cubicBezTo>
                    <a:cubicBezTo>
                      <a:pt x="171450" y="941070"/>
                      <a:pt x="157480" y="982980"/>
                      <a:pt x="133350" y="998220"/>
                    </a:cubicBezTo>
                    <a:cubicBezTo>
                      <a:pt x="115570" y="1009650"/>
                      <a:pt x="88900" y="1007110"/>
                      <a:pt x="69850" y="1000760"/>
                    </a:cubicBezTo>
                    <a:cubicBezTo>
                      <a:pt x="50800" y="995680"/>
                      <a:pt x="30480" y="977900"/>
                      <a:pt x="20320" y="961390"/>
                    </a:cubicBezTo>
                    <a:cubicBezTo>
                      <a:pt x="10160" y="944880"/>
                      <a:pt x="7620" y="916940"/>
                      <a:pt x="10160" y="899160"/>
                    </a:cubicBezTo>
                    <a:cubicBezTo>
                      <a:pt x="11430" y="883920"/>
                      <a:pt x="19050" y="869950"/>
                      <a:pt x="27940" y="859790"/>
                    </a:cubicBezTo>
                    <a:cubicBezTo>
                      <a:pt x="36830" y="848360"/>
                      <a:pt x="60960" y="833120"/>
                      <a:pt x="62230" y="833120"/>
                    </a:cubicBezTo>
                    <a:cubicBezTo>
                      <a:pt x="62230" y="834390"/>
                      <a:pt x="38100" y="861060"/>
                      <a:pt x="36830" y="859790"/>
                    </a:cubicBezTo>
                    <a:cubicBezTo>
                      <a:pt x="33020" y="858520"/>
                      <a:pt x="95250" y="770890"/>
                      <a:pt x="115570" y="718820"/>
                    </a:cubicBezTo>
                    <a:cubicBezTo>
                      <a:pt x="137160" y="664210"/>
                      <a:pt x="143510" y="589280"/>
                      <a:pt x="160020" y="539750"/>
                    </a:cubicBezTo>
                    <a:cubicBezTo>
                      <a:pt x="172720" y="501650"/>
                      <a:pt x="185420" y="466090"/>
                      <a:pt x="199390" y="443230"/>
                    </a:cubicBezTo>
                    <a:cubicBezTo>
                      <a:pt x="208280" y="429260"/>
                      <a:pt x="215900" y="419100"/>
                      <a:pt x="227330" y="411480"/>
                    </a:cubicBezTo>
                    <a:cubicBezTo>
                      <a:pt x="238760" y="403860"/>
                      <a:pt x="252730" y="397510"/>
                      <a:pt x="266700" y="396240"/>
                    </a:cubicBezTo>
                    <a:cubicBezTo>
                      <a:pt x="279400" y="393700"/>
                      <a:pt x="295910" y="394970"/>
                      <a:pt x="308610" y="400050"/>
                    </a:cubicBezTo>
                    <a:cubicBezTo>
                      <a:pt x="321310" y="405130"/>
                      <a:pt x="334010" y="411480"/>
                      <a:pt x="342900" y="422910"/>
                    </a:cubicBezTo>
                    <a:cubicBezTo>
                      <a:pt x="354330" y="436880"/>
                      <a:pt x="364490" y="455930"/>
                      <a:pt x="365760" y="481330"/>
                    </a:cubicBezTo>
                    <a:cubicBezTo>
                      <a:pt x="369570" y="528320"/>
                      <a:pt x="331470" y="618490"/>
                      <a:pt x="320040" y="681990"/>
                    </a:cubicBezTo>
                    <a:cubicBezTo>
                      <a:pt x="311150" y="739140"/>
                      <a:pt x="325120" y="836930"/>
                      <a:pt x="304800" y="845820"/>
                    </a:cubicBezTo>
                    <a:cubicBezTo>
                      <a:pt x="289560" y="853440"/>
                      <a:pt x="259080" y="797560"/>
                      <a:pt x="237490" y="798830"/>
                    </a:cubicBezTo>
                    <a:cubicBezTo>
                      <a:pt x="213360" y="801370"/>
                      <a:pt x="172720" y="878840"/>
                      <a:pt x="167640" y="876300"/>
                    </a:cubicBezTo>
                    <a:cubicBezTo>
                      <a:pt x="163830" y="873760"/>
                      <a:pt x="170180" y="848360"/>
                      <a:pt x="176530" y="835660"/>
                    </a:cubicBezTo>
                    <a:cubicBezTo>
                      <a:pt x="182880" y="824230"/>
                      <a:pt x="191770" y="812800"/>
                      <a:pt x="203200" y="805180"/>
                    </a:cubicBezTo>
                    <a:cubicBezTo>
                      <a:pt x="218440" y="795020"/>
                      <a:pt x="243840" y="787400"/>
                      <a:pt x="262890" y="789940"/>
                    </a:cubicBezTo>
                    <a:cubicBezTo>
                      <a:pt x="281940" y="791210"/>
                      <a:pt x="303530" y="802640"/>
                      <a:pt x="317500" y="816610"/>
                    </a:cubicBezTo>
                    <a:cubicBezTo>
                      <a:pt x="330200" y="830580"/>
                      <a:pt x="345440" y="864870"/>
                      <a:pt x="339090" y="873760"/>
                    </a:cubicBezTo>
                    <a:cubicBezTo>
                      <a:pt x="334010" y="882650"/>
                      <a:pt x="292100" y="881380"/>
                      <a:pt x="289560" y="875030"/>
                    </a:cubicBezTo>
                    <a:cubicBezTo>
                      <a:pt x="284480" y="861060"/>
                      <a:pt x="401320" y="770890"/>
                      <a:pt x="447040" y="741680"/>
                    </a:cubicBezTo>
                    <a:cubicBezTo>
                      <a:pt x="476250" y="722630"/>
                      <a:pt x="497840" y="711200"/>
                      <a:pt x="527050" y="703580"/>
                    </a:cubicBezTo>
                    <a:cubicBezTo>
                      <a:pt x="558800" y="694690"/>
                      <a:pt x="595630" y="690880"/>
                      <a:pt x="628650" y="692150"/>
                    </a:cubicBezTo>
                    <a:cubicBezTo>
                      <a:pt x="660400" y="693420"/>
                      <a:pt x="684530" y="707390"/>
                      <a:pt x="723900" y="711200"/>
                    </a:cubicBezTo>
                    <a:cubicBezTo>
                      <a:pt x="787400" y="718820"/>
                      <a:pt x="913130" y="756920"/>
                      <a:pt x="972820" y="717550"/>
                    </a:cubicBezTo>
                    <a:cubicBezTo>
                      <a:pt x="1040130" y="673100"/>
                      <a:pt x="1051560" y="486410"/>
                      <a:pt x="1092200" y="435610"/>
                    </a:cubicBezTo>
                    <a:cubicBezTo>
                      <a:pt x="1112520" y="410210"/>
                      <a:pt x="1132840" y="393700"/>
                      <a:pt x="1155700" y="391160"/>
                    </a:cubicBezTo>
                    <a:cubicBezTo>
                      <a:pt x="1178560" y="388620"/>
                      <a:pt x="1212850" y="402590"/>
                      <a:pt x="1228090" y="419100"/>
                    </a:cubicBezTo>
                    <a:cubicBezTo>
                      <a:pt x="1240790" y="431800"/>
                      <a:pt x="1248410" y="448310"/>
                      <a:pt x="1248410" y="473710"/>
                    </a:cubicBezTo>
                    <a:cubicBezTo>
                      <a:pt x="1249680" y="524510"/>
                      <a:pt x="1210310" y="675640"/>
                      <a:pt x="1172210" y="708660"/>
                    </a:cubicBezTo>
                    <a:cubicBezTo>
                      <a:pt x="1150620" y="726440"/>
                      <a:pt x="1117600" y="727710"/>
                      <a:pt x="1096010" y="720090"/>
                    </a:cubicBezTo>
                    <a:cubicBezTo>
                      <a:pt x="1075690" y="712470"/>
                      <a:pt x="1051560" y="685800"/>
                      <a:pt x="1043940" y="665480"/>
                    </a:cubicBezTo>
                    <a:cubicBezTo>
                      <a:pt x="1037590" y="646430"/>
                      <a:pt x="1041400" y="624840"/>
                      <a:pt x="1049020" y="607060"/>
                    </a:cubicBezTo>
                    <a:cubicBezTo>
                      <a:pt x="1056640" y="588010"/>
                      <a:pt x="1074420" y="574040"/>
                      <a:pt x="1092200" y="556260"/>
                    </a:cubicBezTo>
                    <a:cubicBezTo>
                      <a:pt x="1116330" y="530860"/>
                      <a:pt x="1181100" y="472440"/>
                      <a:pt x="1184910" y="476250"/>
                    </a:cubicBezTo>
                    <a:cubicBezTo>
                      <a:pt x="1188720" y="478790"/>
                      <a:pt x="1139190" y="546100"/>
                      <a:pt x="1139190" y="546100"/>
                    </a:cubicBezTo>
                    <a:cubicBezTo>
                      <a:pt x="1139190" y="546100"/>
                      <a:pt x="1158240" y="492760"/>
                      <a:pt x="1177290" y="481330"/>
                    </a:cubicBezTo>
                    <a:cubicBezTo>
                      <a:pt x="1196340" y="469900"/>
                      <a:pt x="1233170" y="468630"/>
                      <a:pt x="1252220" y="476250"/>
                    </a:cubicBezTo>
                    <a:cubicBezTo>
                      <a:pt x="1270000" y="482600"/>
                      <a:pt x="1285240" y="501650"/>
                      <a:pt x="1292860" y="516890"/>
                    </a:cubicBezTo>
                    <a:cubicBezTo>
                      <a:pt x="1299210" y="528320"/>
                      <a:pt x="1299210" y="537210"/>
                      <a:pt x="1300480" y="554990"/>
                    </a:cubicBezTo>
                    <a:cubicBezTo>
                      <a:pt x="1301750" y="589280"/>
                      <a:pt x="1292860" y="681990"/>
                      <a:pt x="1283970" y="716280"/>
                    </a:cubicBezTo>
                    <a:cubicBezTo>
                      <a:pt x="1280160" y="731520"/>
                      <a:pt x="1277620" y="740410"/>
                      <a:pt x="1268730" y="750570"/>
                    </a:cubicBezTo>
                    <a:cubicBezTo>
                      <a:pt x="1254760" y="763270"/>
                      <a:pt x="1223010" y="781050"/>
                      <a:pt x="1201420" y="779780"/>
                    </a:cubicBezTo>
                    <a:cubicBezTo>
                      <a:pt x="1179830" y="778510"/>
                      <a:pt x="1150620" y="759460"/>
                      <a:pt x="1137920" y="741680"/>
                    </a:cubicBezTo>
                    <a:cubicBezTo>
                      <a:pt x="1126490" y="725170"/>
                      <a:pt x="1126490" y="702310"/>
                      <a:pt x="1125220" y="679450"/>
                    </a:cubicBezTo>
                    <a:cubicBezTo>
                      <a:pt x="1123950" y="650240"/>
                      <a:pt x="1148080" y="585470"/>
                      <a:pt x="1136650" y="579120"/>
                    </a:cubicBezTo>
                    <a:cubicBezTo>
                      <a:pt x="1125220" y="574040"/>
                      <a:pt x="1078230" y="617220"/>
                      <a:pt x="1061720" y="640080"/>
                    </a:cubicBezTo>
                    <a:cubicBezTo>
                      <a:pt x="1046480" y="659130"/>
                      <a:pt x="1047750" y="689610"/>
                      <a:pt x="1032510" y="702310"/>
                    </a:cubicBezTo>
                    <a:cubicBezTo>
                      <a:pt x="1019810" y="713740"/>
                      <a:pt x="998220" y="717550"/>
                      <a:pt x="982980" y="717550"/>
                    </a:cubicBezTo>
                    <a:cubicBezTo>
                      <a:pt x="970280" y="717550"/>
                      <a:pt x="958850" y="713740"/>
                      <a:pt x="948690" y="707390"/>
                    </a:cubicBezTo>
                    <a:cubicBezTo>
                      <a:pt x="935990" y="698500"/>
                      <a:pt x="923290" y="683260"/>
                      <a:pt x="916940" y="665480"/>
                    </a:cubicBezTo>
                    <a:cubicBezTo>
                      <a:pt x="906780" y="641350"/>
                      <a:pt x="927100" y="577850"/>
                      <a:pt x="909320" y="571500"/>
                    </a:cubicBezTo>
                    <a:cubicBezTo>
                      <a:pt x="864870" y="556260"/>
                      <a:pt x="575310" y="974090"/>
                      <a:pt x="476250" y="1036320"/>
                    </a:cubicBezTo>
                    <a:cubicBezTo>
                      <a:pt x="435610" y="1061720"/>
                      <a:pt x="407670" y="1074420"/>
                      <a:pt x="377190" y="1066800"/>
                    </a:cubicBezTo>
                    <a:cubicBezTo>
                      <a:pt x="341630" y="1059180"/>
                      <a:pt x="297180" y="1024890"/>
                      <a:pt x="278130" y="980440"/>
                    </a:cubicBezTo>
                    <a:cubicBezTo>
                      <a:pt x="247650" y="914400"/>
                      <a:pt x="273050" y="750570"/>
                      <a:pt x="276860" y="679450"/>
                    </a:cubicBezTo>
                    <a:cubicBezTo>
                      <a:pt x="279400" y="641350"/>
                      <a:pt x="276860" y="610870"/>
                      <a:pt x="287020" y="590550"/>
                    </a:cubicBezTo>
                    <a:cubicBezTo>
                      <a:pt x="293370" y="577850"/>
                      <a:pt x="302260" y="570230"/>
                      <a:pt x="313690" y="563880"/>
                    </a:cubicBezTo>
                    <a:cubicBezTo>
                      <a:pt x="328930" y="556260"/>
                      <a:pt x="353060" y="549910"/>
                      <a:pt x="369570" y="553720"/>
                    </a:cubicBezTo>
                    <a:cubicBezTo>
                      <a:pt x="387350" y="556260"/>
                      <a:pt x="408940" y="567690"/>
                      <a:pt x="419100" y="582930"/>
                    </a:cubicBezTo>
                    <a:cubicBezTo>
                      <a:pt x="430530" y="599440"/>
                      <a:pt x="436880" y="624840"/>
                      <a:pt x="431800" y="655320"/>
                    </a:cubicBezTo>
                    <a:cubicBezTo>
                      <a:pt x="424180" y="712470"/>
                      <a:pt x="350520" y="855980"/>
                      <a:pt x="320040" y="891540"/>
                    </a:cubicBezTo>
                    <a:cubicBezTo>
                      <a:pt x="308610" y="904240"/>
                      <a:pt x="300990" y="908050"/>
                      <a:pt x="289560" y="911860"/>
                    </a:cubicBezTo>
                    <a:cubicBezTo>
                      <a:pt x="274320" y="916940"/>
                      <a:pt x="250190" y="919480"/>
                      <a:pt x="233680" y="911860"/>
                    </a:cubicBezTo>
                    <a:cubicBezTo>
                      <a:pt x="214630" y="902970"/>
                      <a:pt x="196850" y="886460"/>
                      <a:pt x="186690" y="857250"/>
                    </a:cubicBezTo>
                    <a:cubicBezTo>
                      <a:pt x="160020" y="783590"/>
                      <a:pt x="184150" y="488950"/>
                      <a:pt x="205740" y="420370"/>
                    </a:cubicBezTo>
                    <a:cubicBezTo>
                      <a:pt x="213360" y="396240"/>
                      <a:pt x="223520" y="384810"/>
                      <a:pt x="234950" y="375920"/>
                    </a:cubicBezTo>
                    <a:cubicBezTo>
                      <a:pt x="245110" y="367030"/>
                      <a:pt x="256540" y="363220"/>
                      <a:pt x="269240" y="361950"/>
                    </a:cubicBezTo>
                    <a:cubicBezTo>
                      <a:pt x="284480" y="360680"/>
                      <a:pt x="307340" y="364490"/>
                      <a:pt x="321310" y="373380"/>
                    </a:cubicBezTo>
                    <a:cubicBezTo>
                      <a:pt x="335280" y="382270"/>
                      <a:pt x="345440" y="394970"/>
                      <a:pt x="353060" y="416560"/>
                    </a:cubicBezTo>
                    <a:cubicBezTo>
                      <a:pt x="369570" y="466090"/>
                      <a:pt x="354330" y="590550"/>
                      <a:pt x="361950" y="678180"/>
                    </a:cubicBezTo>
                    <a:cubicBezTo>
                      <a:pt x="370840" y="765810"/>
                      <a:pt x="405130" y="894080"/>
                      <a:pt x="401320" y="941070"/>
                    </a:cubicBezTo>
                    <a:cubicBezTo>
                      <a:pt x="400050" y="958850"/>
                      <a:pt x="397510" y="966470"/>
                      <a:pt x="391160" y="977900"/>
                    </a:cubicBezTo>
                    <a:cubicBezTo>
                      <a:pt x="382270" y="990600"/>
                      <a:pt x="364490" y="1007110"/>
                      <a:pt x="347980" y="1012190"/>
                    </a:cubicBezTo>
                    <a:cubicBezTo>
                      <a:pt x="327660" y="1017270"/>
                      <a:pt x="293370" y="1012190"/>
                      <a:pt x="275590" y="999490"/>
                    </a:cubicBezTo>
                    <a:cubicBezTo>
                      <a:pt x="259080" y="986790"/>
                      <a:pt x="250190" y="965200"/>
                      <a:pt x="245110" y="933450"/>
                    </a:cubicBezTo>
                    <a:cubicBezTo>
                      <a:pt x="236220" y="868680"/>
                      <a:pt x="273050" y="723900"/>
                      <a:pt x="295910" y="619760"/>
                    </a:cubicBezTo>
                    <a:cubicBezTo>
                      <a:pt x="318770" y="513080"/>
                      <a:pt x="339090" y="370840"/>
                      <a:pt x="384810" y="299720"/>
                    </a:cubicBezTo>
                    <a:cubicBezTo>
                      <a:pt x="414020" y="254000"/>
                      <a:pt x="459740" y="214630"/>
                      <a:pt x="495300" y="209550"/>
                    </a:cubicBezTo>
                    <a:cubicBezTo>
                      <a:pt x="520700" y="205740"/>
                      <a:pt x="551180" y="220980"/>
                      <a:pt x="568960" y="241300"/>
                    </a:cubicBezTo>
                    <a:cubicBezTo>
                      <a:pt x="590550" y="264160"/>
                      <a:pt x="598170" y="314960"/>
                      <a:pt x="607060" y="347980"/>
                    </a:cubicBezTo>
                    <a:cubicBezTo>
                      <a:pt x="613410" y="375920"/>
                      <a:pt x="618490" y="393700"/>
                      <a:pt x="618490" y="425450"/>
                    </a:cubicBezTo>
                    <a:cubicBezTo>
                      <a:pt x="621030" y="478790"/>
                      <a:pt x="609600" y="554990"/>
                      <a:pt x="596900" y="638810"/>
                    </a:cubicBezTo>
                    <a:cubicBezTo>
                      <a:pt x="577850" y="763270"/>
                      <a:pt x="530860" y="991870"/>
                      <a:pt x="504190" y="1094740"/>
                    </a:cubicBezTo>
                    <a:cubicBezTo>
                      <a:pt x="490220" y="1146810"/>
                      <a:pt x="483870" y="1186180"/>
                      <a:pt x="464820" y="1212850"/>
                    </a:cubicBezTo>
                    <a:cubicBezTo>
                      <a:pt x="452120" y="1231900"/>
                      <a:pt x="435610" y="1248410"/>
                      <a:pt x="419100" y="1253490"/>
                    </a:cubicBezTo>
                    <a:cubicBezTo>
                      <a:pt x="403860" y="1257300"/>
                      <a:pt x="384810" y="1252220"/>
                      <a:pt x="373380" y="1247140"/>
                    </a:cubicBezTo>
                    <a:cubicBezTo>
                      <a:pt x="363220" y="1242060"/>
                      <a:pt x="355600" y="1235710"/>
                      <a:pt x="349250" y="1225550"/>
                    </a:cubicBezTo>
                    <a:cubicBezTo>
                      <a:pt x="342900" y="1214120"/>
                      <a:pt x="340360" y="1202690"/>
                      <a:pt x="339090" y="1181100"/>
                    </a:cubicBezTo>
                    <a:cubicBezTo>
                      <a:pt x="337820" y="1120140"/>
                      <a:pt x="368300" y="979170"/>
                      <a:pt x="396240" y="843280"/>
                    </a:cubicBezTo>
                    <a:cubicBezTo>
                      <a:pt x="436880" y="635000"/>
                      <a:pt x="535940" y="148590"/>
                      <a:pt x="579120" y="53340"/>
                    </a:cubicBezTo>
                    <a:cubicBezTo>
                      <a:pt x="590550" y="29210"/>
                      <a:pt x="595630" y="21590"/>
                      <a:pt x="608330" y="12700"/>
                    </a:cubicBezTo>
                    <a:cubicBezTo>
                      <a:pt x="621030" y="5080"/>
                      <a:pt x="641350" y="0"/>
                      <a:pt x="656590" y="2540"/>
                    </a:cubicBezTo>
                    <a:cubicBezTo>
                      <a:pt x="671830" y="5080"/>
                      <a:pt x="690880" y="13970"/>
                      <a:pt x="699770" y="26670"/>
                    </a:cubicBezTo>
                    <a:cubicBezTo>
                      <a:pt x="711200" y="41910"/>
                      <a:pt x="713740" y="90170"/>
                      <a:pt x="713740" y="90170"/>
                    </a:cubicBezTo>
                  </a:path>
                </a:pathLst>
              </a:custGeom>
              <a:solidFill>
                <a:srgbClr val="FFFFFF"/>
              </a:solidFill>
              <a:ln cap="sq">
                <a:noFill/>
                <a:prstDash val="solid"/>
                <a:miter/>
              </a:ln>
            </p:spPr>
          </p:sp>
        </p:grp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993592" y="168057"/>
            <a:ext cx="11774322" cy="4579392"/>
            <a:chOff x="0" y="0"/>
            <a:chExt cx="3982919" cy="15490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982919" cy="1549079"/>
            </a:xfrm>
            <a:custGeom>
              <a:avLst/>
              <a:gdLst/>
              <a:ahLst/>
              <a:cxnLst/>
              <a:rect r="r" b="b" t="t" l="l"/>
              <a:pathLst>
                <a:path h="1549079" w="3982919">
                  <a:moveTo>
                    <a:pt x="3858459" y="1549078"/>
                  </a:moveTo>
                  <a:lnTo>
                    <a:pt x="124460" y="1549078"/>
                  </a:lnTo>
                  <a:cubicBezTo>
                    <a:pt x="55880" y="1549078"/>
                    <a:pt x="0" y="1493198"/>
                    <a:pt x="0" y="142461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858459" y="0"/>
                  </a:lnTo>
                  <a:cubicBezTo>
                    <a:pt x="3927039" y="0"/>
                    <a:pt x="3982919" y="55880"/>
                    <a:pt x="3982919" y="124460"/>
                  </a:cubicBezTo>
                  <a:lnTo>
                    <a:pt x="3982919" y="1424618"/>
                  </a:lnTo>
                  <a:cubicBezTo>
                    <a:pt x="3982919" y="1493198"/>
                    <a:pt x="3927039" y="1549079"/>
                    <a:pt x="3858459" y="1549079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8319658" y="4895777"/>
            <a:ext cx="8713088" cy="5391223"/>
          </a:xfrm>
          <a:custGeom>
            <a:avLst/>
            <a:gdLst/>
            <a:ahLst/>
            <a:cxnLst/>
            <a:rect r="r" b="b" t="t" l="l"/>
            <a:pathLst>
              <a:path h="5391223" w="8713088">
                <a:moveTo>
                  <a:pt x="0" y="0"/>
                </a:moveTo>
                <a:lnTo>
                  <a:pt x="8713088" y="0"/>
                </a:lnTo>
                <a:lnTo>
                  <a:pt x="8713088" y="5391223"/>
                </a:lnTo>
                <a:lnTo>
                  <a:pt x="0" y="53912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413036" y="531722"/>
            <a:ext cx="11223596" cy="3759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00"/>
              </a:lnSpc>
            </a:pPr>
            <a:r>
              <a:rPr lang="en-US" sz="2357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ЗБУДНИК</a:t>
            </a:r>
            <a:r>
              <a:rPr lang="en-US" sz="235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вірус грипу (типи A, B, C).</a:t>
            </a:r>
          </a:p>
          <a:p>
            <a:pPr algn="l">
              <a:lnSpc>
                <a:spcPts val="3300"/>
              </a:lnSpc>
            </a:pPr>
            <a:r>
              <a:rPr lang="en-US" sz="2357">
                <a:solidFill>
                  <a:srgbClr val="FC6E61"/>
                </a:solidFill>
                <a:latin typeface="Pangolin"/>
                <a:ea typeface="Pangolin"/>
                <a:cs typeface="Pangolin"/>
                <a:sym typeface="Pangolin"/>
              </a:rPr>
              <a:t>ШЛЯХ ПЕРЕДАЧІ: </a:t>
            </a:r>
            <a:r>
              <a:rPr lang="en-US" sz="235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 повітряно-крапельний (при кашлі, чханні, розмові).</a:t>
            </a:r>
          </a:p>
          <a:p>
            <a:pPr algn="l">
              <a:lnSpc>
                <a:spcPts val="3300"/>
              </a:lnSpc>
            </a:pPr>
            <a:r>
              <a:rPr lang="en-US" sz="2357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СИМПТОМИ</a:t>
            </a:r>
            <a:r>
              <a:rPr lang="en-US" sz="235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</a:t>
            </a:r>
          </a:p>
          <a:p>
            <a:pPr algn="l">
              <a:lnSpc>
                <a:spcPts val="3300"/>
              </a:lnSpc>
            </a:pPr>
            <a:r>
              <a:rPr lang="en-US" sz="235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раптовий початок, висока температура (до 40°C);</a:t>
            </a:r>
          </a:p>
          <a:p>
            <a:pPr algn="l">
              <a:lnSpc>
                <a:spcPts val="3300"/>
              </a:lnSpc>
            </a:pPr>
            <a:r>
              <a:rPr lang="en-US" sz="235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головний біль, ломота в тілі, слабкість;</a:t>
            </a:r>
          </a:p>
          <a:p>
            <a:pPr algn="l">
              <a:lnSpc>
                <a:spcPts val="3300"/>
              </a:lnSpc>
            </a:pPr>
            <a:r>
              <a:rPr lang="en-US" sz="235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сухий кашель, біль у горлі, закладеність носа;</a:t>
            </a:r>
          </a:p>
          <a:p>
            <a:pPr algn="l">
              <a:lnSpc>
                <a:spcPts val="3300"/>
              </a:lnSpc>
            </a:pPr>
            <a:r>
              <a:rPr lang="en-US" sz="235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можливі ускладнення — пневмонія, отит, загострення хронічних хвороб.</a:t>
            </a:r>
          </a:p>
          <a:p>
            <a:pPr algn="l">
              <a:lnSpc>
                <a:spcPts val="3300"/>
              </a:lnSpc>
              <a:spcBef>
                <a:spcPct val="0"/>
              </a:spcBef>
            </a:pPr>
            <a:r>
              <a:rPr lang="en-US" sz="2357">
                <a:solidFill>
                  <a:srgbClr val="5CE1E6"/>
                </a:solidFill>
                <a:latin typeface="Pangolin"/>
                <a:ea typeface="Pangolin"/>
                <a:cs typeface="Pangolin"/>
                <a:sym typeface="Pangolin"/>
              </a:rPr>
              <a:t>ПРОФІЛАКТИКА:</a:t>
            </a:r>
            <a:r>
              <a:rPr lang="en-US" sz="2357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 щорічна вакцинація (інактивована вакцина); дотримання гігієни, уникнення контактів у період епідемії.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95819" y="3960047"/>
            <a:ext cx="4949141" cy="1994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382"/>
              </a:lnSpc>
              <a:spcBef>
                <a:spcPct val="0"/>
              </a:spcBef>
            </a:pPr>
            <a:r>
              <a:rPr lang="en-US" sz="11701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Грип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6731" y="1999627"/>
            <a:ext cx="8865396" cy="6737766"/>
            <a:chOff x="0" y="0"/>
            <a:chExt cx="2998912" cy="227919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98912" cy="2279195"/>
            </a:xfrm>
            <a:custGeom>
              <a:avLst/>
              <a:gdLst/>
              <a:ahLst/>
              <a:cxnLst/>
              <a:rect r="r" b="b" t="t" l="l"/>
              <a:pathLst>
                <a:path h="2279195" w="2998912">
                  <a:moveTo>
                    <a:pt x="2874452" y="2279195"/>
                  </a:moveTo>
                  <a:lnTo>
                    <a:pt x="124460" y="2279195"/>
                  </a:lnTo>
                  <a:cubicBezTo>
                    <a:pt x="55880" y="2279195"/>
                    <a:pt x="0" y="2223315"/>
                    <a:pt x="0" y="215473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74452" y="0"/>
                  </a:lnTo>
                  <a:cubicBezTo>
                    <a:pt x="2943032" y="0"/>
                    <a:pt x="2998912" y="55880"/>
                    <a:pt x="2998912" y="124460"/>
                  </a:cubicBezTo>
                  <a:lnTo>
                    <a:pt x="2998912" y="2154735"/>
                  </a:lnTo>
                  <a:cubicBezTo>
                    <a:pt x="2998912" y="2223315"/>
                    <a:pt x="2943032" y="2279195"/>
                    <a:pt x="2874452" y="2279195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9612128" y="2785739"/>
            <a:ext cx="8056384" cy="5951654"/>
          </a:xfrm>
          <a:custGeom>
            <a:avLst/>
            <a:gdLst/>
            <a:ahLst/>
            <a:cxnLst/>
            <a:rect r="r" b="b" t="t" l="l"/>
            <a:pathLst>
              <a:path h="5951654" w="8056384">
                <a:moveTo>
                  <a:pt x="0" y="0"/>
                </a:moveTo>
                <a:lnTo>
                  <a:pt x="8056384" y="0"/>
                </a:lnTo>
                <a:lnTo>
                  <a:pt x="8056384" y="5951654"/>
                </a:lnTo>
                <a:lnTo>
                  <a:pt x="0" y="59516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2428898"/>
            <a:ext cx="8583428" cy="6057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45"/>
              </a:lnSpc>
            </a:pPr>
            <a:r>
              <a:rPr lang="en-US" sz="2889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ЗБУДНИК</a:t>
            </a:r>
            <a:r>
              <a:rPr lang="en-US" sz="288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поліовірус (типи 1, 2, 3).</a:t>
            </a:r>
          </a:p>
          <a:p>
            <a:pPr algn="l">
              <a:lnSpc>
                <a:spcPts val="4045"/>
              </a:lnSpc>
            </a:pPr>
            <a:r>
              <a:rPr lang="en-US" sz="2889">
                <a:solidFill>
                  <a:srgbClr val="FC6E61"/>
                </a:solidFill>
                <a:latin typeface="Pangolin"/>
                <a:ea typeface="Pangolin"/>
                <a:cs typeface="Pangolin"/>
                <a:sym typeface="Pangolin"/>
              </a:rPr>
              <a:t>ШЛЯХ ПЕРЕДАЧІ</a:t>
            </a:r>
            <a:r>
              <a:rPr lang="en-US" sz="288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фекально-оральний (через брудні руки, їжу, воду), рідше — повітряно-крапельний.</a:t>
            </a:r>
          </a:p>
          <a:p>
            <a:pPr algn="l">
              <a:lnSpc>
                <a:spcPts val="4045"/>
              </a:lnSpc>
            </a:pPr>
            <a:r>
              <a:rPr lang="en-US" sz="2889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СИМПТОМИ</a:t>
            </a:r>
            <a:r>
              <a:rPr lang="en-US" sz="288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</a:t>
            </a:r>
          </a:p>
          <a:p>
            <a:pPr algn="l">
              <a:lnSpc>
                <a:spcPts val="4045"/>
              </a:lnSpc>
            </a:pPr>
            <a:r>
              <a:rPr lang="en-US" sz="288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підвищення температури, біль у горлі, розлади травлення;</a:t>
            </a:r>
          </a:p>
          <a:p>
            <a:pPr algn="l">
              <a:lnSpc>
                <a:spcPts val="4045"/>
              </a:lnSpc>
            </a:pPr>
            <a:r>
              <a:rPr lang="en-US" sz="288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біль у м’язах, мляві паралічі (особливо ніг);</a:t>
            </a:r>
          </a:p>
          <a:p>
            <a:pPr algn="l">
              <a:lnSpc>
                <a:spcPts val="4045"/>
              </a:lnSpc>
            </a:pPr>
            <a:r>
              <a:rPr lang="en-US" sz="288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втрата рухливості, у важких випадках — порушення дихання, смерть. </a:t>
            </a:r>
          </a:p>
          <a:p>
            <a:pPr algn="l">
              <a:lnSpc>
                <a:spcPts val="4045"/>
              </a:lnSpc>
              <a:spcBef>
                <a:spcPct val="0"/>
              </a:spcBef>
            </a:pPr>
            <a:r>
              <a:rPr lang="en-US" sz="2889">
                <a:solidFill>
                  <a:srgbClr val="5CE1E6"/>
                </a:solidFill>
                <a:latin typeface="Pangolin"/>
                <a:ea typeface="Pangolin"/>
                <a:cs typeface="Pangolin"/>
                <a:sym typeface="Pangolin"/>
              </a:rPr>
              <a:t>ПРОФІЛАКТИКА:</a:t>
            </a:r>
            <a:r>
              <a:rPr lang="en-US" sz="288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 вакцинація (ІПВ — інактивована, ОПВ — жива оральна); дотримання санітарно-гігієнічних норм.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619566" y="895350"/>
            <a:ext cx="8865396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60"/>
              </a:lnSpc>
              <a:spcBef>
                <a:spcPct val="0"/>
              </a:spcBef>
            </a:pPr>
            <a:r>
              <a:rPr lang="en-US" sz="64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Поліомієліт 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86048" y="2307945"/>
            <a:ext cx="8865396" cy="6600898"/>
            <a:chOff x="0" y="0"/>
            <a:chExt cx="2998912" cy="223289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98912" cy="2232896"/>
            </a:xfrm>
            <a:custGeom>
              <a:avLst/>
              <a:gdLst/>
              <a:ahLst/>
              <a:cxnLst/>
              <a:rect r="r" b="b" t="t" l="l"/>
              <a:pathLst>
                <a:path h="2232896" w="2998912">
                  <a:moveTo>
                    <a:pt x="2874452" y="2232896"/>
                  </a:moveTo>
                  <a:lnTo>
                    <a:pt x="124460" y="2232896"/>
                  </a:lnTo>
                  <a:cubicBezTo>
                    <a:pt x="55880" y="2232896"/>
                    <a:pt x="0" y="2177016"/>
                    <a:pt x="0" y="210843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74452" y="0"/>
                  </a:lnTo>
                  <a:cubicBezTo>
                    <a:pt x="2943032" y="0"/>
                    <a:pt x="2998912" y="55880"/>
                    <a:pt x="2998912" y="124460"/>
                  </a:cubicBezTo>
                  <a:lnTo>
                    <a:pt x="2998912" y="2108436"/>
                  </a:lnTo>
                  <a:cubicBezTo>
                    <a:pt x="2998912" y="2177016"/>
                    <a:pt x="2943032" y="2232896"/>
                    <a:pt x="2874452" y="2232896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586109" y="1388124"/>
            <a:ext cx="6673191" cy="7870176"/>
          </a:xfrm>
          <a:custGeom>
            <a:avLst/>
            <a:gdLst/>
            <a:ahLst/>
            <a:cxnLst/>
            <a:rect r="r" b="b" t="t" l="l"/>
            <a:pathLst>
              <a:path h="7870176" w="6673191">
                <a:moveTo>
                  <a:pt x="0" y="0"/>
                </a:moveTo>
                <a:lnTo>
                  <a:pt x="6673191" y="0"/>
                </a:lnTo>
                <a:lnTo>
                  <a:pt x="6673191" y="7870176"/>
                </a:lnTo>
                <a:lnTo>
                  <a:pt x="0" y="78701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2668541"/>
            <a:ext cx="8115300" cy="5936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15"/>
              </a:lnSpc>
            </a:pPr>
            <a:r>
              <a:rPr lang="en-US" sz="279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 </a:t>
            </a:r>
            <a:r>
              <a:rPr lang="en-US" sz="2796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ЗБУДНИК</a:t>
            </a:r>
            <a:r>
              <a:rPr lang="en-US" sz="279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 : Mycobacterium tuberculosis (паличка Коха).</a:t>
            </a:r>
          </a:p>
          <a:p>
            <a:pPr algn="l">
              <a:lnSpc>
                <a:spcPts val="3915"/>
              </a:lnSpc>
            </a:pPr>
            <a:r>
              <a:rPr lang="en-US" sz="2796">
                <a:solidFill>
                  <a:srgbClr val="FC6E61"/>
                </a:solidFill>
                <a:latin typeface="Pangolin"/>
                <a:ea typeface="Pangolin"/>
                <a:cs typeface="Pangolin"/>
                <a:sym typeface="Pangolin"/>
              </a:rPr>
              <a:t>ШЛЯХ ПЕРЕДАЧІ</a:t>
            </a:r>
            <a:r>
              <a:rPr lang="en-US" sz="279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повітряно-крапельний (під час кашлю, чхання хворого).</a:t>
            </a:r>
          </a:p>
          <a:p>
            <a:pPr algn="l">
              <a:lnSpc>
                <a:spcPts val="3915"/>
              </a:lnSpc>
            </a:pPr>
            <a:r>
              <a:rPr lang="en-US" sz="2796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СИМПТОМИ</a:t>
            </a:r>
            <a:r>
              <a:rPr lang="en-US" sz="279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</a:t>
            </a:r>
          </a:p>
          <a:p>
            <a:pPr algn="l">
              <a:lnSpc>
                <a:spcPts val="3915"/>
              </a:lnSpc>
            </a:pPr>
            <a:r>
              <a:rPr lang="en-US" sz="279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тривалий кашель (понад 2 тижні), слабкість, втрата ваги;</a:t>
            </a:r>
          </a:p>
          <a:p>
            <a:pPr algn="l">
              <a:lnSpc>
                <a:spcPts val="3915"/>
              </a:lnSpc>
            </a:pPr>
            <a:r>
              <a:rPr lang="en-US" sz="279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пітливість уночі, підвищена температура;</a:t>
            </a:r>
          </a:p>
          <a:p>
            <a:pPr algn="l">
              <a:lnSpc>
                <a:spcPts val="3915"/>
              </a:lnSpc>
            </a:pPr>
            <a:r>
              <a:rPr lang="en-US" sz="279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іноді — кровохаркання, біль у грудях.</a:t>
            </a:r>
          </a:p>
          <a:p>
            <a:pPr algn="l">
              <a:lnSpc>
                <a:spcPts val="3915"/>
              </a:lnSpc>
              <a:spcBef>
                <a:spcPct val="0"/>
              </a:spcBef>
            </a:pPr>
            <a:r>
              <a:rPr lang="en-US" sz="2796">
                <a:solidFill>
                  <a:srgbClr val="5CE1E6"/>
                </a:solidFill>
                <a:latin typeface="Pangolin"/>
                <a:ea typeface="Pangolin"/>
                <a:cs typeface="Pangolin"/>
                <a:sym typeface="Pangolin"/>
              </a:rPr>
              <a:t>ПРОФІЛАКТИКА</a:t>
            </a:r>
            <a:r>
              <a:rPr lang="en-US" sz="279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вакцинація БЦЖ (жива вакцина); регулярні флюорографічні обстеження; раннє виявлення та лікування хворих.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703613" y="409887"/>
            <a:ext cx="8865396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60"/>
              </a:lnSpc>
              <a:spcBef>
                <a:spcPct val="0"/>
              </a:spcBef>
            </a:pPr>
            <a:r>
              <a:rPr lang="en-US" sz="64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Туберкульоз 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6731" y="2808408"/>
            <a:ext cx="8865396" cy="6826541"/>
            <a:chOff x="0" y="0"/>
            <a:chExt cx="2998912" cy="23092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98912" cy="2309225"/>
            </a:xfrm>
            <a:custGeom>
              <a:avLst/>
              <a:gdLst/>
              <a:ahLst/>
              <a:cxnLst/>
              <a:rect r="r" b="b" t="t" l="l"/>
              <a:pathLst>
                <a:path h="2309225" w="2998912">
                  <a:moveTo>
                    <a:pt x="2874452" y="2309225"/>
                  </a:moveTo>
                  <a:lnTo>
                    <a:pt x="124460" y="2309225"/>
                  </a:lnTo>
                  <a:cubicBezTo>
                    <a:pt x="55880" y="2309225"/>
                    <a:pt x="0" y="2253345"/>
                    <a:pt x="0" y="218476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74452" y="0"/>
                  </a:lnTo>
                  <a:cubicBezTo>
                    <a:pt x="2943032" y="0"/>
                    <a:pt x="2998912" y="55880"/>
                    <a:pt x="2998912" y="124460"/>
                  </a:cubicBezTo>
                  <a:lnTo>
                    <a:pt x="2998912" y="2184765"/>
                  </a:lnTo>
                  <a:cubicBezTo>
                    <a:pt x="2998912" y="2253345"/>
                    <a:pt x="2943032" y="2309225"/>
                    <a:pt x="2874452" y="2309225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9144000" y="3221298"/>
            <a:ext cx="8822722" cy="5811968"/>
          </a:xfrm>
          <a:custGeom>
            <a:avLst/>
            <a:gdLst/>
            <a:ahLst/>
            <a:cxnLst/>
            <a:rect r="r" b="b" t="t" l="l"/>
            <a:pathLst>
              <a:path h="5811968" w="8822722">
                <a:moveTo>
                  <a:pt x="0" y="0"/>
                </a:moveTo>
                <a:lnTo>
                  <a:pt x="8822722" y="0"/>
                </a:lnTo>
                <a:lnTo>
                  <a:pt x="8822722" y="5811968"/>
                </a:lnTo>
                <a:lnTo>
                  <a:pt x="0" y="581196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3173749"/>
            <a:ext cx="7655548" cy="6048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82"/>
              </a:lnSpc>
            </a:pPr>
            <a:r>
              <a:rPr lang="en-US" sz="2630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ЗБУДНИК:</a:t>
            </a:r>
            <a:r>
              <a:rPr lang="en-US" sz="263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 вірус кору.</a:t>
            </a:r>
          </a:p>
          <a:p>
            <a:pPr algn="l">
              <a:lnSpc>
                <a:spcPts val="3682"/>
              </a:lnSpc>
            </a:pPr>
            <a:r>
              <a:rPr lang="en-US" sz="2630">
                <a:solidFill>
                  <a:srgbClr val="FC6E61"/>
                </a:solidFill>
                <a:latin typeface="Pangolin"/>
                <a:ea typeface="Pangolin"/>
                <a:cs typeface="Pangolin"/>
                <a:sym typeface="Pangolin"/>
              </a:rPr>
              <a:t>ШЛЯХ ПЕРЕДАЧІ:</a:t>
            </a:r>
            <a:r>
              <a:rPr lang="en-US" sz="263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 повітряно-крапельний, надзвичайно заразний.</a:t>
            </a:r>
          </a:p>
          <a:p>
            <a:pPr algn="l">
              <a:lnSpc>
                <a:spcPts val="3682"/>
              </a:lnSpc>
            </a:pPr>
            <a:r>
              <a:rPr lang="en-US" sz="2630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СИМПТОМИ</a:t>
            </a:r>
            <a:r>
              <a:rPr lang="en-US" sz="263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</a:t>
            </a:r>
          </a:p>
          <a:p>
            <a:pPr algn="l">
              <a:lnSpc>
                <a:spcPts val="3682"/>
              </a:lnSpc>
            </a:pPr>
            <a:r>
              <a:rPr lang="en-US" sz="263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різке підвищення температури, кашель, кон’юнктивіт, нежить;</a:t>
            </a:r>
          </a:p>
          <a:p>
            <a:pPr algn="l">
              <a:lnSpc>
                <a:spcPts val="3682"/>
              </a:lnSpc>
            </a:pPr>
            <a:r>
              <a:rPr lang="en-US" sz="263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характерні плями Копліка на слизовій щоки;</a:t>
            </a:r>
          </a:p>
          <a:p>
            <a:pPr algn="l">
              <a:lnSpc>
                <a:spcPts val="3682"/>
              </a:lnSpc>
            </a:pPr>
            <a:r>
              <a:rPr lang="en-US" sz="263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через 3–5 днів — висипка, яка з’являється з обличчя й поширюється вниз;</a:t>
            </a:r>
          </a:p>
          <a:p>
            <a:pPr algn="l">
              <a:lnSpc>
                <a:spcPts val="3682"/>
              </a:lnSpc>
            </a:pPr>
            <a:r>
              <a:rPr lang="en-US" sz="2630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МОЖЛИВІ</a:t>
            </a:r>
            <a:r>
              <a:rPr lang="en-US" sz="2630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 УСКЛАДНЕННЯ</a:t>
            </a:r>
            <a:r>
              <a:rPr lang="en-US" sz="263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пневмонія, отит, енцефаліт.</a:t>
            </a:r>
          </a:p>
          <a:p>
            <a:pPr algn="l">
              <a:lnSpc>
                <a:spcPts val="3682"/>
              </a:lnSpc>
              <a:spcBef>
                <a:spcPct val="0"/>
              </a:spcBef>
            </a:pPr>
            <a:r>
              <a:rPr lang="en-US" sz="2630">
                <a:solidFill>
                  <a:srgbClr val="5CE1E6"/>
                </a:solidFill>
                <a:latin typeface="Pangolin"/>
                <a:ea typeface="Pangolin"/>
                <a:cs typeface="Pangolin"/>
                <a:sym typeface="Pangolin"/>
              </a:rPr>
              <a:t>ПРОФІЛАКТИКА</a:t>
            </a:r>
            <a:r>
              <a:rPr lang="en-US" sz="263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вакцинація КПК (комбінована — кір, паротит, краснуха); ізоляція хворих.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844114" y="838200"/>
            <a:ext cx="3766108" cy="173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265"/>
              </a:lnSpc>
              <a:spcBef>
                <a:spcPct val="0"/>
              </a:spcBef>
            </a:pPr>
            <a:r>
              <a:rPr lang="en-US" sz="1018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Кір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6731" y="2657575"/>
            <a:ext cx="9569457" cy="7040213"/>
            <a:chOff x="0" y="0"/>
            <a:chExt cx="3237075" cy="238150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237076" cy="2381504"/>
            </a:xfrm>
            <a:custGeom>
              <a:avLst/>
              <a:gdLst/>
              <a:ahLst/>
              <a:cxnLst/>
              <a:rect r="r" b="b" t="t" l="l"/>
              <a:pathLst>
                <a:path h="2381504" w="3237076">
                  <a:moveTo>
                    <a:pt x="3112615" y="2381504"/>
                  </a:moveTo>
                  <a:lnTo>
                    <a:pt x="124460" y="2381504"/>
                  </a:lnTo>
                  <a:cubicBezTo>
                    <a:pt x="55880" y="2381504"/>
                    <a:pt x="0" y="2325624"/>
                    <a:pt x="0" y="225704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112616" y="0"/>
                  </a:lnTo>
                  <a:cubicBezTo>
                    <a:pt x="3181196" y="0"/>
                    <a:pt x="3237076" y="55880"/>
                    <a:pt x="3237076" y="124460"/>
                  </a:cubicBezTo>
                  <a:lnTo>
                    <a:pt x="3237076" y="2257044"/>
                  </a:lnTo>
                  <a:cubicBezTo>
                    <a:pt x="3237076" y="2325624"/>
                    <a:pt x="3181196" y="2381504"/>
                    <a:pt x="3112616" y="2381504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316188" y="3014920"/>
            <a:ext cx="8143564" cy="5934622"/>
          </a:xfrm>
          <a:custGeom>
            <a:avLst/>
            <a:gdLst/>
            <a:ahLst/>
            <a:cxnLst/>
            <a:rect r="r" b="b" t="t" l="l"/>
            <a:pathLst>
              <a:path h="5934622" w="8143564">
                <a:moveTo>
                  <a:pt x="0" y="0"/>
                </a:moveTo>
                <a:lnTo>
                  <a:pt x="8143564" y="0"/>
                </a:lnTo>
                <a:lnTo>
                  <a:pt x="8143564" y="5934622"/>
                </a:lnTo>
                <a:lnTo>
                  <a:pt x="0" y="59346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191317" y="2948245"/>
            <a:ext cx="9124871" cy="63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57"/>
              </a:lnSpc>
            </a:pPr>
            <a:r>
              <a:rPr lang="en-US" sz="3041">
                <a:solidFill>
                  <a:srgbClr val="FF3131"/>
                </a:solidFill>
                <a:latin typeface="Roboto"/>
                <a:ea typeface="Roboto"/>
                <a:cs typeface="Roboto"/>
                <a:sym typeface="Roboto"/>
              </a:rPr>
              <a:t>ЗБУДНИК</a:t>
            </a:r>
            <a:r>
              <a:rPr lang="en-US" sz="3041">
                <a:solidFill>
                  <a:srgbClr val="F5F5EF"/>
                </a:solidFill>
                <a:latin typeface="Roboto"/>
                <a:ea typeface="Roboto"/>
                <a:cs typeface="Roboto"/>
                <a:sym typeface="Roboto"/>
              </a:rPr>
              <a:t>: вірус краснухи.</a:t>
            </a:r>
          </a:p>
          <a:p>
            <a:pPr algn="l">
              <a:lnSpc>
                <a:spcPts val="4257"/>
              </a:lnSpc>
            </a:pPr>
            <a:r>
              <a:rPr lang="en-US" sz="3041">
                <a:solidFill>
                  <a:srgbClr val="FC6E61"/>
                </a:solidFill>
                <a:latin typeface="Roboto"/>
                <a:ea typeface="Roboto"/>
                <a:cs typeface="Roboto"/>
                <a:sym typeface="Roboto"/>
              </a:rPr>
              <a:t>ШЛЯХ ПЕРЕДАЧІ</a:t>
            </a:r>
            <a:r>
              <a:rPr lang="en-US" sz="3041">
                <a:solidFill>
                  <a:srgbClr val="F5F5EF"/>
                </a:solidFill>
                <a:latin typeface="Roboto"/>
                <a:ea typeface="Roboto"/>
                <a:cs typeface="Roboto"/>
                <a:sym typeface="Roboto"/>
              </a:rPr>
              <a:t>: повітряно-крапельний.</a:t>
            </a:r>
          </a:p>
          <a:p>
            <a:pPr algn="l">
              <a:lnSpc>
                <a:spcPts val="4257"/>
              </a:lnSpc>
            </a:pPr>
            <a:r>
              <a:rPr lang="en-US" sz="3041">
                <a:solidFill>
                  <a:srgbClr val="FF3131"/>
                </a:solidFill>
                <a:latin typeface="Roboto"/>
                <a:ea typeface="Roboto"/>
                <a:cs typeface="Roboto"/>
                <a:sym typeface="Roboto"/>
              </a:rPr>
              <a:t>СИМПТОМИ</a:t>
            </a:r>
            <a:r>
              <a:rPr lang="en-US" sz="3041">
                <a:solidFill>
                  <a:srgbClr val="F5F5EF"/>
                </a:solidFill>
                <a:latin typeface="Roboto"/>
                <a:ea typeface="Roboto"/>
                <a:cs typeface="Roboto"/>
                <a:sym typeface="Roboto"/>
              </a:rPr>
              <a:t>:</a:t>
            </a:r>
          </a:p>
          <a:p>
            <a:pPr algn="l">
              <a:lnSpc>
                <a:spcPts val="4257"/>
              </a:lnSpc>
            </a:pPr>
            <a:r>
              <a:rPr lang="en-US" sz="3041">
                <a:solidFill>
                  <a:srgbClr val="F5F5EF"/>
                </a:solidFill>
                <a:latin typeface="Roboto"/>
                <a:ea typeface="Roboto"/>
                <a:cs typeface="Roboto"/>
                <a:sym typeface="Roboto"/>
              </a:rPr>
              <a:t>помірна температура, головний біль, збільшення потиличних лімфовузлів;</a:t>
            </a:r>
          </a:p>
          <a:p>
            <a:pPr algn="l">
              <a:lnSpc>
                <a:spcPts val="4257"/>
              </a:lnSpc>
            </a:pPr>
            <a:r>
              <a:rPr lang="en-US" sz="3041">
                <a:solidFill>
                  <a:srgbClr val="F5F5EF"/>
                </a:solidFill>
                <a:latin typeface="Roboto"/>
                <a:ea typeface="Roboto"/>
                <a:cs typeface="Roboto"/>
                <a:sym typeface="Roboto"/>
              </a:rPr>
              <a:t>дрібна рожево-червона висипка (починається з обличчя, швидко поширюється);</a:t>
            </a:r>
          </a:p>
          <a:p>
            <a:pPr algn="l">
              <a:lnSpc>
                <a:spcPts val="4257"/>
              </a:lnSpc>
            </a:pPr>
            <a:r>
              <a:rPr lang="en-US" sz="3041">
                <a:solidFill>
                  <a:srgbClr val="F5F5EF"/>
                </a:solidFill>
                <a:latin typeface="Roboto"/>
                <a:ea typeface="Roboto"/>
                <a:cs typeface="Roboto"/>
                <a:sym typeface="Roboto"/>
              </a:rPr>
              <a:t>небезпека — вроджена краснуха (викликає глухоту, вади серця, сліпоту у новонародженого).</a:t>
            </a:r>
          </a:p>
          <a:p>
            <a:pPr algn="l">
              <a:lnSpc>
                <a:spcPts val="4257"/>
              </a:lnSpc>
              <a:spcBef>
                <a:spcPct val="0"/>
              </a:spcBef>
            </a:pPr>
            <a:r>
              <a:rPr lang="en-US" sz="3041">
                <a:solidFill>
                  <a:srgbClr val="5CE1E6"/>
                </a:solidFill>
                <a:latin typeface="Roboto"/>
                <a:ea typeface="Roboto"/>
                <a:cs typeface="Roboto"/>
                <a:sym typeface="Roboto"/>
              </a:rPr>
              <a:t>ПРОФІЛАКТИКА</a:t>
            </a:r>
            <a:r>
              <a:rPr lang="en-US" sz="3041">
                <a:solidFill>
                  <a:srgbClr val="F5F5EF"/>
                </a:solidFill>
                <a:latin typeface="Roboto"/>
                <a:ea typeface="Roboto"/>
                <a:cs typeface="Roboto"/>
                <a:sym typeface="Roboto"/>
              </a:rPr>
              <a:t>: вакцинація КПК (особливо важлива для дівчат до настання статевої зрілості).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88452" y="885825"/>
            <a:ext cx="5056297" cy="1280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500"/>
              </a:lnSpc>
              <a:spcBef>
                <a:spcPct val="0"/>
              </a:spcBef>
            </a:pPr>
            <a:r>
              <a:rPr lang="en-US" sz="7500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Краснуха 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6731" y="2808408"/>
            <a:ext cx="8865396" cy="5928985"/>
            <a:chOff x="0" y="0"/>
            <a:chExt cx="2998912" cy="200560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98912" cy="2005608"/>
            </a:xfrm>
            <a:custGeom>
              <a:avLst/>
              <a:gdLst/>
              <a:ahLst/>
              <a:cxnLst/>
              <a:rect r="r" b="b" t="t" l="l"/>
              <a:pathLst>
                <a:path h="2005608" w="2998912">
                  <a:moveTo>
                    <a:pt x="2874452" y="2005607"/>
                  </a:moveTo>
                  <a:lnTo>
                    <a:pt x="124460" y="2005607"/>
                  </a:lnTo>
                  <a:cubicBezTo>
                    <a:pt x="55880" y="2005607"/>
                    <a:pt x="0" y="1949728"/>
                    <a:pt x="0" y="188114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874452" y="0"/>
                  </a:lnTo>
                  <a:cubicBezTo>
                    <a:pt x="2943032" y="0"/>
                    <a:pt x="2998912" y="55880"/>
                    <a:pt x="2998912" y="124460"/>
                  </a:cubicBezTo>
                  <a:lnTo>
                    <a:pt x="2998912" y="1881148"/>
                  </a:lnTo>
                  <a:cubicBezTo>
                    <a:pt x="2998912" y="1949728"/>
                    <a:pt x="2943032" y="2005608"/>
                    <a:pt x="2874452" y="2005608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9762596" y="1028700"/>
            <a:ext cx="7496704" cy="7708693"/>
          </a:xfrm>
          <a:custGeom>
            <a:avLst/>
            <a:gdLst/>
            <a:ahLst/>
            <a:cxnLst/>
            <a:rect r="r" b="b" t="t" l="l"/>
            <a:pathLst>
              <a:path h="7708693" w="7496704">
                <a:moveTo>
                  <a:pt x="0" y="0"/>
                </a:moveTo>
                <a:lnTo>
                  <a:pt x="7496704" y="0"/>
                </a:lnTo>
                <a:lnTo>
                  <a:pt x="7496704" y="7708693"/>
                </a:lnTo>
                <a:lnTo>
                  <a:pt x="0" y="77086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288564" y="3183771"/>
            <a:ext cx="8323564" cy="50420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17"/>
              </a:lnSpc>
            </a:pPr>
            <a:r>
              <a:rPr lang="en-US" sz="2869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ЗБУДНИК</a:t>
            </a:r>
            <a:r>
              <a:rPr lang="en-US" sz="286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вірус паротиту.</a:t>
            </a:r>
          </a:p>
          <a:p>
            <a:pPr algn="l">
              <a:lnSpc>
                <a:spcPts val="4017"/>
              </a:lnSpc>
            </a:pPr>
            <a:r>
              <a:rPr lang="en-US" sz="2869">
                <a:solidFill>
                  <a:srgbClr val="FC6E61"/>
                </a:solidFill>
                <a:latin typeface="Pangolin"/>
                <a:ea typeface="Pangolin"/>
                <a:cs typeface="Pangolin"/>
                <a:sym typeface="Pangolin"/>
              </a:rPr>
              <a:t>ШЛЯХ ПЕРЕДАЧІ:</a:t>
            </a:r>
            <a:r>
              <a:rPr lang="en-US" sz="286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 повітряно-крапельний.</a:t>
            </a:r>
          </a:p>
          <a:p>
            <a:pPr algn="l">
              <a:lnSpc>
                <a:spcPts val="4017"/>
              </a:lnSpc>
            </a:pPr>
            <a:r>
              <a:rPr lang="en-US" sz="2869">
                <a:solidFill>
                  <a:srgbClr val="FF3131"/>
                </a:solidFill>
                <a:latin typeface="Pangolin"/>
                <a:ea typeface="Pangolin"/>
                <a:cs typeface="Pangolin"/>
                <a:sym typeface="Pangolin"/>
              </a:rPr>
              <a:t>СИМПТОМИ</a:t>
            </a:r>
            <a:r>
              <a:rPr lang="en-US" sz="286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</a:t>
            </a:r>
          </a:p>
          <a:p>
            <a:pPr algn="l">
              <a:lnSpc>
                <a:spcPts val="4017"/>
              </a:lnSpc>
            </a:pPr>
            <a:r>
              <a:rPr lang="en-US" sz="286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підвищення температури, слабкість;</a:t>
            </a:r>
          </a:p>
          <a:p>
            <a:pPr algn="l">
              <a:lnSpc>
                <a:spcPts val="4017"/>
              </a:lnSpc>
            </a:pPr>
            <a:r>
              <a:rPr lang="en-US" sz="286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біль і припухлість привушних слинних залоз;</a:t>
            </a:r>
          </a:p>
          <a:p>
            <a:pPr algn="l">
              <a:lnSpc>
                <a:spcPts val="4017"/>
              </a:lnSpc>
            </a:pPr>
            <a:r>
              <a:rPr lang="en-US" sz="286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у хлопців можливий орхіт (запалення яєчка), ускладнення — безпліддя;</a:t>
            </a:r>
          </a:p>
          <a:p>
            <a:pPr algn="l">
              <a:lnSpc>
                <a:spcPts val="4017"/>
              </a:lnSpc>
            </a:pPr>
            <a:r>
              <a:rPr lang="en-US" sz="286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іноді ураження підшлункової залози, менінгіт.</a:t>
            </a:r>
          </a:p>
          <a:p>
            <a:pPr algn="l">
              <a:lnSpc>
                <a:spcPts val="4017"/>
              </a:lnSpc>
              <a:spcBef>
                <a:spcPct val="0"/>
              </a:spcBef>
            </a:pPr>
            <a:r>
              <a:rPr lang="en-US" sz="2869">
                <a:solidFill>
                  <a:srgbClr val="5CE1E6"/>
                </a:solidFill>
                <a:latin typeface="Pangolin"/>
                <a:ea typeface="Pangolin"/>
                <a:cs typeface="Pangolin"/>
                <a:sym typeface="Pangolin"/>
              </a:rPr>
              <a:t>ПРОФІЛАКТИКА</a:t>
            </a:r>
            <a:r>
              <a:rPr lang="en-US" sz="286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: вакцинація КПК (вводиться у дитинстві, ревакцинація — у 6 років).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749604" y="866775"/>
            <a:ext cx="4859652" cy="15243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78"/>
              </a:lnSpc>
              <a:spcBef>
                <a:spcPct val="0"/>
              </a:spcBef>
            </a:pPr>
            <a:r>
              <a:rPr lang="en-US" sz="8984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Паротит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E4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056743" y="3389889"/>
            <a:ext cx="8791180" cy="8791180"/>
            <a:chOff x="0" y="0"/>
            <a:chExt cx="11721574" cy="11721574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0"/>
              <a:ext cx="11721574" cy="11721574"/>
              <a:chOff x="0" y="0"/>
              <a:chExt cx="6350000" cy="6350000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FFFF">
                  <a:alpha val="9804"/>
                </a:srgbClr>
              </a:solidFill>
            </p:spPr>
          </p:sp>
        </p:grpSp>
        <p:grpSp>
          <p:nvGrpSpPr>
            <p:cNvPr name="Group 5" id="5"/>
            <p:cNvGrpSpPr/>
            <p:nvPr/>
          </p:nvGrpSpPr>
          <p:grpSpPr>
            <a:xfrm rot="0">
              <a:off x="1074112" y="1074112"/>
              <a:ext cx="9573349" cy="9573349"/>
              <a:chOff x="0" y="0"/>
              <a:chExt cx="6350000" cy="63500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FFFFFF">
                  <a:alpha val="9804"/>
                </a:srgbClr>
              </a:solidFill>
            </p:spPr>
          </p:sp>
        </p:grpSp>
      </p:grpSp>
      <p:grpSp>
        <p:nvGrpSpPr>
          <p:cNvPr name="Group 7" id="7"/>
          <p:cNvGrpSpPr/>
          <p:nvPr/>
        </p:nvGrpSpPr>
        <p:grpSpPr>
          <a:xfrm rot="0">
            <a:off x="3063344" y="0"/>
            <a:ext cx="12161312" cy="3880152"/>
            <a:chOff x="0" y="0"/>
            <a:chExt cx="4897062" cy="156244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897062" cy="1562442"/>
            </a:xfrm>
            <a:custGeom>
              <a:avLst/>
              <a:gdLst/>
              <a:ahLst/>
              <a:cxnLst/>
              <a:rect r="r" b="b" t="t" l="l"/>
              <a:pathLst>
                <a:path h="1562442" w="4897062">
                  <a:moveTo>
                    <a:pt x="4772602" y="1562442"/>
                  </a:moveTo>
                  <a:lnTo>
                    <a:pt x="124460" y="1562442"/>
                  </a:lnTo>
                  <a:cubicBezTo>
                    <a:pt x="55880" y="1562442"/>
                    <a:pt x="0" y="1506562"/>
                    <a:pt x="0" y="143798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4772602" y="0"/>
                  </a:lnTo>
                  <a:cubicBezTo>
                    <a:pt x="4841182" y="0"/>
                    <a:pt x="4897062" y="55880"/>
                    <a:pt x="4897062" y="124460"/>
                  </a:cubicBezTo>
                  <a:lnTo>
                    <a:pt x="4897062" y="1437982"/>
                  </a:lnTo>
                  <a:cubicBezTo>
                    <a:pt x="4897062" y="1506562"/>
                    <a:pt x="4841182" y="1562442"/>
                    <a:pt x="4772602" y="1562442"/>
                  </a:cubicBezTo>
                  <a:close/>
                </a:path>
              </a:pathLst>
            </a:custGeom>
            <a:solidFill>
              <a:srgbClr val="661B5C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706439" y="6012001"/>
            <a:ext cx="3533069" cy="3546957"/>
          </a:xfrm>
          <a:custGeom>
            <a:avLst/>
            <a:gdLst/>
            <a:ahLst/>
            <a:cxnLst/>
            <a:rect r="r" b="b" t="t" l="l"/>
            <a:pathLst>
              <a:path h="3546957" w="3533069">
                <a:moveTo>
                  <a:pt x="0" y="0"/>
                </a:moveTo>
                <a:lnTo>
                  <a:pt x="3533069" y="0"/>
                </a:lnTo>
                <a:lnTo>
                  <a:pt x="3533069" y="3546957"/>
                </a:lnTo>
                <a:lnTo>
                  <a:pt x="0" y="354695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29783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161841" y="5022252"/>
            <a:ext cx="3344427" cy="4845844"/>
          </a:xfrm>
          <a:custGeom>
            <a:avLst/>
            <a:gdLst/>
            <a:ahLst/>
            <a:cxnLst/>
            <a:rect r="r" b="b" t="t" l="l"/>
            <a:pathLst>
              <a:path h="4845844" w="3344427">
                <a:moveTo>
                  <a:pt x="0" y="0"/>
                </a:moveTo>
                <a:lnTo>
                  <a:pt x="3344426" y="0"/>
                </a:lnTo>
                <a:lnTo>
                  <a:pt x="3344426" y="4845844"/>
                </a:lnTo>
                <a:lnTo>
                  <a:pt x="0" y="48458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278766" y="5600643"/>
            <a:ext cx="4037742" cy="4101282"/>
          </a:xfrm>
          <a:custGeom>
            <a:avLst/>
            <a:gdLst/>
            <a:ahLst/>
            <a:cxnLst/>
            <a:rect r="r" b="b" t="t" l="l"/>
            <a:pathLst>
              <a:path h="4101282" w="4037742">
                <a:moveTo>
                  <a:pt x="0" y="0"/>
                </a:moveTo>
                <a:lnTo>
                  <a:pt x="4037741" y="0"/>
                </a:lnTo>
                <a:lnTo>
                  <a:pt x="4037741" y="4101283"/>
                </a:lnTo>
                <a:lnTo>
                  <a:pt x="0" y="41012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337" t="-2190" r="0" b="-1095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954682" y="4968361"/>
            <a:ext cx="4036157" cy="4899735"/>
          </a:xfrm>
          <a:custGeom>
            <a:avLst/>
            <a:gdLst/>
            <a:ahLst/>
            <a:cxnLst/>
            <a:rect r="r" b="b" t="t" l="l"/>
            <a:pathLst>
              <a:path h="4899735" w="4036157">
                <a:moveTo>
                  <a:pt x="0" y="0"/>
                </a:moveTo>
                <a:lnTo>
                  <a:pt x="4036157" y="0"/>
                </a:lnTo>
                <a:lnTo>
                  <a:pt x="4036157" y="4899735"/>
                </a:lnTo>
                <a:lnTo>
                  <a:pt x="0" y="489973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285703" y="381550"/>
            <a:ext cx="12687057" cy="15585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107"/>
              </a:lnSpc>
            </a:pPr>
            <a:r>
              <a:rPr lang="en-US" sz="11006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Дякуємо за увагу!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11951" y="2350418"/>
            <a:ext cx="11664099" cy="887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Слідкуйте за нами в соціальних мережах: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957811" y="3933095"/>
            <a:ext cx="2029899" cy="887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Тік Ток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774510" y="4531091"/>
            <a:ext cx="2911487" cy="887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Інстаграм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443716" y="3933095"/>
            <a:ext cx="4700284" cy="887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Телеграм-канал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701071" y="4873111"/>
            <a:ext cx="1362273" cy="887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F5F5EF"/>
                </a:solidFill>
                <a:latin typeface="Pangolin"/>
                <a:ea typeface="Pangolin"/>
                <a:cs typeface="Pangolin"/>
                <a:sym typeface="Pangolin"/>
              </a:rPr>
              <a:t>Сайт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DAGja_ugO6U</dc:identifier>
  <dcterms:modified xsi:type="dcterms:W3CDTF">2011-08-01T06:04:30Z</dcterms:modified>
  <cp:revision>1</cp:revision>
  <dc:title>Вакцинація</dc:title>
</cp:coreProperties>
</file>