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66" r:id="rId2"/>
    <p:sldId id="256" r:id="rId3"/>
    <p:sldId id="258" r:id="rId4"/>
    <p:sldId id="259" r:id="rId5"/>
    <p:sldId id="257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bujo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>
            <a:lvl1pPr>
              <a:defRPr b="1" cap="none" spc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6150-1082-4F3F-B5BD-C1F5733F3595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DE220-365B-4704-B35F-B28E06CBB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4867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cap="none" spc="0">
                <a:ln w="18415" cmpd="sng">
                  <a:solidFill>
                    <a:srgbClr val="00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>
                <a:ln>
                  <a:noFill/>
                </a:ln>
                <a:solidFill>
                  <a:srgbClr val="0000CC"/>
                </a:solidFill>
              </a:defRPr>
            </a:lvl1pPr>
            <a:lvl2pPr>
              <a:defRPr>
                <a:ln>
                  <a:noFill/>
                </a:ln>
                <a:solidFill>
                  <a:srgbClr val="0000CC"/>
                </a:solidFill>
              </a:defRPr>
            </a:lvl2pPr>
            <a:lvl3pPr>
              <a:defRPr>
                <a:ln>
                  <a:noFill/>
                </a:ln>
                <a:solidFill>
                  <a:srgbClr val="0000CC"/>
                </a:solidFill>
              </a:defRPr>
            </a:lvl3pPr>
            <a:lvl4pPr>
              <a:defRPr>
                <a:ln>
                  <a:noFill/>
                </a:ln>
                <a:solidFill>
                  <a:srgbClr val="0000CC"/>
                </a:solidFill>
              </a:defRPr>
            </a:lvl4pPr>
            <a:lvl5pPr>
              <a:defRPr>
                <a:ln>
                  <a:noFill/>
                </a:ln>
                <a:solidFill>
                  <a:srgbClr val="0000CC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6150-1082-4F3F-B5BD-C1F5733F3595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DE220-365B-4704-B35F-B28E06CBB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5017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6150-1082-4F3F-B5BD-C1F5733F3595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DE220-365B-4704-B35F-B28E06CBB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552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6150-1082-4F3F-B5BD-C1F5733F3595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DE220-365B-4704-B35F-B28E06CBB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8709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6150-1082-4F3F-B5BD-C1F5733F3595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DE220-365B-4704-B35F-B28E06CBB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0481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6150-1082-4F3F-B5BD-C1F5733F3595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DE220-365B-4704-B35F-B28E06CBB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6014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6150-1082-4F3F-B5BD-C1F5733F3595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DE220-365B-4704-B35F-B28E06CBB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0792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6150-1082-4F3F-B5BD-C1F5733F3595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DE220-365B-4704-B35F-B28E06CBB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8327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6150-1082-4F3F-B5BD-C1F5733F3595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DE220-365B-4704-B35F-B28E06CBB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5157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6150-1082-4F3F-B5BD-C1F5733F3595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DE220-365B-4704-B35F-B28E06CBB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5829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6150-1082-4F3F-B5BD-C1F5733F3595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DE220-365B-4704-B35F-B28E06CBB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3960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ED6150-1082-4F3F-B5BD-C1F5733F3595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DE220-365B-4704-B35F-B28E06CBB651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6 Imagen" descr="Dibujo.bmp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0" y="0"/>
            <a:ext cx="12192000" cy="7010400"/>
          </a:xfrm>
          <a:prstGeom prst="rect">
            <a:avLst/>
          </a:prstGeom>
          <a:gradFill flip="none" rotWithShape="1">
            <a:gsLst>
              <a:gs pos="100000">
                <a:srgbClr val="03D4A8">
                  <a:alpha val="18000"/>
                </a:srgbClr>
              </a:gs>
              <a:gs pos="25000">
                <a:srgbClr val="21D6E0">
                  <a:alpha val="23000"/>
                </a:srgbClr>
              </a:gs>
              <a:gs pos="75000">
                <a:srgbClr val="0087E6">
                  <a:alpha val="25000"/>
                </a:srgbClr>
              </a:gs>
              <a:gs pos="100000">
                <a:srgbClr val="005CBF">
                  <a:alpha val="25999"/>
                </a:srgbClr>
              </a:gs>
            </a:gsLst>
            <a:lin ang="2700000" scaled="1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 sz="1800"/>
          </a:p>
        </p:txBody>
      </p:sp>
    </p:spTree>
    <p:extLst>
      <p:ext uri="{BB962C8B-B14F-4D97-AF65-F5344CB8AC3E}">
        <p14:creationId xmlns:p14="http://schemas.microsoft.com/office/powerpoint/2010/main" val="2173833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815957"/>
          </a:xfrm>
        </p:spPr>
        <p:txBody>
          <a:bodyPr>
            <a:normAutofit/>
          </a:bodyPr>
          <a:lstStyle/>
          <a:p>
            <a:pPr algn="ctr"/>
            <a:r>
              <a:rPr lang="uk-UA" sz="8000" b="1" dirty="0" smtClean="0"/>
              <a:t>Опорно-рухова система</a:t>
            </a:r>
            <a:endParaRPr lang="ru-RU" sz="8000" b="1" dirty="0"/>
          </a:p>
        </p:txBody>
      </p:sp>
    </p:spTree>
    <p:extLst>
      <p:ext uri="{BB962C8B-B14F-4D97-AF65-F5344CB8AC3E}">
        <p14:creationId xmlns:p14="http://schemas.microsoft.com/office/powerpoint/2010/main" val="13035169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26"/>
          <a:stretch/>
        </p:blipFill>
        <p:spPr>
          <a:xfrm>
            <a:off x="1056068" y="1481070"/>
            <a:ext cx="9865217" cy="4198513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800" b="1" dirty="0" smtClean="0"/>
              <a:t>Які захворювання хребта ви  бачите</a:t>
            </a:r>
            <a:r>
              <a:rPr lang="en-US" sz="4800" b="1" dirty="0" smtClean="0"/>
              <a:t>?</a:t>
            </a:r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2019533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5400" b="1" dirty="0" smtClean="0"/>
              <a:t>Яке з</a:t>
            </a:r>
            <a:r>
              <a:rPr lang="en-US" sz="5400" b="1" dirty="0" smtClean="0"/>
              <a:t>’</a:t>
            </a:r>
            <a:r>
              <a:rPr lang="uk-UA" sz="5400" b="1" dirty="0" smtClean="0"/>
              <a:t>єднання кісток</a:t>
            </a:r>
            <a:r>
              <a:rPr lang="en-US" sz="5400" b="1" dirty="0" smtClean="0"/>
              <a:t>?</a:t>
            </a:r>
            <a:endParaRPr lang="ru-RU" sz="5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085" y="1468192"/>
            <a:ext cx="4584878" cy="489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993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5400" b="1" dirty="0" smtClean="0"/>
              <a:t>Яке з</a:t>
            </a:r>
            <a:r>
              <a:rPr lang="en-US" sz="5400" b="1" dirty="0" smtClean="0"/>
              <a:t>’</a:t>
            </a:r>
            <a:r>
              <a:rPr lang="uk-UA" sz="5400" b="1" dirty="0" smtClean="0"/>
              <a:t>єднання кісток</a:t>
            </a:r>
            <a:r>
              <a:rPr lang="en-US" sz="5400" b="1" dirty="0" smtClean="0"/>
              <a:t>?</a:t>
            </a:r>
            <a:endParaRPr lang="ru-RU" sz="5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9" y="1918952"/>
            <a:ext cx="6219423" cy="4275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328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4800" b="1" dirty="0" smtClean="0"/>
              <a:t>Яке </a:t>
            </a:r>
            <a:r>
              <a:rPr lang="uk-UA" sz="4800" b="1" dirty="0"/>
              <a:t>ушкодження </a:t>
            </a:r>
            <a:r>
              <a:rPr lang="uk-UA" sz="4800" b="1" dirty="0" smtClean="0"/>
              <a:t>опорно-рухової</a:t>
            </a:r>
            <a:r>
              <a:rPr lang="en-US" sz="4800" b="1" dirty="0" smtClean="0"/>
              <a:t> </a:t>
            </a:r>
            <a:r>
              <a:rPr lang="uk-UA" sz="4800" b="1" dirty="0" smtClean="0"/>
              <a:t>системи </a:t>
            </a:r>
            <a:r>
              <a:rPr lang="en-US" sz="4800" b="1" dirty="0" smtClean="0"/>
              <a:t>?</a:t>
            </a:r>
            <a:endParaRPr lang="ru-RU" sz="48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741" y="1857374"/>
            <a:ext cx="7984901" cy="4388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052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/>
              <a:t>Яке ушкодження опорно-рухової</a:t>
            </a:r>
            <a:r>
              <a:rPr lang="en-US" b="1" dirty="0"/>
              <a:t> </a:t>
            </a:r>
            <a:r>
              <a:rPr lang="uk-UA" b="1" dirty="0"/>
              <a:t>системи </a:t>
            </a:r>
            <a:r>
              <a:rPr lang="en-US" b="1" dirty="0"/>
              <a:t>?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937" y="2228850"/>
            <a:ext cx="5572125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994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/>
              <a:t>Яке ушкодження опорно-рухової</a:t>
            </a:r>
            <a:r>
              <a:rPr lang="en-US" b="1" dirty="0"/>
              <a:t> </a:t>
            </a:r>
            <a:r>
              <a:rPr lang="uk-UA" b="1" dirty="0"/>
              <a:t>системи </a:t>
            </a:r>
            <a:r>
              <a:rPr lang="en-US" b="1" dirty="0"/>
              <a:t>?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338"/>
          <a:stretch/>
        </p:blipFill>
        <p:spPr>
          <a:xfrm>
            <a:off x="2034862" y="2425521"/>
            <a:ext cx="8409904" cy="3923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680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800" b="1" dirty="0" smtClean="0"/>
              <a:t>Назвіть</a:t>
            </a:r>
            <a:r>
              <a:rPr lang="uk-UA" sz="4800" b="1" dirty="0"/>
              <a:t>,</a:t>
            </a:r>
            <a:r>
              <a:rPr lang="uk-UA" sz="4800" b="1" dirty="0" smtClean="0"/>
              <a:t> що позначено цифрами</a:t>
            </a:r>
            <a:r>
              <a:rPr lang="en-US" sz="4800" b="1" dirty="0" smtClean="0"/>
              <a:t>?</a:t>
            </a:r>
            <a:endParaRPr lang="ru-RU" sz="48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439" y="2060620"/>
            <a:ext cx="7508384" cy="3928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28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83" y="734096"/>
            <a:ext cx="9710671" cy="5615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3078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425" y="1690688"/>
            <a:ext cx="2768958" cy="4833143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/>
              <a:t>Який м</a:t>
            </a:r>
            <a:r>
              <a:rPr lang="en-US" b="1" dirty="0" smtClean="0"/>
              <a:t>’</a:t>
            </a:r>
            <a:r>
              <a:rPr lang="uk-UA" b="1" dirty="0" err="1" smtClean="0"/>
              <a:t>яз</a:t>
            </a:r>
            <a:r>
              <a:rPr lang="uk-UA" b="1" dirty="0" smtClean="0"/>
              <a:t> виділений</a:t>
            </a:r>
            <a:r>
              <a:rPr lang="en-US" b="1" dirty="0" smtClean="0"/>
              <a:t>?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625844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1126273" cy="6061433"/>
          </a:xfrm>
        </p:spPr>
        <p:txBody>
          <a:bodyPr>
            <a:noAutofit/>
          </a:bodyPr>
          <a:lstStyle/>
          <a:p>
            <a:r>
              <a:rPr lang="uk-UA" sz="2400" dirty="0" smtClean="0"/>
              <a:t>1.Укажіть назву кісткової тканини     </a:t>
            </a:r>
            <a:r>
              <a:rPr lang="en-US" sz="2400" dirty="0" smtClean="0"/>
              <a:t>(</a:t>
            </a:r>
            <a:r>
              <a:rPr lang="uk-UA" sz="2400" dirty="0" smtClean="0"/>
              <a:t> </a:t>
            </a:r>
            <a:r>
              <a:rPr lang="uk-UA" sz="2400" b="1" dirty="0" err="1" smtClean="0">
                <a:solidFill>
                  <a:srgbClr val="FF0000"/>
                </a:solidFill>
              </a:rPr>
              <a:t>остеоцит</a:t>
            </a:r>
            <a:r>
              <a:rPr lang="en-US" sz="2400" b="1" dirty="0" smtClean="0">
                <a:solidFill>
                  <a:srgbClr val="FF0000"/>
                </a:solidFill>
              </a:rPr>
              <a:t>,</a:t>
            </a:r>
            <a:r>
              <a:rPr lang="uk-UA" sz="2400" dirty="0" smtClean="0"/>
              <a:t>     </a:t>
            </a:r>
            <a:r>
              <a:rPr lang="uk-UA" sz="2400" b="1" dirty="0" err="1" smtClean="0">
                <a:solidFill>
                  <a:srgbClr val="00B050"/>
                </a:solidFill>
              </a:rPr>
              <a:t>хондроцит</a:t>
            </a:r>
            <a:r>
              <a:rPr lang="en-US" sz="2400" b="1" dirty="0" smtClean="0">
                <a:solidFill>
                  <a:srgbClr val="00B050"/>
                </a:solidFill>
              </a:rPr>
              <a:t>,</a:t>
            </a:r>
            <a:r>
              <a:rPr lang="uk-UA" sz="2400" b="1" dirty="0" smtClean="0">
                <a:solidFill>
                  <a:srgbClr val="00B050"/>
                </a:solidFill>
              </a:rPr>
              <a:t>      </a:t>
            </a:r>
            <a:r>
              <a:rPr lang="uk-UA" sz="2400" b="1" dirty="0" smtClean="0">
                <a:solidFill>
                  <a:srgbClr val="0070C0"/>
                </a:solidFill>
              </a:rPr>
              <a:t>лейкоцит</a:t>
            </a:r>
            <a:r>
              <a:rPr lang="en-US" sz="2400" dirty="0" smtClean="0"/>
              <a:t>)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2. Нерухоме з</a:t>
            </a:r>
            <a:r>
              <a:rPr lang="en-US" sz="2400" dirty="0" smtClean="0"/>
              <a:t>’</a:t>
            </a:r>
            <a:r>
              <a:rPr lang="uk-UA" sz="2400" dirty="0" smtClean="0"/>
              <a:t>єднання кісток -  це     </a:t>
            </a:r>
            <a:r>
              <a:rPr lang="en-US" sz="2400" dirty="0" smtClean="0"/>
              <a:t>(</a:t>
            </a:r>
            <a:r>
              <a:rPr lang="uk-UA" sz="2400" b="1" dirty="0" smtClean="0">
                <a:solidFill>
                  <a:srgbClr val="00B050"/>
                </a:solidFill>
              </a:rPr>
              <a:t>суглоб,</a:t>
            </a:r>
            <a:r>
              <a:rPr lang="uk-UA" sz="2400" b="1" dirty="0" smtClean="0">
                <a:solidFill>
                  <a:srgbClr val="FF0000"/>
                </a:solidFill>
              </a:rPr>
              <a:t>    шов,          </a:t>
            </a:r>
            <a:r>
              <a:rPr lang="uk-UA" sz="2400" b="1" dirty="0" smtClean="0">
                <a:solidFill>
                  <a:srgbClr val="0070C0"/>
                </a:solidFill>
              </a:rPr>
              <a:t>хребці хребта</a:t>
            </a:r>
            <a:r>
              <a:rPr lang="en-US" sz="2400" b="1" dirty="0" smtClean="0">
                <a:solidFill>
                  <a:srgbClr val="0070C0"/>
                </a:solidFill>
              </a:rPr>
              <a:t>  </a:t>
            </a:r>
            <a:r>
              <a:rPr lang="en-US" sz="2400" dirty="0" smtClean="0"/>
              <a:t>)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3. Рухоме з</a:t>
            </a:r>
            <a:r>
              <a:rPr lang="en-US" sz="2400" dirty="0" smtClean="0"/>
              <a:t>’</a:t>
            </a:r>
            <a:r>
              <a:rPr lang="uk-UA" sz="2400" dirty="0" smtClean="0"/>
              <a:t>єднання кісток - це           </a:t>
            </a:r>
            <a:r>
              <a:rPr lang="en-US" sz="2400" dirty="0" smtClean="0"/>
              <a:t>(</a:t>
            </a:r>
            <a:r>
              <a:rPr lang="uk-UA" sz="2400" b="1" dirty="0" smtClean="0">
                <a:solidFill>
                  <a:srgbClr val="0070C0"/>
                </a:solidFill>
              </a:rPr>
              <a:t>шов,        </a:t>
            </a:r>
            <a:r>
              <a:rPr lang="uk-UA" sz="2400" b="1" dirty="0" smtClean="0">
                <a:solidFill>
                  <a:srgbClr val="00B050"/>
                </a:solidFill>
              </a:rPr>
              <a:t>хребці хребта,</a:t>
            </a:r>
            <a:r>
              <a:rPr lang="uk-UA" sz="2400" dirty="0" smtClean="0"/>
              <a:t>         </a:t>
            </a:r>
            <a:r>
              <a:rPr lang="uk-UA" sz="2400" b="1" dirty="0" smtClean="0">
                <a:solidFill>
                  <a:srgbClr val="FF0000"/>
                </a:solidFill>
              </a:rPr>
              <a:t>суглоб</a:t>
            </a:r>
            <a:r>
              <a:rPr lang="en-US" sz="2400" dirty="0" smtClean="0"/>
              <a:t>  )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4. </a:t>
            </a:r>
            <a:r>
              <a:rPr lang="uk-UA" sz="2400" dirty="0" err="1"/>
              <a:t>Н</a:t>
            </a:r>
            <a:r>
              <a:rPr lang="uk-UA" sz="2400" dirty="0" err="1" smtClean="0"/>
              <a:t>апіврухоме</a:t>
            </a:r>
            <a:r>
              <a:rPr lang="uk-UA" sz="2400" dirty="0" smtClean="0"/>
              <a:t> з</a:t>
            </a:r>
            <a:r>
              <a:rPr lang="en-US" sz="2400" dirty="0" smtClean="0"/>
              <a:t>’</a:t>
            </a:r>
            <a:r>
              <a:rPr lang="uk-UA" sz="2400" dirty="0" smtClean="0"/>
              <a:t>єднання кісток – це      </a:t>
            </a:r>
            <a:r>
              <a:rPr lang="en-US" sz="2400" dirty="0" smtClean="0"/>
              <a:t>(</a:t>
            </a:r>
            <a:r>
              <a:rPr lang="uk-UA" sz="2400" b="1" dirty="0">
                <a:solidFill>
                  <a:srgbClr val="00B050"/>
                </a:solidFill>
              </a:rPr>
              <a:t>шов,</a:t>
            </a:r>
            <a:r>
              <a:rPr lang="uk-UA" sz="2400" dirty="0"/>
              <a:t>    </a:t>
            </a:r>
            <a:r>
              <a:rPr lang="uk-UA" sz="2400" dirty="0" smtClean="0"/>
              <a:t>   </a:t>
            </a:r>
            <a:r>
              <a:rPr lang="uk-UA" sz="2400" b="1" dirty="0" smtClean="0">
                <a:solidFill>
                  <a:srgbClr val="FF0000"/>
                </a:solidFill>
              </a:rPr>
              <a:t>хребці </a:t>
            </a:r>
            <a:r>
              <a:rPr lang="uk-UA" sz="2400" b="1" dirty="0">
                <a:solidFill>
                  <a:srgbClr val="FF0000"/>
                </a:solidFill>
              </a:rPr>
              <a:t>хребта,         </a:t>
            </a:r>
            <a:r>
              <a:rPr lang="uk-UA" sz="2400" b="1" dirty="0">
                <a:solidFill>
                  <a:srgbClr val="0070C0"/>
                </a:solidFill>
              </a:rPr>
              <a:t>суглоб</a:t>
            </a:r>
            <a:r>
              <a:rPr lang="en-US" sz="2400" dirty="0" smtClean="0"/>
              <a:t> )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5. Скільки шийних хребців у людини</a:t>
            </a:r>
            <a:r>
              <a:rPr lang="en-US" sz="2400" dirty="0" smtClean="0"/>
              <a:t>?</a:t>
            </a:r>
            <a:r>
              <a:rPr lang="uk-UA" sz="2400" dirty="0" smtClean="0"/>
              <a:t>     </a:t>
            </a:r>
            <a:r>
              <a:rPr lang="en-US" sz="2400" dirty="0" smtClean="0"/>
              <a:t>( </a:t>
            </a:r>
            <a:r>
              <a:rPr lang="uk-UA" sz="2400" b="1" dirty="0" smtClean="0">
                <a:solidFill>
                  <a:srgbClr val="0070C0"/>
                </a:solidFill>
              </a:rPr>
              <a:t>10,       </a:t>
            </a:r>
            <a:r>
              <a:rPr lang="uk-UA" sz="2400" dirty="0" smtClean="0"/>
              <a:t> </a:t>
            </a:r>
            <a:r>
              <a:rPr lang="uk-UA" sz="2400" b="1" dirty="0" smtClean="0">
                <a:solidFill>
                  <a:srgbClr val="FF0000"/>
                </a:solidFill>
              </a:rPr>
              <a:t>7,</a:t>
            </a:r>
            <a:r>
              <a:rPr lang="uk-UA" sz="2400" dirty="0" smtClean="0"/>
              <a:t>        </a:t>
            </a:r>
            <a:r>
              <a:rPr lang="uk-UA" sz="2400" b="1" dirty="0" smtClean="0">
                <a:solidFill>
                  <a:srgbClr val="00B050"/>
                </a:solidFill>
              </a:rPr>
              <a:t>12,</a:t>
            </a:r>
            <a:r>
              <a:rPr lang="uk-UA" sz="2400" dirty="0" smtClean="0"/>
              <a:t>       </a:t>
            </a:r>
            <a:r>
              <a:rPr lang="uk-UA" sz="2400" b="1" dirty="0" smtClean="0">
                <a:solidFill>
                  <a:srgbClr val="0070C0"/>
                </a:solidFill>
              </a:rPr>
              <a:t>8</a:t>
            </a:r>
            <a:r>
              <a:rPr lang="en-US" sz="2400" dirty="0" smtClean="0"/>
              <a:t> )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6. Що утворюють грудні хребці, ребра, грудина</a:t>
            </a:r>
            <a:r>
              <a:rPr lang="en-US" sz="2400" dirty="0" smtClean="0"/>
              <a:t>?</a:t>
            </a:r>
            <a:r>
              <a:rPr lang="uk-UA" sz="2400" dirty="0" smtClean="0"/>
              <a:t>    </a:t>
            </a:r>
            <a:r>
              <a:rPr lang="en-US" sz="2400" dirty="0" smtClean="0"/>
              <a:t>(</a:t>
            </a:r>
            <a:r>
              <a:rPr lang="ru-RU" sz="2400" dirty="0" smtClean="0"/>
              <a:t>  </a:t>
            </a:r>
            <a:r>
              <a:rPr lang="uk-UA" sz="2400" b="1" dirty="0" smtClean="0">
                <a:solidFill>
                  <a:srgbClr val="FF0000"/>
                </a:solidFill>
              </a:rPr>
              <a:t>грудну </a:t>
            </a:r>
            <a:r>
              <a:rPr lang="uk-UA" sz="2400" b="1" dirty="0" smtClean="0">
                <a:solidFill>
                  <a:srgbClr val="FF0000"/>
                </a:solidFill>
              </a:rPr>
              <a:t>клітку,     </a:t>
            </a:r>
            <a:r>
              <a:rPr lang="uk-UA" sz="2400" b="1" dirty="0" smtClean="0">
                <a:solidFill>
                  <a:srgbClr val="00B050"/>
                </a:solidFill>
              </a:rPr>
              <a:t>таз,       </a:t>
            </a:r>
            <a:r>
              <a:rPr lang="uk-UA" sz="2400" b="1" dirty="0" smtClean="0">
                <a:solidFill>
                  <a:srgbClr val="0070C0"/>
                </a:solidFill>
              </a:rPr>
              <a:t>хребет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dirty="0" smtClean="0"/>
              <a:t> )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7. Які білки входять до складу м</a:t>
            </a:r>
            <a:r>
              <a:rPr lang="en-US" sz="2400" dirty="0" smtClean="0"/>
              <a:t>’</a:t>
            </a:r>
            <a:r>
              <a:rPr lang="uk-UA" sz="2400" dirty="0" err="1" smtClean="0"/>
              <a:t>язів</a:t>
            </a:r>
            <a:r>
              <a:rPr lang="en-US" sz="2400" dirty="0" smtClean="0"/>
              <a:t>?</a:t>
            </a:r>
            <a:r>
              <a:rPr lang="uk-UA" sz="2400" dirty="0" smtClean="0"/>
              <a:t>   </a:t>
            </a:r>
            <a:r>
              <a:rPr lang="en-US" sz="2400" dirty="0" smtClean="0"/>
              <a:t>( </a:t>
            </a:r>
            <a:r>
              <a:rPr lang="uk-UA" sz="2400" b="1" dirty="0" smtClean="0">
                <a:solidFill>
                  <a:srgbClr val="FF0000"/>
                </a:solidFill>
              </a:rPr>
              <a:t>актин,</a:t>
            </a:r>
            <a:r>
              <a:rPr lang="uk-UA" sz="2400" dirty="0" smtClean="0"/>
              <a:t>     </a:t>
            </a:r>
            <a:r>
              <a:rPr lang="uk-UA" sz="2400" b="1" dirty="0" smtClean="0">
                <a:solidFill>
                  <a:srgbClr val="00B050"/>
                </a:solidFill>
              </a:rPr>
              <a:t>пепсин,</a:t>
            </a:r>
            <a:r>
              <a:rPr lang="uk-UA" sz="2400" dirty="0" smtClean="0"/>
              <a:t>     </a:t>
            </a:r>
            <a:r>
              <a:rPr lang="uk-UA" sz="2400" b="1" dirty="0" smtClean="0">
                <a:solidFill>
                  <a:srgbClr val="FF0000"/>
                </a:solidFill>
              </a:rPr>
              <a:t>міозин,</a:t>
            </a:r>
            <a:r>
              <a:rPr lang="uk-UA" sz="2400" dirty="0" smtClean="0"/>
              <a:t>      </a:t>
            </a:r>
            <a:r>
              <a:rPr lang="uk-UA" sz="2400" b="1" dirty="0" smtClean="0">
                <a:solidFill>
                  <a:srgbClr val="0070C0"/>
                </a:solidFill>
              </a:rPr>
              <a:t>колаген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dirty="0" smtClean="0"/>
              <a:t>)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8. Тонка сполучнотканинна оболонка м</a:t>
            </a:r>
            <a:r>
              <a:rPr lang="en-US" sz="2400" dirty="0" smtClean="0"/>
              <a:t>’</a:t>
            </a:r>
            <a:r>
              <a:rPr lang="uk-UA" sz="2400" dirty="0" err="1" smtClean="0"/>
              <a:t>яза</a:t>
            </a:r>
            <a:r>
              <a:rPr lang="uk-UA" sz="2400" dirty="0" smtClean="0"/>
              <a:t>….</a:t>
            </a:r>
            <a:r>
              <a:rPr lang="en-US" sz="2400" dirty="0" smtClean="0"/>
              <a:t>(</a:t>
            </a:r>
            <a:r>
              <a:rPr lang="uk-UA" sz="2400" b="1" dirty="0" smtClean="0">
                <a:solidFill>
                  <a:srgbClr val="FF0000"/>
                </a:solidFill>
              </a:rPr>
              <a:t>фасція,</a:t>
            </a:r>
            <a:r>
              <a:rPr lang="uk-UA" sz="2400" dirty="0" smtClean="0"/>
              <a:t>        </a:t>
            </a:r>
            <a:r>
              <a:rPr lang="uk-UA" sz="2400" b="1" dirty="0" err="1" smtClean="0">
                <a:solidFill>
                  <a:srgbClr val="0070C0"/>
                </a:solidFill>
              </a:rPr>
              <a:t>хондроцит</a:t>
            </a:r>
            <a:r>
              <a:rPr lang="uk-UA" sz="2400" b="1" dirty="0" smtClean="0">
                <a:solidFill>
                  <a:srgbClr val="0070C0"/>
                </a:solidFill>
              </a:rPr>
              <a:t>,</a:t>
            </a:r>
            <a:r>
              <a:rPr lang="uk-UA" sz="2400" dirty="0" smtClean="0"/>
              <a:t>      </a:t>
            </a:r>
            <a:r>
              <a:rPr lang="uk-UA" sz="2400" b="1" dirty="0" err="1" smtClean="0">
                <a:solidFill>
                  <a:srgbClr val="00B050"/>
                </a:solidFill>
              </a:rPr>
              <a:t>остеон</a:t>
            </a:r>
            <a:r>
              <a:rPr lang="en-US" sz="2400" b="1" dirty="0" smtClean="0">
                <a:solidFill>
                  <a:srgbClr val="00B050"/>
                </a:solidFill>
              </a:rPr>
              <a:t> </a:t>
            </a:r>
            <a:r>
              <a:rPr lang="en-US" sz="2400" dirty="0" smtClean="0"/>
              <a:t> )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9. Як називають пошкодження суглобів</a:t>
            </a:r>
            <a:r>
              <a:rPr lang="en-US" sz="2400" dirty="0" smtClean="0"/>
              <a:t>?</a:t>
            </a:r>
            <a:r>
              <a:rPr lang="uk-UA" sz="2400" dirty="0" smtClean="0"/>
              <a:t>   </a:t>
            </a:r>
            <a:r>
              <a:rPr lang="en-US" sz="2400" dirty="0" smtClean="0"/>
              <a:t>( </a:t>
            </a:r>
            <a:r>
              <a:rPr lang="uk-UA" sz="2400" b="1" dirty="0" smtClean="0">
                <a:solidFill>
                  <a:srgbClr val="00B050"/>
                </a:solidFill>
              </a:rPr>
              <a:t>перелом,</a:t>
            </a:r>
            <a:r>
              <a:rPr lang="uk-UA" sz="2400" dirty="0" smtClean="0"/>
              <a:t>          </a:t>
            </a:r>
            <a:r>
              <a:rPr lang="uk-UA" sz="2400" b="1" dirty="0" smtClean="0">
                <a:solidFill>
                  <a:srgbClr val="FF0000"/>
                </a:solidFill>
              </a:rPr>
              <a:t>вивих,        </a:t>
            </a:r>
            <a:r>
              <a:rPr lang="uk-UA" sz="2400" b="1" dirty="0" smtClean="0">
                <a:solidFill>
                  <a:srgbClr val="0070C0"/>
                </a:solidFill>
              </a:rPr>
              <a:t>розтяг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dirty="0" smtClean="0"/>
              <a:t>)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10. Як називають  порушення цілісності кісток</a:t>
            </a:r>
            <a:r>
              <a:rPr lang="en-US" sz="2400" dirty="0" smtClean="0"/>
              <a:t>?</a:t>
            </a:r>
            <a:r>
              <a:rPr lang="uk-UA" sz="2400" dirty="0" smtClean="0"/>
              <a:t>  </a:t>
            </a:r>
            <a:r>
              <a:rPr lang="en-US" sz="2400" dirty="0" smtClean="0"/>
              <a:t>( </a:t>
            </a:r>
            <a:r>
              <a:rPr lang="uk-UA" sz="2400" b="1" dirty="0" smtClean="0">
                <a:solidFill>
                  <a:srgbClr val="0070C0"/>
                </a:solidFill>
              </a:rPr>
              <a:t>вивих,</a:t>
            </a:r>
            <a:r>
              <a:rPr lang="uk-UA" sz="2400" dirty="0" smtClean="0"/>
              <a:t>        </a:t>
            </a:r>
            <a:r>
              <a:rPr lang="uk-UA" sz="2400" b="1" dirty="0" smtClean="0">
                <a:solidFill>
                  <a:srgbClr val="FF0000"/>
                </a:solidFill>
              </a:rPr>
              <a:t>перелом,</a:t>
            </a:r>
            <a:r>
              <a:rPr lang="uk-UA" sz="2400" dirty="0" smtClean="0"/>
              <a:t>       </a:t>
            </a:r>
            <a:r>
              <a:rPr lang="uk-UA" sz="2400" b="1" dirty="0" smtClean="0">
                <a:solidFill>
                  <a:srgbClr val="00B050"/>
                </a:solidFill>
              </a:rPr>
              <a:t>розтяг</a:t>
            </a:r>
            <a:r>
              <a:rPr lang="en-US" sz="2400" b="1" dirty="0" smtClean="0">
                <a:solidFill>
                  <a:srgbClr val="00B050"/>
                </a:solidFill>
              </a:rPr>
              <a:t> </a:t>
            </a:r>
            <a:r>
              <a:rPr lang="en-US" sz="2400" dirty="0" smtClean="0"/>
              <a:t>)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11. Бічні викривлення хребта…..     </a:t>
            </a:r>
            <a:r>
              <a:rPr lang="en-US" sz="2400" dirty="0" smtClean="0"/>
              <a:t>( </a:t>
            </a:r>
            <a:r>
              <a:rPr lang="uk-UA" sz="2400" b="1" dirty="0" smtClean="0">
                <a:solidFill>
                  <a:srgbClr val="00B050"/>
                </a:solidFill>
              </a:rPr>
              <a:t>лордоз,     </a:t>
            </a:r>
            <a:r>
              <a:rPr lang="uk-UA" sz="2400" dirty="0" smtClean="0"/>
              <a:t> </a:t>
            </a:r>
            <a:r>
              <a:rPr lang="uk-UA" sz="2400" b="1" dirty="0" smtClean="0">
                <a:solidFill>
                  <a:srgbClr val="FF0000"/>
                </a:solidFill>
              </a:rPr>
              <a:t>сколіоз,</a:t>
            </a:r>
            <a:r>
              <a:rPr lang="uk-UA" sz="2400" dirty="0" smtClean="0"/>
              <a:t>       </a:t>
            </a:r>
            <a:r>
              <a:rPr lang="uk-UA" sz="2400" b="1" dirty="0" smtClean="0">
                <a:solidFill>
                  <a:srgbClr val="0070C0"/>
                </a:solidFill>
              </a:rPr>
              <a:t>кіфоз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dirty="0" smtClean="0"/>
              <a:t>)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12. Вигин хребта у грудному відділі назад ……</a:t>
            </a:r>
            <a:r>
              <a:rPr lang="en-US" sz="2400" dirty="0" smtClean="0"/>
              <a:t>(</a:t>
            </a:r>
            <a:r>
              <a:rPr lang="ru-RU" sz="2400" dirty="0" smtClean="0"/>
              <a:t>  </a:t>
            </a:r>
            <a:r>
              <a:rPr lang="uk-UA" sz="2400" b="1" dirty="0" smtClean="0">
                <a:solidFill>
                  <a:srgbClr val="0070C0"/>
                </a:solidFill>
              </a:rPr>
              <a:t>лордоз</a:t>
            </a:r>
            <a:r>
              <a:rPr lang="uk-UA" sz="2400" b="1" dirty="0" smtClean="0">
                <a:solidFill>
                  <a:srgbClr val="0070C0"/>
                </a:solidFill>
              </a:rPr>
              <a:t>,      </a:t>
            </a:r>
            <a:r>
              <a:rPr lang="uk-UA" sz="2400" dirty="0" smtClean="0"/>
              <a:t> </a:t>
            </a:r>
            <a:r>
              <a:rPr lang="uk-UA" sz="2400" b="1" dirty="0">
                <a:solidFill>
                  <a:srgbClr val="00B050"/>
                </a:solidFill>
              </a:rPr>
              <a:t>сколіоз, </a:t>
            </a:r>
            <a:r>
              <a:rPr lang="uk-UA" sz="2400" b="1" dirty="0" smtClean="0">
                <a:solidFill>
                  <a:srgbClr val="00B050"/>
                </a:solidFill>
              </a:rPr>
              <a:t>     </a:t>
            </a:r>
            <a:r>
              <a:rPr lang="uk-UA" sz="2400" b="1" dirty="0">
                <a:solidFill>
                  <a:srgbClr val="FF0000"/>
                </a:solidFill>
              </a:rPr>
              <a:t>кіфоз</a:t>
            </a:r>
            <a:r>
              <a:rPr lang="en-US" sz="2400" b="1" dirty="0" smtClean="0">
                <a:solidFill>
                  <a:srgbClr val="FF0000"/>
                </a:solidFill>
              </a:rPr>
              <a:t>  </a:t>
            </a:r>
            <a:r>
              <a:rPr lang="en-US" sz="2400" dirty="0" smtClean="0"/>
              <a:t>)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13. Вигин хребта у поперековому відділі вперед…..</a:t>
            </a:r>
            <a:r>
              <a:rPr lang="en-US" sz="2400" dirty="0" smtClean="0"/>
              <a:t>(</a:t>
            </a:r>
            <a:r>
              <a:rPr lang="uk-UA" sz="2400" b="1" dirty="0">
                <a:solidFill>
                  <a:srgbClr val="FF0000"/>
                </a:solidFill>
              </a:rPr>
              <a:t>лордоз,</a:t>
            </a:r>
            <a:r>
              <a:rPr lang="uk-UA" sz="2400" dirty="0"/>
              <a:t> </a:t>
            </a:r>
            <a:r>
              <a:rPr lang="uk-UA" sz="2400" dirty="0" smtClean="0"/>
              <a:t>       </a:t>
            </a:r>
            <a:r>
              <a:rPr lang="uk-UA" sz="2400" b="1" dirty="0" smtClean="0">
                <a:solidFill>
                  <a:srgbClr val="00B050"/>
                </a:solidFill>
              </a:rPr>
              <a:t>сколіоз</a:t>
            </a:r>
            <a:r>
              <a:rPr lang="uk-UA" sz="2400" b="1" dirty="0">
                <a:solidFill>
                  <a:srgbClr val="00B050"/>
                </a:solidFill>
              </a:rPr>
              <a:t>,</a:t>
            </a:r>
            <a:r>
              <a:rPr lang="uk-UA" sz="2400" dirty="0"/>
              <a:t> </a:t>
            </a:r>
            <a:r>
              <a:rPr lang="uk-UA" sz="2400" dirty="0" smtClean="0"/>
              <a:t>     </a:t>
            </a:r>
            <a:r>
              <a:rPr lang="uk-UA" sz="2400" b="1" dirty="0">
                <a:solidFill>
                  <a:srgbClr val="0070C0"/>
                </a:solidFill>
              </a:rPr>
              <a:t>кіфоз</a:t>
            </a:r>
            <a:r>
              <a:rPr lang="en-US" sz="2400" dirty="0" smtClean="0"/>
              <a:t>  )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14. Знижена рухова активність – це…    </a:t>
            </a:r>
            <a:r>
              <a:rPr lang="en-US" sz="2400" dirty="0" smtClean="0"/>
              <a:t>( </a:t>
            </a:r>
            <a:r>
              <a:rPr lang="uk-UA" sz="2400" b="1" dirty="0" smtClean="0">
                <a:solidFill>
                  <a:srgbClr val="00B050"/>
                </a:solidFill>
              </a:rPr>
              <a:t>рахіт,</a:t>
            </a:r>
            <a:r>
              <a:rPr lang="uk-UA" sz="2400" dirty="0" smtClean="0"/>
              <a:t>          </a:t>
            </a:r>
            <a:r>
              <a:rPr lang="uk-UA" sz="2400" b="1" dirty="0" smtClean="0">
                <a:solidFill>
                  <a:srgbClr val="FF0000"/>
                </a:solidFill>
              </a:rPr>
              <a:t>гіподинамія,</a:t>
            </a:r>
            <a:r>
              <a:rPr lang="uk-UA" sz="2400" dirty="0" smtClean="0"/>
              <a:t>           </a:t>
            </a:r>
            <a:r>
              <a:rPr lang="uk-UA" sz="2400" b="1" dirty="0" smtClean="0">
                <a:solidFill>
                  <a:srgbClr val="0070C0"/>
                </a:solidFill>
              </a:rPr>
              <a:t>лейкопенія</a:t>
            </a:r>
            <a:r>
              <a:rPr lang="en-US" sz="2400" dirty="0" smtClean="0"/>
              <a:t> )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15. Яка робота забезпечує рухи тіла</a:t>
            </a:r>
            <a:r>
              <a:rPr lang="en-US" sz="2400" dirty="0" smtClean="0"/>
              <a:t>?</a:t>
            </a:r>
            <a:r>
              <a:rPr lang="uk-UA" sz="2400" dirty="0" smtClean="0"/>
              <a:t/>
            </a:r>
            <a:br>
              <a:rPr lang="uk-UA" sz="2400" dirty="0" smtClean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942227472"/>
      </p:ext>
    </p:extLst>
  </p:cSld>
  <p:clrMapOvr>
    <a:masterClrMapping/>
  </p:clrMapOvr>
</p:sld>
</file>

<file path=ppt/theme/theme1.xml><?xml version="1.0" encoding="utf-8"?>
<a:theme xmlns:a="http://schemas.openxmlformats.org/drawingml/2006/main" name="La ment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TM02474572[[fn=Медицинский шаблон оформления]]</Template>
  <TotalTime>77</TotalTime>
  <Words>58</Words>
  <Application>Microsoft Office PowerPoint</Application>
  <PresentationFormat>Широкоэкранный</PresentationFormat>
  <Paragraphs>10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Calibri</vt:lpstr>
      <vt:lpstr>La mente</vt:lpstr>
      <vt:lpstr>Опорно-рухова система</vt:lpstr>
      <vt:lpstr>Які захворювання хребта ви  бачите?</vt:lpstr>
      <vt:lpstr>Яке з’єднання кісток?</vt:lpstr>
      <vt:lpstr>Яке з’єднання кісток?</vt:lpstr>
      <vt:lpstr>Яке ушкодження опорно-рухової системи ?</vt:lpstr>
      <vt:lpstr>Яке ушкодження опорно-рухової системи ?</vt:lpstr>
      <vt:lpstr>Яке ушкодження опорно-рухової системи ?</vt:lpstr>
      <vt:lpstr>Назвіть, що позначено цифрами?</vt:lpstr>
      <vt:lpstr>Презентация PowerPoint</vt:lpstr>
      <vt:lpstr>Який м’яз виділений?</vt:lpstr>
      <vt:lpstr>1.Укажіть назву кісткової тканини     ( остеоцит,     хондроцит,      лейкоцит) 2. Нерухоме з’єднання кісток -  це     (суглоб,    шов,          хребці хребта  ) 3. Рухоме з’єднання кісток - це           (шов,        хребці хребта,         суглоб  ) 4. Напіврухоме з’єднання кісток – це      (шов,       хребці хребта,         суглоб ) 5. Скільки шийних хребців у людини?     ( 10,        7,        12,       8 ) 6. Що утворюють грудні хребці, ребра, грудина?    (  грудну клітку,     таз,       хребет  ) 7. Які білки входять до складу м’язів?   ( актин,     пепсин,     міозин,      колаген ) 8. Тонка сполучнотканинна оболонка м’яза….(фасція,        хондроцит,      остеон  ) 9. Як називають пошкодження суглобів?   ( перелом,          вивих,        розтяг ) 10. Як називають  порушення цілісності кісток?  ( вивих,        перелом,       розтяг ) 11. Бічні викривлення хребта…..     ( лордоз,      сколіоз,       кіфоз ) 12. Вигин хребта у грудному відділі назад ……(  лордоз,       сколіоз,      кіфоз  ) 13. Вигин хребта у поперековому відділі вперед…..(лордоз,        сколіоз,      кіфоз  ) 14. Знижена рухова активність – це…    ( рахіт,          гіподинамія,           лейкопенія ) 15. Яка робота забезпечує рухи тіла?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Myrka</dc:creator>
  <cp:lastModifiedBy>Myrka</cp:lastModifiedBy>
  <cp:revision>11</cp:revision>
  <dcterms:created xsi:type="dcterms:W3CDTF">2022-02-14T14:38:24Z</dcterms:created>
  <dcterms:modified xsi:type="dcterms:W3CDTF">2022-02-14T16:35:38Z</dcterms:modified>
</cp:coreProperties>
</file>