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45" y="1998618"/>
            <a:ext cx="10318418" cy="2756262"/>
          </a:xfrm>
        </p:spPr>
        <p:txBody>
          <a:bodyPr/>
          <a:lstStyle/>
          <a:p>
            <a:r>
              <a:rPr lang="ru-RU" sz="6000" dirty="0" err="1" smtClean="0"/>
              <a:t>Організм</a:t>
            </a:r>
            <a:r>
              <a:rPr lang="ru-RU" sz="6000" dirty="0" smtClean="0"/>
              <a:t> як </a:t>
            </a:r>
            <a:r>
              <a:rPr lang="ru-RU" sz="6000" dirty="0" err="1" smtClean="0"/>
              <a:t>середовище</a:t>
            </a:r>
            <a:r>
              <a:rPr lang="ru-RU" sz="6000" dirty="0" smtClean="0"/>
              <a:t> </a:t>
            </a:r>
            <a:br>
              <a:rPr lang="ru-RU" sz="6000" dirty="0" smtClean="0"/>
            </a:br>
            <a:r>
              <a:rPr lang="ru-RU" sz="6000" dirty="0" err="1" smtClean="0"/>
              <a:t>мешкання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88629" y="5479234"/>
            <a:ext cx="4924457" cy="1378766"/>
          </a:xfrm>
        </p:spPr>
        <p:txBody>
          <a:bodyPr>
            <a:normAutofit/>
          </a:bodyPr>
          <a:lstStyle/>
          <a:p>
            <a:pPr algn="r"/>
            <a:r>
              <a:rPr lang="uk-UA" sz="1400" dirty="0" err="1" smtClean="0"/>
              <a:t>Шеіна</a:t>
            </a:r>
            <a:r>
              <a:rPr lang="uk-UA" sz="1400" dirty="0" smtClean="0"/>
              <a:t> Т.В.</a:t>
            </a:r>
          </a:p>
          <a:p>
            <a:pPr algn="r"/>
            <a:r>
              <a:rPr lang="uk-UA" sz="1400" dirty="0" smtClean="0"/>
              <a:t>Учитель хімії і біології </a:t>
            </a:r>
          </a:p>
          <a:p>
            <a:pPr algn="r"/>
            <a:r>
              <a:rPr lang="uk-UA" sz="1400" dirty="0" err="1" smtClean="0"/>
              <a:t>Парутинської</a:t>
            </a:r>
            <a:r>
              <a:rPr lang="uk-UA" sz="1400" dirty="0" smtClean="0"/>
              <a:t> ЗОШ І-ІІІ ступенів</a:t>
            </a:r>
          </a:p>
          <a:p>
            <a:pPr algn="r"/>
            <a:r>
              <a:rPr lang="uk-UA" sz="1400" dirty="0" err="1" smtClean="0"/>
              <a:t>Куцурубської</a:t>
            </a:r>
            <a:r>
              <a:rPr lang="uk-UA" sz="1400" dirty="0" smtClean="0"/>
              <a:t> ОТГ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095050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1188" y="147254"/>
            <a:ext cx="6818811" cy="1459477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/>
              <a:t>Якщо тіло одного організму стає середовищем для життя другого, між ними виникає симбіоз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63886" y="2233749"/>
            <a:ext cx="6910251" cy="4480560"/>
          </a:xfrm>
        </p:spPr>
        <p:txBody>
          <a:bodyPr>
            <a:normAutofit lnSpcReduction="10000"/>
          </a:bodyPr>
          <a:lstStyle/>
          <a:p>
            <a:r>
              <a:rPr lang="uk-UA" sz="2400" dirty="0" smtClean="0">
                <a:solidFill>
                  <a:schemeClr val="tx1"/>
                </a:solidFill>
              </a:rPr>
              <a:t>Симбіоз – співіснування різних видів організмів</a:t>
            </a:r>
          </a:p>
          <a:p>
            <a:r>
              <a:rPr lang="uk-UA" sz="2400" dirty="0" smtClean="0">
                <a:solidFill>
                  <a:schemeClr val="tx1"/>
                </a:solidFill>
              </a:rPr>
              <a:t>Симбіонт має бути меншим за свого хазяїна</a:t>
            </a:r>
          </a:p>
          <a:p>
            <a:r>
              <a:rPr lang="uk-UA" sz="2400" dirty="0" smtClean="0">
                <a:solidFill>
                  <a:schemeClr val="tx1"/>
                </a:solidFill>
              </a:rPr>
              <a:t>Симбіонту потрібні шляхи заселення нового хазяїна</a:t>
            </a:r>
          </a:p>
          <a:p>
            <a:r>
              <a:rPr lang="uk-UA" sz="2400" dirty="0" smtClean="0">
                <a:solidFill>
                  <a:schemeClr val="tx1"/>
                </a:solidFill>
              </a:rPr>
              <a:t>Величезна кількість нащадків (1.5 млн.)</a:t>
            </a:r>
          </a:p>
          <a:p>
            <a:r>
              <a:rPr lang="uk-UA" sz="2400" dirty="0" smtClean="0">
                <a:solidFill>
                  <a:schemeClr val="tx1"/>
                </a:solidFill>
              </a:rPr>
              <a:t>Розмноження: нестатеве, партеногенетичне чи </a:t>
            </a:r>
            <a:r>
              <a:rPr lang="uk-UA" sz="2400" dirty="0" err="1" smtClean="0">
                <a:solidFill>
                  <a:schemeClr val="tx1"/>
                </a:solidFill>
              </a:rPr>
              <a:t>герматофродитне</a:t>
            </a:r>
            <a:endParaRPr lang="uk-UA" sz="2400" dirty="0" smtClean="0">
              <a:solidFill>
                <a:schemeClr val="tx1"/>
              </a:solidFill>
            </a:endParaRPr>
          </a:p>
          <a:p>
            <a:r>
              <a:rPr lang="uk-UA" sz="2400" dirty="0" smtClean="0">
                <a:solidFill>
                  <a:schemeClr val="tx1"/>
                </a:solidFill>
              </a:rPr>
              <a:t>Оселення на тілі хазяїна, що </a:t>
            </a:r>
            <a:r>
              <a:rPr lang="uk-UA" sz="2400" dirty="0" err="1" smtClean="0">
                <a:solidFill>
                  <a:schemeClr val="tx1"/>
                </a:solidFill>
              </a:rPr>
              <a:t>забеспечує</a:t>
            </a:r>
            <a:r>
              <a:rPr lang="uk-UA" sz="2400" dirty="0" smtClean="0">
                <a:solidFill>
                  <a:schemeClr val="tx1"/>
                </a:solidFill>
              </a:rPr>
              <a:t> розселення симбіонта</a:t>
            </a:r>
          </a:p>
          <a:p>
            <a:r>
              <a:rPr lang="uk-UA" sz="2400" dirty="0" smtClean="0">
                <a:solidFill>
                  <a:schemeClr val="tx1"/>
                </a:solidFill>
              </a:rPr>
              <a:t>Зовнішнє та внутрішнє середовище хазяїна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6" y="147255"/>
            <a:ext cx="3788228" cy="674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22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3824" y="256508"/>
            <a:ext cx="5408023" cy="2256312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/>
              <a:t>Зовнішні симбіонти схожі на споріднені організми, що вільно проживають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8955" y="2512820"/>
            <a:ext cx="4937760" cy="4062549"/>
          </a:xfrm>
        </p:spPr>
        <p:txBody>
          <a:bodyPr>
            <a:noAutofit/>
          </a:bodyPr>
          <a:lstStyle/>
          <a:p>
            <a:r>
              <a:rPr lang="uk-UA" sz="2200" dirty="0" smtClean="0">
                <a:solidFill>
                  <a:schemeClr val="tx1"/>
                </a:solidFill>
              </a:rPr>
              <a:t>Зовнішні симбіонти не втрачають контакт із навколишнім середовищем</a:t>
            </a:r>
          </a:p>
          <a:p>
            <a:r>
              <a:rPr lang="uk-UA" sz="2200" dirty="0" smtClean="0">
                <a:solidFill>
                  <a:schemeClr val="tx1"/>
                </a:solidFill>
              </a:rPr>
              <a:t>Всі абіотичні фактори симбіонт буде відчувати так, як і хазяїн, але дещо слабше</a:t>
            </a:r>
          </a:p>
          <a:p>
            <a:r>
              <a:rPr lang="uk-UA" sz="2200" dirty="0" smtClean="0">
                <a:solidFill>
                  <a:schemeClr val="tx1"/>
                </a:solidFill>
              </a:rPr>
              <a:t>Споріднені види симбіонтів подібні до тих, що вільно проживають</a:t>
            </a:r>
          </a:p>
          <a:p>
            <a:r>
              <a:rPr lang="uk-UA" sz="2200" dirty="0" smtClean="0">
                <a:solidFill>
                  <a:schemeClr val="tx1"/>
                </a:solidFill>
              </a:rPr>
              <a:t>Органи прикріплення симбіонта до тіла хазяїна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70" y="282633"/>
            <a:ext cx="3385753" cy="62927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447" y="182881"/>
            <a:ext cx="3148652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244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0822" y="147253"/>
            <a:ext cx="6479177" cy="110678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/>
              <a:t>Внутрішні симбіонти часто мають спрощену будову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0822" y="4426534"/>
            <a:ext cx="6913528" cy="2274712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tx1"/>
                </a:solidFill>
              </a:rPr>
              <a:t>Внутрішнє середовище хазяїна захищає симбіонта від несприятливих умов довкілля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Обмін речовин і енергії тільки з хазяїном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Ускладняється поширення нащадків 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Спрощення будови симбіонтів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822" y="1254034"/>
            <a:ext cx="6913528" cy="3172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05" y="147253"/>
            <a:ext cx="3746090" cy="671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84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0709" y="121128"/>
            <a:ext cx="11155679" cy="1159032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/>
              <a:t>Симбіотичні відносини можуть бути корисними чи завдавати шкоди хазяїнові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07987" y="1658983"/>
            <a:ext cx="10178322" cy="4781006"/>
          </a:xfrm>
        </p:spPr>
        <p:txBody>
          <a:bodyPr>
            <a:noAutofit/>
          </a:bodyPr>
          <a:lstStyle/>
          <a:p>
            <a:r>
              <a:rPr lang="uk-UA" sz="3200" b="1" i="1" u="sng" dirty="0" smtClean="0">
                <a:solidFill>
                  <a:srgbClr val="00B050"/>
                </a:solidFill>
              </a:rPr>
              <a:t>Мутуалізм</a:t>
            </a:r>
            <a:r>
              <a:rPr lang="uk-UA" sz="3200" dirty="0" smtClean="0">
                <a:solidFill>
                  <a:schemeClr val="tx1"/>
                </a:solidFill>
              </a:rPr>
              <a:t> (від лат. «взаємний») – взаємовигідне існування симбіонта і хазяїна</a:t>
            </a:r>
          </a:p>
          <a:p>
            <a:r>
              <a:rPr lang="uk-UA" sz="3200" b="1" i="1" u="sng" dirty="0" smtClean="0">
                <a:solidFill>
                  <a:srgbClr val="FFC000"/>
                </a:solidFill>
              </a:rPr>
              <a:t>Коменсалізм</a:t>
            </a:r>
            <a:r>
              <a:rPr lang="uk-UA" sz="3200" dirty="0" smtClean="0">
                <a:solidFill>
                  <a:srgbClr val="FFC000"/>
                </a:solidFill>
              </a:rPr>
              <a:t> </a:t>
            </a:r>
            <a:r>
              <a:rPr lang="uk-UA" sz="3200" dirty="0" smtClean="0">
                <a:solidFill>
                  <a:schemeClr val="tx1"/>
                </a:solidFill>
              </a:rPr>
              <a:t>(від лат. «разом і трапеза») – співіснування, корисне для одного виду і ані шкідливе, ані корисне для іншого</a:t>
            </a:r>
          </a:p>
          <a:p>
            <a:r>
              <a:rPr lang="uk-UA" sz="3200" b="1" i="1" u="sng" dirty="0" smtClean="0">
                <a:solidFill>
                  <a:srgbClr val="FF0000"/>
                </a:solidFill>
              </a:rPr>
              <a:t>Паразитизм</a:t>
            </a:r>
            <a:r>
              <a:rPr lang="uk-UA" sz="3200" dirty="0" smtClean="0">
                <a:solidFill>
                  <a:schemeClr val="tx1"/>
                </a:solidFill>
              </a:rPr>
              <a:t> (від </a:t>
            </a:r>
            <a:r>
              <a:rPr lang="uk-UA" sz="3200" dirty="0" err="1" smtClean="0">
                <a:solidFill>
                  <a:schemeClr val="tx1"/>
                </a:solidFill>
              </a:rPr>
              <a:t>гец</a:t>
            </a:r>
            <a:r>
              <a:rPr lang="uk-UA" sz="3200" dirty="0" smtClean="0">
                <a:solidFill>
                  <a:schemeClr val="tx1"/>
                </a:solidFill>
              </a:rPr>
              <a:t>. «дармоїд») – співіснування, корисне для одного виду, але шкідливе для іншого</a:t>
            </a:r>
          </a:p>
          <a:p>
            <a:r>
              <a:rPr lang="uk-UA" sz="3200" dirty="0" smtClean="0">
                <a:solidFill>
                  <a:schemeClr val="tx1"/>
                </a:solidFill>
              </a:rPr>
              <a:t>Наслідком відносин організмів є їх спільна </a:t>
            </a:r>
            <a:r>
              <a:rPr lang="uk-UA" sz="3200" dirty="0" err="1" smtClean="0">
                <a:solidFill>
                  <a:schemeClr val="tx1"/>
                </a:solidFill>
              </a:rPr>
              <a:t>коеволюція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121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108065"/>
            <a:ext cx="10178322" cy="109371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/>
              <a:t>Мутуалізм дуже розповсюджений </a:t>
            </a:r>
            <a:br>
              <a:rPr lang="uk-UA" sz="4000" dirty="0" smtClean="0"/>
            </a:br>
            <a:r>
              <a:rPr lang="uk-UA" sz="4000" dirty="0" smtClean="0"/>
              <a:t>у живому світі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78" y="1436915"/>
            <a:ext cx="10513721" cy="4956469"/>
          </a:xfrm>
        </p:spPr>
      </p:pic>
    </p:spTree>
    <p:extLst>
      <p:ext uri="{BB962C8B-B14F-4D97-AF65-F5344CB8AC3E}">
        <p14:creationId xmlns:p14="http://schemas.microsoft.com/office/powerpoint/2010/main" val="1188586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2188" y="95002"/>
            <a:ext cx="11077302" cy="1492132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/>
              <a:t>Організми різноманітних груп здатні до коменсалізму, якщо це для них є вигідним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977" y="1478821"/>
            <a:ext cx="9692639" cy="5105757"/>
          </a:xfrm>
        </p:spPr>
      </p:pic>
    </p:spTree>
    <p:extLst>
      <p:ext uri="{BB962C8B-B14F-4D97-AF65-F5344CB8AC3E}">
        <p14:creationId xmlns:p14="http://schemas.microsoft.com/office/powerpoint/2010/main" val="1907257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421" y="2955768"/>
            <a:ext cx="1739716" cy="688769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Тести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297" y="147917"/>
            <a:ext cx="7963692" cy="6553329"/>
          </a:xfrm>
        </p:spPr>
      </p:pic>
    </p:spTree>
    <p:extLst>
      <p:ext uri="{BB962C8B-B14F-4D97-AF65-F5344CB8AC3E}">
        <p14:creationId xmlns:p14="http://schemas.microsoft.com/office/powerpoint/2010/main" val="1180618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Домашнє завдання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tx1"/>
                </a:solidFill>
              </a:rPr>
              <a:t>Опрацювати </a:t>
            </a:r>
            <a:r>
              <a:rPr lang="en-US" sz="2800" dirty="0">
                <a:solidFill>
                  <a:schemeClr val="tx1"/>
                </a:solidFill>
              </a:rPr>
              <a:t>&amp;</a:t>
            </a:r>
            <a:r>
              <a:rPr lang="uk-UA" sz="2800" dirty="0" smtClean="0">
                <a:solidFill>
                  <a:schemeClr val="tx1"/>
                </a:solidFill>
              </a:rPr>
              <a:t>9</a:t>
            </a:r>
            <a:endParaRPr lang="en-US" sz="2800" dirty="0" smtClean="0">
              <a:solidFill>
                <a:schemeClr val="tx1"/>
              </a:solidFill>
            </a:endParaRPr>
          </a:p>
          <a:p>
            <a:r>
              <a:rPr lang="uk-UA" sz="2800" dirty="0" smtClean="0">
                <a:solidFill>
                  <a:schemeClr val="tx1"/>
                </a:solidFill>
              </a:rPr>
              <a:t>Скласти порівняльну таблицю «Умови середовища зовнішніх і внутрішніх симбіонтів»</a:t>
            </a:r>
          </a:p>
          <a:p>
            <a:r>
              <a:rPr lang="uk-UA" sz="2800" dirty="0" smtClean="0">
                <a:solidFill>
                  <a:schemeClr val="tx1"/>
                </a:solidFill>
              </a:rPr>
              <a:t>На підставі здійсненого аналізу з'ясувати, яким типом симбіонта бути краще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40927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85</TotalTime>
  <Words>273</Words>
  <Application>Microsoft Office PowerPoint</Application>
  <PresentationFormat>Широкоэкранный</PresentationFormat>
  <Paragraphs>35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Corbel</vt:lpstr>
      <vt:lpstr>Gill Sans MT</vt:lpstr>
      <vt:lpstr>Impact</vt:lpstr>
      <vt:lpstr>Badge</vt:lpstr>
      <vt:lpstr>Організм як середовище  мешкання</vt:lpstr>
      <vt:lpstr>Якщо тіло одного організму стає середовищем для життя другого, між ними виникає симбіоз</vt:lpstr>
      <vt:lpstr>Зовнішні симбіонти схожі на споріднені організми, що вільно проживають</vt:lpstr>
      <vt:lpstr>Внутрішні симбіонти часто мають спрощену будову</vt:lpstr>
      <vt:lpstr>Симбіотичні відносини можуть бути корисними чи завдавати шкоди хазяїнові</vt:lpstr>
      <vt:lpstr>Мутуалізм дуже розповсюджений  у живому світі</vt:lpstr>
      <vt:lpstr>Організми різноманітних груп здатні до коменсалізму, якщо це для них є вигідним</vt:lpstr>
      <vt:lpstr>Тести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Організм як середовище  мешкання</dc:title>
  <dc:creator>Пользователь Windows</dc:creator>
  <cp:lastModifiedBy>Пользователь Windows</cp:lastModifiedBy>
  <cp:revision>7</cp:revision>
  <dcterms:created xsi:type="dcterms:W3CDTF">2019-10-07T15:58:52Z</dcterms:created>
  <dcterms:modified xsi:type="dcterms:W3CDTF">2019-10-07T17:24:29Z</dcterms:modified>
</cp:coreProperties>
</file>