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25"/>
  </p:notesMasterIdLst>
  <p:handoutMasterIdLst>
    <p:handoutMasterId r:id="rId26"/>
  </p:handoutMasterIdLst>
  <p:sldIdLst>
    <p:sldId id="256" r:id="rId2"/>
    <p:sldId id="273" r:id="rId3"/>
    <p:sldId id="263" r:id="rId4"/>
    <p:sldId id="262" r:id="rId5"/>
    <p:sldId id="282" r:id="rId6"/>
    <p:sldId id="264" r:id="rId7"/>
    <p:sldId id="265" r:id="rId8"/>
    <p:sldId id="261" r:id="rId9"/>
    <p:sldId id="259" r:id="rId10"/>
    <p:sldId id="260" r:id="rId11"/>
    <p:sldId id="266" r:id="rId12"/>
    <p:sldId id="258" r:id="rId13"/>
    <p:sldId id="267" r:id="rId14"/>
    <p:sldId id="268" r:id="rId15"/>
    <p:sldId id="275" r:id="rId16"/>
    <p:sldId id="283" r:id="rId17"/>
    <p:sldId id="280" r:id="rId18"/>
    <p:sldId id="274" r:id="rId19"/>
    <p:sldId id="279" r:id="rId20"/>
    <p:sldId id="281" r:id="rId21"/>
    <p:sldId id="277" r:id="rId22"/>
    <p:sldId id="278" r:id="rId23"/>
    <p:sldId id="272" r:id="rId24"/>
  </p:sldIdLst>
  <p:sldSz cx="9144000" cy="6858000" type="screen4x3"/>
  <p:notesSz cx="6888163" cy="100203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>
      <p:cViewPr varScale="1">
        <p:scale>
          <a:sx n="53" d="100"/>
          <a:sy n="53" d="100"/>
        </p:scale>
        <p:origin x="-2868" y="-90"/>
      </p:cViewPr>
      <p:guideLst>
        <p:guide orient="horz" pos="3156"/>
        <p:guide pos="217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handoutMaster" Target="handoutMasters/handout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84871" cy="501015"/>
          </a:xfrm>
          <a:prstGeom prst="rect">
            <a:avLst/>
          </a:prstGeom>
        </p:spPr>
        <p:txBody>
          <a:bodyPr vert="horz" lIns="96616" tIns="48308" rIns="96616" bIns="48308" rtlCol="0"/>
          <a:lstStyle>
            <a:lvl1pPr algn="l">
              <a:defRPr sz="13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quarter" idx="1"/>
          </p:nvPr>
        </p:nvSpPr>
        <p:spPr>
          <a:xfrm>
            <a:off x="3901698" y="0"/>
            <a:ext cx="2984871" cy="501015"/>
          </a:xfrm>
          <a:prstGeom prst="rect">
            <a:avLst/>
          </a:prstGeom>
        </p:spPr>
        <p:txBody>
          <a:bodyPr vert="horz" lIns="96616" tIns="48308" rIns="96616" bIns="48308" rtlCol="0"/>
          <a:lstStyle>
            <a:lvl1pPr algn="r">
              <a:defRPr sz="1300"/>
            </a:lvl1pPr>
          </a:lstStyle>
          <a:p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2"/>
          </p:nvPr>
        </p:nvSpPr>
        <p:spPr>
          <a:xfrm>
            <a:off x="0" y="9517546"/>
            <a:ext cx="2984871" cy="501015"/>
          </a:xfrm>
          <a:prstGeom prst="rect">
            <a:avLst/>
          </a:prstGeom>
        </p:spPr>
        <p:txBody>
          <a:bodyPr vert="horz" lIns="96616" tIns="48308" rIns="96616" bIns="48308" rtlCol="0" anchor="b"/>
          <a:lstStyle>
            <a:lvl1pPr algn="l">
              <a:defRPr sz="1300"/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3"/>
          </p:nvPr>
        </p:nvSpPr>
        <p:spPr>
          <a:xfrm>
            <a:off x="3901698" y="9517546"/>
            <a:ext cx="2984871" cy="501015"/>
          </a:xfrm>
          <a:prstGeom prst="rect">
            <a:avLst/>
          </a:prstGeom>
        </p:spPr>
        <p:txBody>
          <a:bodyPr vert="horz" lIns="96616" tIns="48308" rIns="96616" bIns="48308" rtlCol="0" anchor="b"/>
          <a:lstStyle>
            <a:lvl1pPr algn="r">
              <a:defRPr sz="1300"/>
            </a:lvl1pPr>
          </a:lstStyle>
          <a:p>
            <a:fld id="{FE1D3855-7031-4E02-9F8F-D6CA7F8D4E0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73526926"/>
      </p:ext>
    </p:extLst>
  </p:cSld>
  <p:clrMap bg1="lt1" tx1="dk1" bg2="lt2" tx2="dk2" accent1="accent1" accent2="accent2" accent3="accent3" accent4="accent4" accent5="accent5" accent6="accent6" hlink="hlink" folHlink="folHlink"/>
  <p:hf ftr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84871" cy="501015"/>
          </a:xfrm>
          <a:prstGeom prst="rect">
            <a:avLst/>
          </a:prstGeom>
        </p:spPr>
        <p:txBody>
          <a:bodyPr vert="horz" lIns="96616" tIns="48308" rIns="96616" bIns="48308" rtlCol="0"/>
          <a:lstStyle>
            <a:lvl1pPr algn="l">
              <a:defRPr sz="1300"/>
            </a:lvl1pPr>
          </a:lstStyle>
          <a:p>
            <a:endParaRPr lang="uk-UA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901698" y="0"/>
            <a:ext cx="2984871" cy="501015"/>
          </a:xfrm>
          <a:prstGeom prst="rect">
            <a:avLst/>
          </a:prstGeom>
        </p:spPr>
        <p:txBody>
          <a:bodyPr vert="horz" lIns="96616" tIns="48308" rIns="96616" bIns="48308" rtlCol="0"/>
          <a:lstStyle>
            <a:lvl1pPr algn="r">
              <a:defRPr sz="1300"/>
            </a:lvl1pPr>
          </a:lstStyle>
          <a:p>
            <a:endParaRPr lang="uk-UA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939800" y="750888"/>
            <a:ext cx="5008563" cy="3757612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6616" tIns="48308" rIns="96616" bIns="48308" rtlCol="0" anchor="ctr"/>
          <a:lstStyle/>
          <a:p>
            <a:endParaRPr lang="uk-UA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8817" y="4759643"/>
            <a:ext cx="5510530" cy="4509135"/>
          </a:xfrm>
          <a:prstGeom prst="rect">
            <a:avLst/>
          </a:prstGeom>
        </p:spPr>
        <p:txBody>
          <a:bodyPr vert="horz" lIns="96616" tIns="48308" rIns="96616" bIns="48308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9517546"/>
            <a:ext cx="2984871" cy="501015"/>
          </a:xfrm>
          <a:prstGeom prst="rect">
            <a:avLst/>
          </a:prstGeom>
        </p:spPr>
        <p:txBody>
          <a:bodyPr vert="horz" lIns="96616" tIns="48308" rIns="96616" bIns="48308" rtlCol="0" anchor="b"/>
          <a:lstStyle>
            <a:lvl1pPr algn="l">
              <a:defRPr sz="1300"/>
            </a:lvl1pPr>
          </a:lstStyle>
          <a:p>
            <a:endParaRPr lang="uk-UA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901698" y="9517546"/>
            <a:ext cx="2984871" cy="501015"/>
          </a:xfrm>
          <a:prstGeom prst="rect">
            <a:avLst/>
          </a:prstGeom>
        </p:spPr>
        <p:txBody>
          <a:bodyPr vert="horz" lIns="96616" tIns="48308" rIns="96616" bIns="48308" rtlCol="0" anchor="b"/>
          <a:lstStyle>
            <a:lvl1pPr algn="r">
              <a:defRPr sz="1300"/>
            </a:lvl1pPr>
          </a:lstStyle>
          <a:p>
            <a:fld id="{0658CE91-0E78-4064-BBDD-3859B27ED8F3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40812745"/>
      </p:ext>
    </p:extLst>
  </p:cSld>
  <p:clrMap bg1="lt1" tx1="dk1" bg2="lt2" tx2="dk2" accent1="accent1" accent2="accent2" accent3="accent3" accent4="accent4" accent5="accent5" accent6="accent6" hlink="hlink" folHlink="folHlink"/>
  <p:hf ftr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658CE91-0E78-4064-BBDD-3859B27ED8F3}" type="slidenum">
              <a:rPr lang="uk-UA" smtClean="0"/>
              <a:t>19</a:t>
            </a:fld>
            <a:endParaRPr lang="uk-UA"/>
          </a:p>
        </p:txBody>
      </p:sp>
      <p:sp>
        <p:nvSpPr>
          <p:cNvPr id="5" name="Дата 4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Верхний колонтитул 5"/>
          <p:cNvSpPr>
            <a:spLocks noGrp="1"/>
          </p:cNvSpPr>
          <p:nvPr>
            <p:ph type="hdr" sz="quarter" idx="12"/>
          </p:nvPr>
        </p:nvSpPr>
        <p:spPr/>
        <p:txBody>
          <a:bodyPr/>
          <a:lstStyle/>
          <a:p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76288372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3" name="Group 42"/>
          <p:cNvGrpSpPr/>
          <p:nvPr/>
        </p:nvGrpSpPr>
        <p:grpSpPr>
          <a:xfrm>
            <a:off x="-382404" y="0"/>
            <a:ext cx="9932332" cy="6858000"/>
            <a:chOff x="-382404" y="0"/>
            <a:chExt cx="9932332" cy="6858000"/>
          </a:xfrm>
        </p:grpSpPr>
        <p:grpSp>
          <p:nvGrpSpPr>
            <p:cNvPr id="44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70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115" name="Rectangle 114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6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7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1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85" name="Rectangle 84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6" name="Rectangle 85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4" name="Rectangle 11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3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78" name="Rectangle 77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79" name="Rectangle 78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1" name="Rectangle 80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75" name="Rectangle 74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6" name="Rectangle 75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7" name="Rectangle 76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5" name="Freeform 44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8" name="Freeform 47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Freeform 50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Freeform 51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3" name="Hexagon 52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4" name="Hexagon 53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5" name="Hexagon 54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6" name="Hexagon 55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7" name="Hexagon 56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8" name="Freeform 57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9" name="Hexagon 58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1" name="Hexagon 60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2" name="Hexagon 61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3" name="Hexagon 62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4" name="Hexagon 63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5" name="Hexagon 64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6" name="Hexagon 65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7" name="Hexagon 66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8" name="Freeform 67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9" name="Freeform 68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46" name="Rectangle 45"/>
          <p:cNvSpPr/>
          <p:nvPr/>
        </p:nvSpPr>
        <p:spPr>
          <a:xfrm>
            <a:off x="4561242" y="-21511"/>
            <a:ext cx="3679116" cy="6271840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7" name="Rectangle 46"/>
          <p:cNvSpPr/>
          <p:nvPr/>
        </p:nvSpPr>
        <p:spPr>
          <a:xfrm>
            <a:off x="4649096" y="-21511"/>
            <a:ext cx="3505200" cy="231288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733365" y="2708476"/>
            <a:ext cx="3313355" cy="1702160"/>
          </a:xfrm>
        </p:spPr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733365" y="4421080"/>
            <a:ext cx="3309803" cy="1260629"/>
          </a:xfrm>
        </p:spPr>
        <p:txBody>
          <a:bodyPr>
            <a:normAutofit/>
          </a:bodyPr>
          <a:lstStyle>
            <a:lvl1pPr marL="0" indent="0" algn="l">
              <a:buNone/>
              <a:defRPr sz="1800">
                <a:solidFill>
                  <a:srgbClr val="42424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738744" y="1516828"/>
            <a:ext cx="2133600" cy="750981"/>
          </a:xfrm>
        </p:spPr>
        <p:txBody>
          <a:bodyPr anchor="b"/>
          <a:lstStyle>
            <a:lvl1pPr algn="l">
              <a:defRPr sz="2400"/>
            </a:lvl1pPr>
          </a:lstStyle>
          <a:p>
            <a:fld id="{E6AAB2AC-FF29-48BA-9BCB-72BF36FDAC6C}" type="datetimeFigureOut">
              <a:rPr lang="ru-RU" smtClean="0"/>
              <a:pPr/>
              <a:t>15.05.2024</a:t>
            </a:fld>
            <a:endParaRPr lang="ru-RU"/>
          </a:p>
        </p:txBody>
      </p:sp>
      <p:sp>
        <p:nvSpPr>
          <p:cNvPr id="50" name="Rectangle 49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303520" y="5719966"/>
            <a:ext cx="2831592" cy="365125"/>
          </a:xfrm>
        </p:spPr>
        <p:txBody>
          <a:bodyPr>
            <a:normAutofit/>
          </a:bodyPr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649096" y="5719966"/>
            <a:ext cx="643666" cy="365125"/>
          </a:xfrm>
        </p:spPr>
        <p:txBody>
          <a:bodyPr/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fld id="{00D2FECF-E524-47F5-8342-28D8BCF45144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9" name="Rectangle 88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AAB2AC-FF29-48BA-9BCB-72BF36FDAC6C}" type="datetimeFigureOut">
              <a:rPr lang="ru-RU" smtClean="0"/>
              <a:pPr/>
              <a:t>15.05.2024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D2FECF-E524-47F5-8342-28D8BCF4514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58645" y="2900829"/>
            <a:ext cx="6637468" cy="1362075"/>
          </a:xfrm>
        </p:spPr>
        <p:txBody>
          <a:bodyPr anchor="b"/>
          <a:lstStyle>
            <a:lvl1pPr algn="l">
              <a:defRPr sz="4000" b="0" cap="none" baseline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58645" y="4267200"/>
            <a:ext cx="6637467" cy="1520413"/>
          </a:xfrm>
        </p:spPr>
        <p:txBody>
          <a:bodyPr anchor="t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AAB2AC-FF29-48BA-9BCB-72BF36FDAC6C}" type="datetimeFigureOut">
              <a:rPr lang="ru-RU" smtClean="0"/>
              <a:pPr/>
              <a:t>15.05.2024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D2FECF-E524-47F5-8342-28D8BCF4514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AAB2AC-FF29-48BA-9BCB-72BF36FDAC6C}" type="datetimeFigureOut">
              <a:rPr lang="ru-RU" smtClean="0"/>
              <a:pPr/>
              <a:t>15.05.2024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D2FECF-E524-47F5-8342-28D8BCF45144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042416" y="2313432"/>
            <a:ext cx="3419856" cy="349300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313431"/>
            <a:ext cx="3419856" cy="349300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12111" y="2316009"/>
            <a:ext cx="3057148" cy="63976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41721" y="2974694"/>
            <a:ext cx="3419856" cy="2835797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1837" y="2316010"/>
            <a:ext cx="3055717" cy="63976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152" y="2974694"/>
            <a:ext cx="3419856" cy="2835797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AAB2AC-FF29-48BA-9BCB-72BF36FDAC6C}" type="datetimeFigureOut">
              <a:rPr lang="ru-RU" smtClean="0"/>
              <a:pPr/>
              <a:t>15.05.2024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D2FECF-E524-47F5-8342-28D8BCF4514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AAB2AC-FF29-48BA-9BCB-72BF36FDAC6C}" type="datetimeFigureOut">
              <a:rPr lang="ru-RU" smtClean="0"/>
              <a:pPr/>
              <a:t>15.05.2024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D2FECF-E524-47F5-8342-28D8BCF4514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AAB2AC-FF29-48BA-9BCB-72BF36FDAC6C}" type="datetimeFigureOut">
              <a:rPr lang="ru-RU" smtClean="0"/>
              <a:pPr/>
              <a:t>15.05.2024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D2FECF-E524-47F5-8342-28D8BCF4514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-382404" y="0"/>
            <a:ext cx="9932332" cy="6858000"/>
            <a:chOff x="-382404" y="0"/>
            <a:chExt cx="9932332" cy="6858000"/>
          </a:xfrm>
        </p:grpSpPr>
        <p:grpSp>
          <p:nvGrpSpPr>
            <p:cNvPr id="45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72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84" name="Rectangle 83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5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6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3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81" name="Rectangle 80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2" name="Rectangle 81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3" name="Rectangle 82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4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78" name="Rectangle 77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79" name="Rectangle 78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0" name="Rectangle 79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75" name="Rectangle 74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6" name="Rectangle 75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7" name="Rectangle 76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7" name="Freeform 46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8" name="Freeform 47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0" name="Freeform 49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Freeform 50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Hexagon 51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3" name="Hexagon 52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4" name="Hexagon 53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5" name="Hexagon 54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6" name="Hexagon 55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9" name="Freeform 58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2" name="Hexagon 61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3" name="Hexagon 62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4" name="Hexagon 63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5" name="Hexagon 64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6" name="Hexagon 65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7" name="Hexagon 66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8" name="Hexagon 67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9" name="Hexagon 68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0" name="Freeform 69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1" name="Freeform 70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46" name="Rectangle 45"/>
          <p:cNvSpPr/>
          <p:nvPr/>
        </p:nvSpPr>
        <p:spPr>
          <a:xfrm>
            <a:off x="4561242" y="-21511"/>
            <a:ext cx="3679116" cy="6271840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7" name="Rectangle 56"/>
          <p:cNvSpPr/>
          <p:nvPr/>
        </p:nvSpPr>
        <p:spPr>
          <a:xfrm>
            <a:off x="4649096" y="-21510"/>
            <a:ext cx="3505200" cy="62393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AAB2AC-FF29-48BA-9BCB-72BF36FDAC6C}" type="datetimeFigureOut">
              <a:rPr lang="ru-RU" smtClean="0"/>
              <a:pPr/>
              <a:t>15.05.2024</a:t>
            </a:fld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D2FECF-E524-47F5-8342-28D8BCF45144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58" name="Rectangle 57"/>
          <p:cNvSpPr/>
          <p:nvPr/>
        </p:nvSpPr>
        <p:spPr>
          <a:xfrm>
            <a:off x="905571" y="601883"/>
            <a:ext cx="3562257" cy="5648445"/>
          </a:xfrm>
          <a:prstGeom prst="rect">
            <a:avLst/>
          </a:prstGeom>
          <a:solidFill>
            <a:schemeClr val="bg1"/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45894" y="856527"/>
            <a:ext cx="3090440" cy="5150734"/>
          </a:xfrm>
        </p:spPr>
        <p:txBody>
          <a:bodyPr/>
          <a:lstStyle>
            <a:lvl1pPr>
              <a:defRPr sz="24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6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61" name="Rectangle 60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641448" y="5724835"/>
            <a:ext cx="3493664" cy="365125"/>
          </a:xfrm>
        </p:spPr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39833" y="2657434"/>
            <a:ext cx="3304572" cy="1463153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36592" y="4136994"/>
            <a:ext cx="3298784" cy="1517904"/>
          </a:xfrm>
        </p:spPr>
        <p:txBody>
          <a:bodyPr>
            <a:normAutofit/>
          </a:bodyPr>
          <a:lstStyle>
            <a:lvl1pPr marL="0" indent="0">
              <a:buNone/>
              <a:defRPr sz="1600">
                <a:solidFill>
                  <a:srgbClr val="42424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-382404" y="0"/>
            <a:ext cx="9932332" cy="6858000"/>
            <a:chOff x="-382404" y="0"/>
            <a:chExt cx="9932332" cy="6858000"/>
          </a:xfrm>
        </p:grpSpPr>
        <p:grpSp>
          <p:nvGrpSpPr>
            <p:cNvPr id="45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75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87" name="Rectangle 86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8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9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6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84" name="Rectangle 83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5" name="Rectangle 84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6" name="Rectangle 85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7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81" name="Rectangle 80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2" name="Rectangle 81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3" name="Rectangle 82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78" name="Rectangle 77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9" name="Rectangle 78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80" name="Rectangle 79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6" name="Freeform 45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7" name="Freeform 46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8" name="Freeform 47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0" name="Freeform 49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Hexagon 50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Hexagon 51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1" name="Hexagon 60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2" name="Hexagon 61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3" name="Freeform 62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4" name="Hexagon 63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5" name="Hexagon 64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6" name="Hexagon 65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7" name="Hexagon 66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8" name="Hexagon 67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9" name="Hexagon 68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0" name="Hexagon 69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1" name="Hexagon 70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2" name="Hexagon 71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3" name="Freeform 72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4" name="Freeform 73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94" name="Rectangle 93"/>
          <p:cNvSpPr/>
          <p:nvPr/>
        </p:nvSpPr>
        <p:spPr>
          <a:xfrm>
            <a:off x="4561242" y="-21511"/>
            <a:ext cx="3679116" cy="6271840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1" name="Rectangle 100"/>
          <p:cNvSpPr/>
          <p:nvPr/>
        </p:nvSpPr>
        <p:spPr>
          <a:xfrm>
            <a:off x="4649096" y="-21510"/>
            <a:ext cx="3505200" cy="62393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2" name="Rectangle 101"/>
          <p:cNvSpPr/>
          <p:nvPr/>
        </p:nvSpPr>
        <p:spPr>
          <a:xfrm>
            <a:off x="905571" y="601883"/>
            <a:ext cx="3562257" cy="5648445"/>
          </a:xfrm>
          <a:prstGeom prst="rect">
            <a:avLst/>
          </a:prstGeom>
          <a:solidFill>
            <a:srgbClr val="FFFFFF"/>
          </a:solidFill>
          <a:ln w="3175"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5" name="Rectangle 104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34424" y="2660904"/>
            <a:ext cx="3300984" cy="1463040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005208" y="693795"/>
            <a:ext cx="3359623" cy="5468112"/>
          </a:xfrm>
        </p:spPr>
        <p:txBody>
          <a:bodyPr/>
          <a:lstStyle>
            <a:lvl1pPr marL="0" indent="0">
              <a:buNone/>
              <a:defRPr sz="3200">
                <a:solidFill>
                  <a:schemeClr val="accent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34630" y="4133088"/>
            <a:ext cx="3300573" cy="1519561"/>
          </a:xfrm>
        </p:spPr>
        <p:txBody>
          <a:bodyPr>
            <a:normAutofit/>
          </a:bodyPr>
          <a:lstStyle>
            <a:lvl1pPr marL="0" indent="0">
              <a:buNone/>
              <a:defRPr sz="1600">
                <a:solidFill>
                  <a:srgbClr val="42424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AAB2AC-FF29-48BA-9BCB-72BF36FDAC6C}" type="datetimeFigureOut">
              <a:rPr lang="ru-RU" smtClean="0"/>
              <a:pPr/>
              <a:t>15.05.2024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641448" y="5724835"/>
            <a:ext cx="3493664" cy="365125"/>
          </a:xfrm>
        </p:spPr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D2FECF-E524-47F5-8342-28D8BCF4514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AAB2AC-FF29-48BA-9BCB-72BF36FDAC6C}" type="datetimeFigureOut">
              <a:rPr lang="ru-RU" smtClean="0"/>
              <a:pPr/>
              <a:t>15.05.2024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D2FECF-E524-47F5-8342-28D8BCF4514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030147"/>
            <a:ext cx="1484453" cy="4780344"/>
          </a:xfrm>
        </p:spPr>
        <p:txBody>
          <a:bodyPr vert="eaVert" anchor="ctr"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53296" y="1030147"/>
            <a:ext cx="5423704" cy="4780344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AAB2AC-FF29-48BA-9BCB-72BF36FDAC6C}" type="datetimeFigureOut">
              <a:rPr lang="ru-RU" smtClean="0"/>
              <a:pPr/>
              <a:t>15.05.2024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D2FECF-E524-47F5-8342-28D8BCF4514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2" name="Group 41"/>
          <p:cNvGrpSpPr/>
          <p:nvPr/>
        </p:nvGrpSpPr>
        <p:grpSpPr>
          <a:xfrm>
            <a:off x="-304800" y="0"/>
            <a:ext cx="9932332" cy="6858000"/>
            <a:chOff x="-382404" y="0"/>
            <a:chExt cx="9932332" cy="6858000"/>
          </a:xfrm>
        </p:grpSpPr>
        <p:grpSp>
          <p:nvGrpSpPr>
            <p:cNvPr id="43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101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113" name="Rectangle 112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4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5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102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110" name="Rectangle 109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1" name="Rectangle 110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2" name="Rectangle 111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103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107" name="Rectangle 106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08" name="Rectangle 107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09" name="Rectangle 108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104" name="Rectangle 103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05" name="Rectangle 104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06" name="Rectangle 105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4" name="Freeform 43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5" name="Freeform 44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6" name="Freeform 45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7" name="Freeform 46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0" name="Hexagon 49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Hexagon 50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Hexagon 51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3" name="Hexagon 52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4" name="Hexagon 53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5" name="Freeform 54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6" name="Hexagon 55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7" name="Hexagon 56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8" name="Hexagon 57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9" name="Hexagon 58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5" name="Hexagon 94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6" name="Hexagon 95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7" name="Hexagon 96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8" name="Hexagon 97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9" name="Freeform 98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0" name="Freeform 99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66" name="Rectangle 65"/>
          <p:cNvSpPr/>
          <p:nvPr/>
        </p:nvSpPr>
        <p:spPr>
          <a:xfrm>
            <a:off x="457200" y="333487"/>
            <a:ext cx="8229600" cy="6185647"/>
          </a:xfrm>
          <a:prstGeom prst="rect">
            <a:avLst/>
          </a:prstGeom>
          <a:solidFill>
            <a:schemeClr val="bg1"/>
          </a:solidFill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0" name="Rectangle 69"/>
          <p:cNvSpPr/>
          <p:nvPr/>
        </p:nvSpPr>
        <p:spPr>
          <a:xfrm>
            <a:off x="4561242" y="-21511"/>
            <a:ext cx="3679116" cy="699244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1" name="Rectangle 70"/>
          <p:cNvSpPr/>
          <p:nvPr/>
        </p:nvSpPr>
        <p:spPr>
          <a:xfrm>
            <a:off x="4649096" y="-21510"/>
            <a:ext cx="3505200" cy="62393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43490" y="1027664"/>
            <a:ext cx="7024744" cy="114300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43492" y="2323652"/>
            <a:ext cx="6777317" cy="350897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997388" y="22449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rgbClr val="FEFEFE"/>
                </a:solidFill>
              </a:defRPr>
            </a:lvl1pPr>
          </a:lstStyle>
          <a:p>
            <a:fld id="{E6AAB2AC-FF29-48BA-9BCB-72BF36FDAC6C}" type="datetimeFigureOut">
              <a:rPr lang="ru-RU" smtClean="0"/>
              <a:pPr/>
              <a:t>15.05.2024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641448" y="5852160"/>
            <a:ext cx="350215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accent1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649096" y="224491"/>
            <a:ext cx="133215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rgbClr val="FEFEFE"/>
                </a:solidFill>
              </a:defRPr>
            </a:lvl1pPr>
          </a:lstStyle>
          <a:p>
            <a:fld id="{00D2FECF-E524-47F5-8342-28D8BCF45144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914400" rtl="0" eaLnBrk="1" latinLnBrk="0" hangingPunct="1">
        <a:spcBef>
          <a:spcPct val="0"/>
        </a:spcBef>
        <a:buNone/>
        <a:defRPr sz="40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27432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640080" indent="-27432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914400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24712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325880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600" kern="1200" baseline="0">
          <a:solidFill>
            <a:schemeClr val="tx2"/>
          </a:solidFill>
          <a:latin typeface="+mn-lt"/>
          <a:ea typeface="+mn-ea"/>
          <a:cs typeface="+mn-cs"/>
        </a:defRPr>
      </a:lvl5pPr>
      <a:lvl6pPr marL="1517904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1719072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1920240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121408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9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4.jpeg"/><Relationship Id="rId5" Type="http://schemas.openxmlformats.org/officeDocument/2006/relationships/image" Target="../media/image23.png"/><Relationship Id="rId4" Type="http://schemas.openxmlformats.org/officeDocument/2006/relationships/image" Target="../media/image22.png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8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hyperlink" Target="https://www.google.com/url?sa=i&amp;url=https://znanija.com/task/50397709&amp;psig=AOvVaw1l-SZGt5_55dUexgooOqAk&amp;ust=1715024782579000&amp;source=images&amp;cd=vfe&amp;opi=89978449&amp;ved=0CBIQjhxqFwoTCICum6uj94UDFQAAAAAdAAAAABAh" TargetMode="Externa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4716016" y="1484784"/>
            <a:ext cx="3330704" cy="2997860"/>
          </a:xfrm>
        </p:spPr>
        <p:txBody>
          <a:bodyPr>
            <a:noAutofit/>
          </a:bodyPr>
          <a:lstStyle/>
          <a:p>
            <a:pPr algn="ctr"/>
            <a:r>
              <a:rPr lang="uk-UA" sz="4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Заняття 46.</a:t>
            </a:r>
            <a:br>
              <a:rPr lang="uk-UA" sz="4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uk-UA" sz="4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uk-UA" sz="4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uk-UA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Тема заняття: </a:t>
            </a:r>
            <a:br>
              <a:rPr lang="uk-UA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uk-UA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,,Організм</a:t>
            </a:r>
            <a:r>
              <a:rPr lang="uk-UA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</a:t>
            </a:r>
            <a:r>
              <a:rPr lang="uk-UA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і середовищ</a:t>
            </a:r>
            <a:r>
              <a:rPr lang="en-US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e”</a:t>
            </a:r>
            <a:endParaRPr lang="ru-RU" sz="4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043608" y="3861048"/>
            <a:ext cx="3240359" cy="2396725"/>
          </a:xfrm>
        </p:spPr>
        <p:txBody>
          <a:bodyPr/>
          <a:lstStyle/>
          <a:p>
            <a:endParaRPr lang="ru-RU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2708920"/>
            <a:ext cx="4176464" cy="34083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1139423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68580" indent="0" algn="ctr">
              <a:buNone/>
            </a:pPr>
            <a:endParaRPr lang="uk-UA" dirty="0" smtClean="0">
              <a:solidFill>
                <a:srgbClr val="00B05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68580" indent="0" algn="ctr">
              <a:buNone/>
            </a:pPr>
            <a:r>
              <a:rPr lang="uk-UA" dirty="0" smtClean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План</a:t>
            </a:r>
            <a:endParaRPr lang="uk-UA" dirty="0">
              <a:solidFill>
                <a:srgbClr val="00B05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uk-UA" dirty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1. Екологічні чинники.</a:t>
            </a:r>
          </a:p>
          <a:p>
            <a:r>
              <a:rPr lang="uk-UA" dirty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2. Середовище існування </a:t>
            </a:r>
          </a:p>
          <a:p>
            <a:r>
              <a:rPr lang="uk-UA" dirty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(наземно-повітряне, водне, </a:t>
            </a:r>
            <a:r>
              <a:rPr lang="uk-UA" dirty="0" err="1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грунтове</a:t>
            </a:r>
            <a:r>
              <a:rPr lang="uk-UA" dirty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живі організми як середовище існування).</a:t>
            </a:r>
          </a:p>
          <a:p>
            <a:r>
              <a:rPr lang="uk-UA" dirty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3. Пристосування організмів до чинників середовища.</a:t>
            </a:r>
          </a:p>
        </p:txBody>
      </p:sp>
      <p:pic>
        <p:nvPicPr>
          <p:cNvPr id="4" name="Picture 4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92080" y="1052736"/>
            <a:ext cx="2736304" cy="27943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2400861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Про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що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дізнаємося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на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сьогоднішньому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занятті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?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27584" y="2323652"/>
            <a:ext cx="7488832" cy="3508977"/>
          </a:xfrm>
        </p:spPr>
        <p:txBody>
          <a:bodyPr>
            <a:normAutofit lnSpcReduction="10000"/>
          </a:bodyPr>
          <a:lstStyle/>
          <a:p>
            <a:pPr marL="68580" indent="0">
              <a:buNone/>
            </a:pPr>
            <a:endParaRPr lang="ru-RU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—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Основні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екологічні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чинники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їхню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класифікацію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та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вплив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на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життя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організмів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; </a:t>
            </a:r>
            <a:endParaRPr lang="ru-RU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—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Як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різні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організми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реагують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на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фактори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зовнішнього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середовища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; </a:t>
            </a:r>
            <a:endParaRPr lang="ru-RU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—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Хто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зміг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пристосуватися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до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різних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екологічних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факторів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чинників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середовища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найефективніше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; </a:t>
            </a:r>
            <a:endParaRPr lang="ru-RU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—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Які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організми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є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дуже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чутливими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до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змін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навколишнього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середовища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9711541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987824" y="1027664"/>
            <a:ext cx="5080410" cy="817160"/>
          </a:xfrm>
        </p:spPr>
        <p:txBody>
          <a:bodyPr>
            <a:normAutofit fontScale="90000"/>
          </a:bodyPr>
          <a:lstStyle/>
          <a:p>
            <a:r>
              <a:rPr lang="uk-UA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1.</a:t>
            </a:r>
            <a:r>
              <a:rPr lang="uk-UA" b="1" dirty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b="1" dirty="0">
                <a:solidFill>
                  <a:schemeClr val="bg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Екологічні чинники</a:t>
            </a:r>
            <a:r>
              <a:rPr lang="uk-UA" dirty="0">
                <a:solidFill>
                  <a:schemeClr val="bg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dirty="0">
              <a:solidFill>
                <a:schemeClr val="bg2">
                  <a:lumMod val="75000"/>
                </a:schemeClr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043492" y="2204864"/>
            <a:ext cx="7272924" cy="4176464"/>
          </a:xfrm>
        </p:spPr>
        <p:txBody>
          <a:bodyPr>
            <a:noAutofit/>
          </a:bodyPr>
          <a:lstStyle/>
          <a:p>
            <a:pPr algn="ctr"/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Почнемо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з основ. </a:t>
            </a:r>
            <a:endParaRPr lang="ru-RU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68580" indent="0" algn="just">
              <a:buNone/>
            </a:pPr>
            <a:r>
              <a:rPr lang="ru-RU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Екологія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—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це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наука про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взаємозв’язки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біологічних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організмів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між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собою і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середовищем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існування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Уперше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цей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термін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був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запропонований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у 1866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році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німецьким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біологом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Ернстом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Геккелем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68580" indent="0" algn="just">
              <a:buNone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Одним з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предметів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вивчення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екології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є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вплив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екологічних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факторів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на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життя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організмів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lang="ru-RU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68580" indent="0" algn="just">
              <a:buNone/>
            </a:pPr>
            <a:r>
              <a:rPr lang="ru-RU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Екологічні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фактори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ru-RU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чинники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—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це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умови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середовища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існування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які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впливають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на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життєдіяльність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організмів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5616" y="1052736"/>
            <a:ext cx="1800200" cy="164135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6480801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71600" y="836712"/>
            <a:ext cx="6952736" cy="1080120"/>
          </a:xfrm>
        </p:spPr>
        <p:txBody>
          <a:bodyPr>
            <a:noAutofit/>
          </a:bodyPr>
          <a:lstStyle/>
          <a:p>
            <a:pPr algn="ctr"/>
            <a:r>
              <a:rPr lang="uk-UA" sz="2400" dirty="0" smtClean="0">
                <a:latin typeface="Times New Roman" pitchFamily="18" charset="0"/>
                <a:cs typeface="Times New Roman" pitchFamily="18" charset="0"/>
              </a:rPr>
              <a:t>Чим відрізняються свійські тварини від диких? Визначте </a:t>
            </a:r>
            <a:r>
              <a:rPr lang="uk-UA" sz="2400" dirty="0">
                <a:latin typeface="Times New Roman" pitchFamily="18" charset="0"/>
                <a:cs typeface="Times New Roman" pitchFamily="18" charset="0"/>
              </a:rPr>
              <a:t>за якими ознаками </a:t>
            </a:r>
            <a:r>
              <a:rPr lang="uk-UA" sz="2400" dirty="0" smtClean="0">
                <a:latin typeface="Times New Roman" pitchFamily="18" charset="0"/>
                <a:cs typeface="Times New Roman" pitchFamily="18" charset="0"/>
              </a:rPr>
              <a:t>формується </a:t>
            </a:r>
            <a:r>
              <a:rPr lang="uk-UA" sz="2400" dirty="0">
                <a:latin typeface="Times New Roman" pitchFamily="18" charset="0"/>
                <a:cs typeface="Times New Roman" pitchFamily="18" charset="0"/>
              </a:rPr>
              <a:t>людиною порода</a:t>
            </a:r>
            <a:endParaRPr lang="ru-RU" sz="2400" dirty="0"/>
          </a:p>
        </p:txBody>
      </p:sp>
      <p:pic>
        <p:nvPicPr>
          <p:cNvPr id="4" name="Picture 5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17198" y="2636912"/>
            <a:ext cx="3968105" cy="318919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640" y="1916832"/>
            <a:ext cx="2462997" cy="185334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64513659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59632" y="620688"/>
            <a:ext cx="6696744" cy="1512168"/>
          </a:xfrm>
        </p:spPr>
        <p:txBody>
          <a:bodyPr>
            <a:noAutofit/>
          </a:bodyPr>
          <a:lstStyle/>
          <a:p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Організми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постійно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перебувають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під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впливом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різноманітних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екологічних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чинників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які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за </a:t>
            </a: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своєю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природою </a:t>
            </a: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можуть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бути </a:t>
            </a: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абіотичними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біотичними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й </a:t>
            </a: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антропогенними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27584" y="2060848"/>
            <a:ext cx="7632848" cy="4464496"/>
          </a:xfrm>
        </p:spPr>
        <p:txBody>
          <a:bodyPr numCol="2">
            <a:normAutofit/>
          </a:bodyPr>
          <a:lstStyle/>
          <a:p>
            <a:pPr marL="68580" indent="0">
              <a:buNone/>
            </a:pP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1. </a:t>
            </a:r>
            <a:r>
              <a:rPr lang="ru-RU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Абіотичні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чинники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— </a:t>
            </a:r>
            <a:endParaRPr lang="ru-RU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68580" indent="0">
              <a:buNone/>
            </a:pPr>
            <a:endParaRPr lang="ru-RU" sz="20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68580" indent="0">
              <a:buNone/>
            </a:pP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це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фактори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неживої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природи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що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прямо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чи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опосередковано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діють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на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організм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pPr>
              <a:spcBef>
                <a:spcPts val="0"/>
              </a:spcBef>
            </a:pP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Світло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температура,</a:t>
            </a:r>
          </a:p>
          <a:p>
            <a:pPr>
              <a:spcBef>
                <a:spcPts val="0"/>
              </a:spcBef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Вологість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</a:p>
          <a:p>
            <a:pPr>
              <a:spcBef>
                <a:spcPts val="0"/>
              </a:spcBef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Хімічний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склад 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середовища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spcBef>
                <a:spcPts val="0"/>
              </a:spcBef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Рельєф</a:t>
            </a:r>
            <a:endParaRPr lang="ru-RU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68580" indent="0">
              <a:buNone/>
            </a:pP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2. </a:t>
            </a:r>
            <a:r>
              <a:rPr lang="ru-RU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Біотичні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чинники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— </a:t>
            </a:r>
            <a:endParaRPr lang="ru-RU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68580" indent="0">
              <a:buNone/>
            </a:pP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68580" indent="0">
              <a:buNone/>
            </a:pP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фактори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живої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природи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що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впливають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на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організм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endParaRPr lang="ru-RU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Мікроорганізми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</a:p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Тварини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</a:p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Рослини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</a:p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Гриби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3648" y="2492896"/>
            <a:ext cx="1728192" cy="40486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36096" y="2420888"/>
            <a:ext cx="1224136" cy="5612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7332572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115616" y="1340768"/>
            <a:ext cx="6777317" cy="3508977"/>
          </a:xfrm>
        </p:spPr>
        <p:txBody>
          <a:bodyPr/>
          <a:lstStyle/>
          <a:p>
            <a:pPr marL="68580" indent="0">
              <a:buNone/>
            </a:pPr>
            <a:r>
              <a:rPr lang="ru-RU" b="1" dirty="0" smtClean="0"/>
              <a:t>3</a:t>
            </a:r>
            <a:r>
              <a:rPr lang="ru-RU" b="1" dirty="0"/>
              <a:t>.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Антропогенні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чинники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—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фактори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пов'язані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з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діяльністю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людини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endParaRPr lang="ru-RU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68580" indent="0">
              <a:buNone/>
            </a:pPr>
            <a:endParaRPr lang="ru-RU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Прокладання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доріг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Обробка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землі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endParaRPr lang="ru-RU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Промисловість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Транспорт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125" name="Picture 5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36126" y="4300538"/>
            <a:ext cx="2628900" cy="17430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7" name="Picture 7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51920" y="3140968"/>
            <a:ext cx="2619375" cy="17430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0776039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sz="27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Дії</a:t>
            </a:r>
            <a:r>
              <a:rPr lang="ru-RU" sz="2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7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екологічних</a:t>
            </a:r>
            <a:r>
              <a:rPr lang="ru-RU" sz="2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7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факторів</a:t>
            </a:r>
            <a:r>
              <a:rPr lang="ru-RU" sz="2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7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можуть</a:t>
            </a:r>
            <a:r>
              <a:rPr lang="ru-RU" sz="2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бути: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b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68580" indent="0">
              <a:buNone/>
            </a:pP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Періодичними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залежно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від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часу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доби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пори року,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положення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Місяця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відносно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Землі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). </a:t>
            </a:r>
          </a:p>
          <a:p>
            <a:pPr marL="68580" indent="0">
              <a:buNone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2.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Неперіодичними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виверження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вулканів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землетруси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урагани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тощо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). </a:t>
            </a:r>
          </a:p>
          <a:p>
            <a:pPr marL="68580" indent="0">
              <a:buNone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3.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Спрямованими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відбуваються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протягом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значних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проміжків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часу –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зміни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клімату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Землі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).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2149993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uk-UA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2. Середовище існування</a:t>
            </a:r>
            <a:endParaRPr lang="ru-RU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>
              <a:spcBef>
                <a:spcPts val="0"/>
              </a:spcBef>
            </a:pP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Середовище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існування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—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це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природні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процеси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й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тіла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з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якими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організми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різних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видів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під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час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свого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життя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перебувають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у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прямих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або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непрямих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взаємовідносинах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lang="ru-RU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68580" indent="0" algn="just">
              <a:spcBef>
                <a:spcPts val="0"/>
              </a:spcBef>
              <a:buNone/>
            </a:pP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Середовище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існування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є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частиною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природи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що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</a:t>
            </a:r>
          </a:p>
          <a:p>
            <a:pPr marL="68580" indent="0" algn="just">
              <a:spcBef>
                <a:spcPts val="0"/>
              </a:spcBef>
              <a:buNone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безпосередньо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оточує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організми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й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утворене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marL="68580" indent="0" algn="just">
              <a:spcBef>
                <a:spcPts val="0"/>
              </a:spcBef>
              <a:buNone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певними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компонентами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68580" indent="0" algn="just">
              <a:buNone/>
            </a:pP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618573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За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особливостями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умов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існування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й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визначальними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властивостями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ресурсів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розрізняють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чотири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типи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середовища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043492" y="2636912"/>
            <a:ext cx="6777317" cy="3195717"/>
          </a:xfrm>
        </p:spPr>
        <p:txBody>
          <a:bodyPr>
            <a:normAutofit/>
          </a:bodyPr>
          <a:lstStyle/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1. 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Наземно-повітряне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</a:p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Водне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</a:p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Грунтове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</a:p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Живі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організми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гостальне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середовище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). 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68580" indent="0"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1629024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Наземно-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повітряне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середовище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39552" y="1916832"/>
            <a:ext cx="8064896" cy="4662854"/>
          </a:xfrm>
        </p:spPr>
        <p:txBody>
          <a:bodyPr>
            <a:normAutofit lnSpcReduction="10000"/>
          </a:bodyPr>
          <a:lstStyle/>
          <a:p>
            <a:pPr marL="68580" indent="0">
              <a:buNone/>
            </a:pPr>
            <a:r>
              <a:rPr lang="ru-RU" sz="1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Наземно-</a:t>
            </a:r>
            <a:r>
              <a:rPr lang="ru-RU" sz="16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повітряне</a:t>
            </a:r>
            <a:r>
              <a:rPr lang="ru-RU" sz="1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середовище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—</a:t>
            </a:r>
            <a:r>
              <a:rPr lang="ru-RU" sz="1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найрізноманітніше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за </a:t>
            </a:r>
            <a:endParaRPr lang="ru-RU" sz="16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68580" indent="0">
              <a:buNone/>
            </a:pPr>
            <a:r>
              <a:rPr lang="ru-RU" sz="1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своїми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умовами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існування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середовище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основним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джерелом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якого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є </a:t>
            </a:r>
            <a:r>
              <a:rPr lang="ru-RU" sz="1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повітря</a:t>
            </a:r>
            <a:r>
              <a:rPr lang="ru-RU" sz="1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68580" indent="0">
              <a:buNone/>
            </a:pP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Для </a:t>
            </a: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наземно-повітряного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середовища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характерна </a:t>
            </a: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достатнья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кількість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світла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та </a:t>
            </a: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повітря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зволоженість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і температура </a:t>
            </a: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повітря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не </a:t>
            </a: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сталі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періодично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виникає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нестача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води (температура  </a:t>
            </a: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змінюється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упродовж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доби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і </a:t>
            </a: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протягом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року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).</a:t>
            </a:r>
            <a:endParaRPr lang="ru-RU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68580" indent="0">
              <a:buNone/>
            </a:pP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Характерна велика </a:t>
            </a: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різноманітність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умов </a:t>
            </a: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проживання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тропічні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ліси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і </a:t>
            </a: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ліси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помірного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клімату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луки і степи, </a:t>
            </a: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пустелі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тундри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і </a:t>
            </a: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багато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іншого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), тому 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для </a:t>
            </a: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тварин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цього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середовища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життя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характерне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велике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різноманіття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вони </a:t>
            </a: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можуть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сильно </a:t>
            </a: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відрізнятися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між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собою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marL="68580" indent="0">
              <a:buNone/>
            </a:pP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</a:t>
            </a:r>
            <a:r>
              <a:rPr lang="ru-RU" sz="1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варини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 </a:t>
            </a: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наземно-повітряному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середовищі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для </a:t>
            </a: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орієнтації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у </a:t>
            </a: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просторі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використовують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органи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зору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слуху, 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нюху, </a:t>
            </a:r>
            <a:r>
              <a:rPr lang="ru-RU" sz="1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спілкуються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за </a:t>
            </a:r>
            <a:r>
              <a:rPr lang="ru-RU" sz="1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допомогою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звуків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1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крім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того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для них </a:t>
            </a: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властиві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різні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способи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переміщення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(вони </a:t>
            </a: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бігають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за </a:t>
            </a: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допомогою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кінцівок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стрибають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повзають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1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літають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).</a:t>
            </a:r>
          </a:p>
          <a:p>
            <a:pPr marL="68580" indent="0">
              <a:buNone/>
            </a:pP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Осінній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листопад, </a:t>
            </a: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переліт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птахів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в </a:t>
            </a: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теплі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краї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тяга до </a:t>
            </a:r>
            <a:r>
              <a:rPr lang="ru-RU" sz="1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сонця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</a:p>
          <a:p>
            <a:pPr marL="68580" indent="0">
              <a:buNone/>
            </a:pPr>
            <a:r>
              <a:rPr lang="ru-RU" sz="1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посилене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випаровування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води листками </a:t>
            </a: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рослин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1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голки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1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довгі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marL="68580" indent="0">
              <a:buNone/>
            </a:pPr>
            <a:r>
              <a:rPr lang="ru-RU" sz="1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корені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1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зміна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хутра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у </a:t>
            </a: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звірів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на </a:t>
            </a:r>
            <a:r>
              <a:rPr lang="ru-RU" sz="1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більш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густе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та тепле – все </a:t>
            </a: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це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sz="16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68580" indent="0">
              <a:buNone/>
            </a:pPr>
            <a:r>
              <a:rPr lang="ru-RU" sz="1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приклади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пристосування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живих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істот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до </a:t>
            </a: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зміни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тепла 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і </a:t>
            </a:r>
          </a:p>
          <a:p>
            <a:pPr marL="68580" indent="0">
              <a:buNone/>
            </a:pPr>
            <a:r>
              <a:rPr lang="ru-RU" sz="1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вологи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 </a:t>
            </a:r>
            <a:r>
              <a:rPr lang="ru-RU" sz="1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наземно-повітряному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середовищі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68580" indent="0">
              <a:buNone/>
            </a:pPr>
            <a:endParaRPr lang="ru-RU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68580" indent="0">
              <a:buNone/>
            </a:pP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331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61374" y="20644"/>
            <a:ext cx="3082625" cy="224498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3315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12160" y="4691782"/>
            <a:ext cx="3131840" cy="202727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9375110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71600" y="836712"/>
            <a:ext cx="7096634" cy="1728192"/>
          </a:xfrm>
        </p:spPr>
        <p:txBody>
          <a:bodyPr>
            <a:normAutofit fontScale="90000"/>
          </a:bodyPr>
          <a:lstStyle/>
          <a:p>
            <a:r>
              <a:rPr lang="ru-RU" sz="27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Водне</a:t>
            </a:r>
            <a:r>
              <a:rPr lang="ru-RU" sz="2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7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середовище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8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Водне</a:t>
            </a:r>
            <a:r>
              <a:rPr lang="ru-RU" sz="1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середовище</a:t>
            </a:r>
            <a:r>
              <a:rPr lang="ru-RU" sz="1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існування</a:t>
            </a:r>
            <a:r>
              <a:rPr lang="ru-RU" sz="1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— </a:t>
            </a:r>
            <a:r>
              <a:rPr lang="ru-RU" sz="1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1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8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це</a:t>
            </a:r>
            <a:r>
              <a:rPr lang="ru-RU" sz="1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ru-RU" sz="1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абіотичне</a:t>
            </a:r>
            <a:r>
              <a:rPr lang="ru-RU" sz="1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середовище</a:t>
            </a:r>
            <a:r>
              <a:rPr lang="ru-RU" sz="1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ru-RU" sz="1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1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8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існування</a:t>
            </a:r>
            <a:r>
              <a:rPr lang="ru-RU" sz="1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1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основним</a:t>
            </a:r>
            <a:r>
              <a:rPr lang="ru-RU" sz="1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ресурсом </a:t>
            </a:r>
            <a:r>
              <a:rPr lang="ru-RU" sz="1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якого</a:t>
            </a:r>
            <a:r>
              <a:rPr lang="ru-RU" sz="1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є </a:t>
            </a:r>
            <a:r>
              <a:rPr lang="ru-RU" sz="1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1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8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вода</a:t>
            </a:r>
            <a:r>
              <a:rPr lang="ru-RU" sz="1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 </a:t>
            </a:r>
          </a:p>
        </p:txBody>
      </p:sp>
      <p:pic>
        <p:nvPicPr>
          <p:cNvPr id="14338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3789040"/>
            <a:ext cx="4851433" cy="27306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27984" y="764704"/>
            <a:ext cx="4620514" cy="316835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9846155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03648" y="836712"/>
            <a:ext cx="6664586" cy="504056"/>
          </a:xfrm>
        </p:spPr>
        <p:txBody>
          <a:bodyPr>
            <a:noAutofit/>
          </a:bodyPr>
          <a:lstStyle/>
          <a:p>
            <a:pPr algn="ctr"/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Грунтове</a:t>
            </a:r>
            <a:r>
              <a:rPr lang="ru-RU" sz="2400" dirty="0"/>
              <a:t>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середовище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043492" y="1268760"/>
            <a:ext cx="6777317" cy="4563869"/>
          </a:xfrm>
        </p:spPr>
        <p:txBody>
          <a:bodyPr>
            <a:normAutofit/>
          </a:bodyPr>
          <a:lstStyle/>
          <a:p>
            <a:pPr marL="68580" indent="0">
              <a:buNone/>
            </a:pPr>
            <a:r>
              <a:rPr lang="ru-RU" sz="1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Ґрунтове</a:t>
            </a:r>
            <a:r>
              <a:rPr lang="ru-RU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середовище</a:t>
            </a:r>
            <a:r>
              <a:rPr lang="ru-RU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існування</a:t>
            </a:r>
            <a:r>
              <a:rPr lang="ru-RU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— </a:t>
            </a: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це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абіотично-біотичне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середовище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умови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існування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якого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визначаються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верхнім</a:t>
            </a:r>
            <a:r>
              <a:rPr lang="ru-RU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родючим</a:t>
            </a:r>
            <a:r>
              <a:rPr lang="ru-RU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шаром </a:t>
            </a:r>
            <a:r>
              <a:rPr lang="ru-RU" sz="1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суходолу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5364" name="Picture 4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3501008"/>
            <a:ext cx="4032448" cy="30203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5366" name="Picture 6" descr="Грунтове середовище життя. Пристосування організмів до життя у грунті -  презентация онлайн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1916832"/>
            <a:ext cx="4023566" cy="30137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499125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55576" y="548680"/>
            <a:ext cx="6984776" cy="2016224"/>
          </a:xfrm>
        </p:spPr>
        <p:txBody>
          <a:bodyPr>
            <a:normAutofit fontScale="90000"/>
          </a:bodyPr>
          <a:lstStyle/>
          <a:p>
            <a:pPr algn="ctr"/>
            <a:r>
              <a:rPr lang="ru-RU" dirty="0" smtClean="0"/>
              <a:t/>
            </a:r>
            <a:br>
              <a:rPr lang="ru-RU" dirty="0" smtClean="0"/>
            </a:br>
            <a:r>
              <a:rPr lang="ru-RU" dirty="0"/>
              <a:t/>
            </a:r>
            <a:br>
              <a:rPr lang="ru-RU" dirty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/>
              <a:t/>
            </a:r>
            <a:br>
              <a:rPr lang="ru-RU" dirty="0"/>
            </a:br>
            <a:r>
              <a:rPr lang="ru-RU" sz="27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Живі</a:t>
            </a:r>
            <a:r>
              <a:rPr lang="ru-RU" sz="27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7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організми</a:t>
            </a:r>
            <a:r>
              <a:rPr lang="ru-RU" sz="2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ru-RU" sz="27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гостальне</a:t>
            </a:r>
            <a:r>
              <a:rPr lang="ru-RU" sz="2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7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середовище</a:t>
            </a:r>
            <a:r>
              <a:rPr lang="ru-RU" sz="2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). </a:t>
            </a:r>
            <a:r>
              <a:rPr lang="ru-RU" sz="27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7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Гостальне</a:t>
            </a:r>
            <a:r>
              <a:rPr lang="ru-RU" sz="2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середовище</a:t>
            </a:r>
            <a:r>
              <a:rPr lang="ru-RU" sz="2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існування</a:t>
            </a:r>
            <a:r>
              <a:rPr lang="ru-RU" sz="2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 — </a:t>
            </a:r>
            <a:r>
              <a:rPr lang="ru-RU" sz="2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це</a:t>
            </a:r>
            <a:r>
              <a:rPr lang="ru-RU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біотичне</a:t>
            </a:r>
            <a:r>
              <a:rPr lang="ru-RU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середовище</a:t>
            </a:r>
            <a:r>
              <a:rPr lang="ru-RU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існування</a:t>
            </a:r>
            <a:r>
              <a:rPr lang="ru-RU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пов'язане</a:t>
            </a:r>
            <a:r>
              <a:rPr lang="ru-RU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</a:t>
            </a:r>
            <a:r>
              <a:rPr lang="ru-RU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ресурсами </a:t>
            </a:r>
            <a:r>
              <a:rPr lang="ru-RU" sz="20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іншого</a:t>
            </a:r>
            <a:r>
              <a:rPr lang="ru-RU" sz="2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живого </a:t>
            </a:r>
            <a:r>
              <a:rPr lang="ru-RU" sz="20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організму</a:t>
            </a:r>
            <a:r>
              <a:rPr lang="ru-RU" sz="2000" dirty="0" smtClean="0">
                <a:solidFill>
                  <a:schemeClr val="tx1"/>
                </a:solidFill>
              </a:rPr>
              <a:t>.</a:t>
            </a: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918287" y="2348880"/>
            <a:ext cx="7327645" cy="3960440"/>
          </a:xfrm>
        </p:spPr>
        <p:txBody>
          <a:bodyPr>
            <a:normAutofit fontScale="25000" lnSpcReduction="20000"/>
          </a:bodyPr>
          <a:lstStyle/>
          <a:p>
            <a:pPr marL="68580" indent="0">
              <a:buNone/>
            </a:pPr>
            <a:endParaRPr lang="uk-UA" dirty="0"/>
          </a:p>
          <a:p>
            <a:pPr marL="68580" indent="0">
              <a:buNone/>
            </a:pPr>
            <a:endParaRPr lang="ru-RU" sz="1600" b="1" dirty="0" smtClean="0"/>
          </a:p>
          <a:p>
            <a:pPr marL="68580" indent="0">
              <a:buNone/>
            </a:pPr>
            <a:endParaRPr lang="ru-RU" sz="1600" b="1" dirty="0" smtClean="0"/>
          </a:p>
          <a:p>
            <a:pPr marL="68580" indent="0">
              <a:buNone/>
            </a:pPr>
            <a:r>
              <a:rPr lang="ru-RU" sz="21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</a:t>
            </a:r>
          </a:p>
          <a:p>
            <a:pPr marL="68580" indent="0">
              <a:buNone/>
            </a:pPr>
            <a:r>
              <a:rPr lang="ru-RU" sz="21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1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</a:t>
            </a:r>
          </a:p>
          <a:p>
            <a:pPr marL="68580" indent="0">
              <a:buNone/>
            </a:pPr>
            <a:endParaRPr lang="ru-RU" sz="21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68580" indent="0">
              <a:buNone/>
            </a:pPr>
            <a:r>
              <a:rPr lang="ru-RU" sz="21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</a:t>
            </a:r>
          </a:p>
          <a:p>
            <a:pPr marL="68580" indent="0">
              <a:buNone/>
            </a:pPr>
            <a:r>
              <a:rPr lang="ru-RU" sz="21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1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</a:t>
            </a:r>
          </a:p>
          <a:p>
            <a:pPr marL="68580" indent="0">
              <a:buNone/>
            </a:pPr>
            <a:r>
              <a:rPr lang="ru-RU" sz="35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56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дизентерійна</a:t>
            </a:r>
            <a:endParaRPr lang="ru-RU" sz="56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68580" indent="0">
              <a:buNone/>
            </a:pPr>
            <a:r>
              <a:rPr lang="ru-RU" sz="5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амеба</a:t>
            </a:r>
          </a:p>
          <a:p>
            <a:pPr marL="68580" indent="0">
              <a:buNone/>
            </a:pPr>
            <a:endParaRPr lang="ru-RU" sz="1600" b="1" dirty="0" smtClean="0"/>
          </a:p>
          <a:p>
            <a:pPr marL="68580" indent="0">
              <a:buNone/>
            </a:pPr>
            <a:endParaRPr lang="ru-RU" sz="1600" b="1" dirty="0"/>
          </a:p>
          <a:p>
            <a:pPr marL="68580" indent="0">
              <a:buNone/>
            </a:pPr>
            <a:endParaRPr lang="ru-RU" sz="1600" b="1" dirty="0" smtClean="0"/>
          </a:p>
          <a:p>
            <a:pPr marL="68580" indent="0">
              <a:buNone/>
            </a:pPr>
            <a:endParaRPr lang="ru-RU" sz="1600" b="1" dirty="0" smtClean="0"/>
          </a:p>
          <a:p>
            <a:pPr marL="68580" indent="0">
              <a:buNone/>
            </a:pPr>
            <a:endParaRPr lang="ru-RU" sz="1600" b="1" dirty="0"/>
          </a:p>
          <a:p>
            <a:pPr marL="68580" indent="0">
              <a:buNone/>
            </a:pPr>
            <a:endParaRPr lang="ru-RU" sz="1600" b="1" dirty="0" smtClean="0"/>
          </a:p>
          <a:p>
            <a:pPr marL="68580" indent="0">
              <a:buNone/>
            </a:pPr>
            <a:r>
              <a:rPr lang="ru-RU" sz="1600" b="1" dirty="0" smtClean="0"/>
              <a:t>                                             </a:t>
            </a:r>
          </a:p>
          <a:p>
            <a:pPr marL="68580" indent="0">
              <a:buNone/>
            </a:pPr>
            <a:endParaRPr lang="ru-RU" sz="1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68580" indent="0">
              <a:buNone/>
            </a:pPr>
            <a:r>
              <a:rPr lang="ru-RU" sz="23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3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                                            </a:t>
            </a:r>
          </a:p>
          <a:p>
            <a:pPr marL="68580" indent="0">
              <a:buNone/>
            </a:pPr>
            <a:endParaRPr lang="uk-UA" sz="23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68580" indent="0">
              <a:buNone/>
            </a:pPr>
            <a:endParaRPr lang="uk-UA" sz="23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68580" indent="0">
              <a:buNone/>
            </a:pPr>
            <a:endParaRPr lang="uk-UA" sz="23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68580" indent="0">
              <a:buNone/>
            </a:pPr>
            <a:endParaRPr lang="uk-UA" sz="23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68580" indent="0">
              <a:buNone/>
            </a:pPr>
            <a:endParaRPr lang="uk-UA" sz="23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68580" indent="0">
              <a:buNone/>
            </a:pPr>
            <a:endParaRPr lang="ru-RU" sz="23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68580" indent="0">
              <a:buNone/>
            </a:pPr>
            <a:r>
              <a:rPr lang="ru-RU" sz="23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                                                                       </a:t>
            </a:r>
            <a:r>
              <a:rPr lang="ru-RU" sz="56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аскариди</a:t>
            </a:r>
            <a:r>
              <a:rPr lang="ru-RU" sz="5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endParaRPr lang="ru-RU" sz="56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68580" indent="0">
              <a:buNone/>
            </a:pPr>
            <a:endParaRPr lang="ru-RU" sz="1600" b="1" dirty="0"/>
          </a:p>
          <a:p>
            <a:pPr marL="68580" indent="0">
              <a:buNone/>
            </a:pPr>
            <a:endParaRPr lang="ru-RU" sz="1600" b="1" dirty="0" smtClean="0"/>
          </a:p>
          <a:p>
            <a:pPr marL="68580" indent="0">
              <a:buNone/>
            </a:pPr>
            <a:endParaRPr lang="ru-RU" sz="1600" b="1" dirty="0"/>
          </a:p>
          <a:p>
            <a:pPr marL="68580" indent="0">
              <a:buNone/>
            </a:pPr>
            <a:endParaRPr lang="ru-RU" sz="1600" b="1" dirty="0" smtClean="0"/>
          </a:p>
          <a:p>
            <a:pPr marL="68580" indent="0">
              <a:buNone/>
            </a:pPr>
            <a:r>
              <a:rPr lang="ru-RU" sz="1600" b="1" dirty="0" smtClean="0"/>
              <a:t>                                                                                      </a:t>
            </a:r>
          </a:p>
          <a:p>
            <a:pPr marL="68580" indent="0">
              <a:buNone/>
            </a:pPr>
            <a:r>
              <a:rPr lang="ru-RU" sz="21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                                                                                                             </a:t>
            </a:r>
          </a:p>
          <a:p>
            <a:pPr marL="68580" indent="0">
              <a:buNone/>
            </a:pPr>
            <a:r>
              <a:rPr lang="ru-RU" sz="21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                                                                                       </a:t>
            </a:r>
          </a:p>
          <a:p>
            <a:pPr marL="68580" indent="0">
              <a:buNone/>
            </a:pPr>
            <a:endParaRPr lang="ru-RU" sz="21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68580" indent="0">
              <a:buNone/>
            </a:pPr>
            <a:endParaRPr lang="ru-RU" sz="21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68580" indent="0">
              <a:buNone/>
            </a:pPr>
            <a:r>
              <a:rPr lang="ru-RU" sz="49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marL="68580" indent="0">
              <a:buNone/>
            </a:pPr>
            <a:r>
              <a:rPr lang="ru-RU" sz="49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                                                                                                                                                          </a:t>
            </a:r>
          </a:p>
          <a:p>
            <a:pPr marL="68580" indent="0">
              <a:buNone/>
            </a:pPr>
            <a:r>
              <a:rPr lang="ru-RU" sz="49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                                                                                         </a:t>
            </a:r>
            <a:r>
              <a:rPr lang="ru-RU" sz="56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воші</a:t>
            </a:r>
            <a:endParaRPr lang="ru-RU" sz="5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2291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90265" y="2217440"/>
            <a:ext cx="1872208" cy="13133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2292" name="Picture 4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39952" y="3407335"/>
            <a:ext cx="2232248" cy="13103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2295" name="Picture 7" descr="Сонник — воші: до чого сняться уві сні воші у себе в голові у волоссі, на  іншій людині і на голові у дитини? До чого сняться білі, дрібні, великі,  мертві, білизняні і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2200" y="4581128"/>
            <a:ext cx="1830454" cy="12813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118390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55576" y="692696"/>
            <a:ext cx="7312658" cy="1800200"/>
          </a:xfrm>
        </p:spPr>
        <p:txBody>
          <a:bodyPr>
            <a:normAutofit fontScale="90000"/>
          </a:bodyPr>
          <a:lstStyle/>
          <a:p>
            <a:r>
              <a:rPr lang="uk-UA" sz="3600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uk-UA" sz="36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uk-UA" sz="3600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uk-UA" sz="36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uk-UA" sz="3600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uk-UA" sz="36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uk-UA" sz="3600" b="1" dirty="0" smtClean="0">
                <a:latin typeface="Times New Roman" pitchFamily="18" charset="0"/>
                <a:cs typeface="Times New Roman" pitchFamily="18" charset="0"/>
              </a:rPr>
              <a:t>	</a:t>
            </a:r>
            <a:br>
              <a:rPr lang="uk-UA" sz="36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uk-UA" sz="3600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uk-UA" sz="36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uk-UA" sz="3100" b="1" dirty="0" smtClean="0">
                <a:latin typeface="Times New Roman" pitchFamily="18" charset="0"/>
                <a:cs typeface="Times New Roman" pitchFamily="18" charset="0"/>
              </a:rPr>
              <a:t>3.Пристосування </a:t>
            </a:r>
            <a:br>
              <a:rPr lang="uk-UA" sz="31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uk-UA" sz="3100" b="1" dirty="0" smtClean="0">
                <a:latin typeface="Times New Roman" pitchFamily="18" charset="0"/>
                <a:cs typeface="Times New Roman" pitchFamily="18" charset="0"/>
              </a:rPr>
              <a:t>організмів </a:t>
            </a:r>
            <a:r>
              <a:rPr lang="uk-UA" sz="3100" b="1" dirty="0">
                <a:latin typeface="Times New Roman" pitchFamily="18" charset="0"/>
                <a:cs typeface="Times New Roman" pitchFamily="18" charset="0"/>
              </a:rPr>
              <a:t>до </a:t>
            </a:r>
            <a:r>
              <a:rPr lang="uk-UA" sz="3100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uk-UA" sz="31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uk-UA" sz="3100" b="1" dirty="0" smtClean="0">
                <a:latin typeface="Times New Roman" pitchFamily="18" charset="0"/>
                <a:cs typeface="Times New Roman" pitchFamily="18" charset="0"/>
              </a:rPr>
              <a:t>чинників </a:t>
            </a:r>
            <a:br>
              <a:rPr lang="uk-UA" sz="31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uk-UA" sz="3100" b="1" dirty="0" smtClean="0">
                <a:latin typeface="Times New Roman" pitchFamily="18" charset="0"/>
                <a:cs typeface="Times New Roman" pitchFamily="18" charset="0"/>
              </a:rPr>
              <a:t>середовища</a:t>
            </a:r>
            <a:r>
              <a:rPr lang="uk-UA" sz="2000" b="1" dirty="0" smtClean="0"/>
              <a:t/>
            </a:r>
            <a:br>
              <a:rPr lang="uk-UA" sz="2000" b="1" dirty="0" smtClean="0"/>
            </a:b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67544" y="2348880"/>
            <a:ext cx="8208912" cy="4248472"/>
          </a:xfrm>
        </p:spPr>
        <p:txBody>
          <a:bodyPr>
            <a:normAutofit fontScale="62500" lnSpcReduction="20000"/>
          </a:bodyPr>
          <a:lstStyle/>
          <a:p>
            <a:pPr algn="just">
              <a:buNone/>
            </a:pPr>
            <a:r>
              <a:rPr lang="uk-UA" sz="2600" b="1" dirty="0" smtClean="0">
                <a:solidFill>
                  <a:schemeClr val="bg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Завдання </a:t>
            </a:r>
            <a:r>
              <a:rPr lang="uk-UA" sz="2600" b="1" dirty="0">
                <a:solidFill>
                  <a:schemeClr val="bg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uk-UA" sz="2600" b="1" dirty="0" smtClean="0">
                <a:solidFill>
                  <a:schemeClr val="bg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Описати пристосування живої істоти на прикладі  кота свійського.</a:t>
            </a:r>
          </a:p>
          <a:p>
            <a:pPr marL="68580" indent="0" algn="just">
              <a:buNone/>
            </a:pPr>
            <a:r>
              <a:rPr lang="ru-RU" sz="26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Кіт</a:t>
            </a:r>
            <a:r>
              <a:rPr lang="ru-RU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ru-RU" sz="26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свійський</a:t>
            </a:r>
            <a:r>
              <a:rPr lang="ru-RU" sz="2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невеликий </a:t>
            </a:r>
            <a:r>
              <a:rPr lang="ru-RU" sz="2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ссавець</a:t>
            </a:r>
            <a:r>
              <a:rPr lang="ru-RU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ряду </a:t>
            </a:r>
            <a:r>
              <a:rPr lang="ru-RU" sz="2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хижих</a:t>
            </a:r>
            <a:r>
              <a:rPr lang="ru-RU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en-US" sz="2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Carnivora</a:t>
            </a:r>
            <a:r>
              <a:rPr lang="en-US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lang="ru-RU" sz="2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родини</a:t>
            </a:r>
            <a:r>
              <a:rPr lang="ru-RU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котових</a:t>
            </a:r>
            <a:r>
              <a:rPr lang="ru-RU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en-US" sz="2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Felidae</a:t>
            </a:r>
            <a:r>
              <a:rPr lang="en-US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).</a:t>
            </a:r>
            <a:endParaRPr lang="uk-UA" sz="26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68580" indent="0" algn="just">
              <a:buNone/>
            </a:pPr>
            <a:r>
              <a:rPr lang="uk-UA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Кіт перебуває в тісному співіснуванні з людиною понад 9500 років та є найпоширенішою хатньою твариною </a:t>
            </a:r>
            <a:r>
              <a:rPr lang="ru-RU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добре </a:t>
            </a:r>
            <a:r>
              <a:rPr lang="ru-RU" sz="2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пристосованою</a:t>
            </a:r>
            <a:r>
              <a:rPr lang="ru-RU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для </a:t>
            </a:r>
            <a:r>
              <a:rPr lang="ru-RU" sz="2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полювання</a:t>
            </a:r>
            <a:r>
              <a:rPr lang="ru-RU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 на </a:t>
            </a:r>
            <a:r>
              <a:rPr lang="ru-RU" sz="2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менших</a:t>
            </a:r>
            <a:r>
              <a:rPr lang="ru-RU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тварин</a:t>
            </a:r>
            <a:r>
              <a:rPr lang="uk-UA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68580" indent="0" algn="just">
              <a:buNone/>
            </a:pPr>
            <a:r>
              <a:rPr lang="ru-RU" sz="2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Має</a:t>
            </a:r>
            <a:r>
              <a:rPr lang="ru-RU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струнке </a:t>
            </a:r>
            <a:r>
              <a:rPr lang="ru-RU" sz="2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тіло</a:t>
            </a:r>
            <a:r>
              <a:rPr lang="ru-RU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гострі</a:t>
            </a:r>
            <a:r>
              <a:rPr lang="ru-RU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зуби</a:t>
            </a:r>
            <a:r>
              <a:rPr lang="ru-RU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ru-RU" sz="2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довгі</a:t>
            </a:r>
            <a:r>
              <a:rPr lang="ru-RU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ікла</a:t>
            </a:r>
            <a:r>
              <a:rPr lang="ru-RU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), </a:t>
            </a:r>
            <a:r>
              <a:rPr lang="ru-RU" sz="2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чудовий</a:t>
            </a:r>
            <a:r>
              <a:rPr lang="ru-RU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зір</a:t>
            </a:r>
            <a:r>
              <a:rPr lang="ru-RU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та нюх (добре </a:t>
            </a:r>
            <a:r>
              <a:rPr lang="ru-RU" sz="2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бачить</a:t>
            </a:r>
            <a:r>
              <a:rPr lang="ru-RU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в </a:t>
            </a:r>
            <a:r>
              <a:rPr lang="ru-RU" sz="2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темноті</a:t>
            </a:r>
            <a:r>
              <a:rPr lang="ru-RU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очі</a:t>
            </a:r>
            <a:r>
              <a:rPr lang="ru-RU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крупніші</a:t>
            </a:r>
            <a:r>
              <a:rPr lang="ru-RU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щодо</a:t>
            </a:r>
            <a:r>
              <a:rPr lang="ru-RU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тіла</a:t>
            </a:r>
            <a:r>
              <a:rPr lang="ru-RU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ніж</a:t>
            </a:r>
            <a:r>
              <a:rPr lang="ru-RU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у </a:t>
            </a:r>
            <a:r>
              <a:rPr lang="ru-RU" sz="2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інших</a:t>
            </a:r>
            <a:r>
              <a:rPr lang="ru-RU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тварин</a:t>
            </a:r>
            <a:r>
              <a:rPr lang="ru-RU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якби</a:t>
            </a:r>
            <a:r>
              <a:rPr lang="ru-RU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в </a:t>
            </a:r>
            <a:r>
              <a:rPr lang="ru-RU" sz="2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людини</a:t>
            </a:r>
            <a:r>
              <a:rPr lang="ru-RU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були</a:t>
            </a:r>
            <a:r>
              <a:rPr lang="ru-RU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такі</a:t>
            </a:r>
            <a:r>
              <a:rPr lang="ru-RU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ж </a:t>
            </a:r>
            <a:r>
              <a:rPr lang="ru-RU" sz="2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очі</a:t>
            </a:r>
            <a:r>
              <a:rPr lang="ru-RU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як у </a:t>
            </a:r>
            <a:r>
              <a:rPr lang="ru-RU" sz="2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кішки</a:t>
            </a:r>
            <a:r>
              <a:rPr lang="ru-RU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ru-RU" sz="2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щодо</a:t>
            </a:r>
            <a:r>
              <a:rPr lang="ru-RU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тіла</a:t>
            </a:r>
            <a:r>
              <a:rPr lang="ru-RU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), то </a:t>
            </a:r>
            <a:r>
              <a:rPr lang="ru-RU" sz="2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їх</a:t>
            </a:r>
            <a:r>
              <a:rPr lang="ru-RU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діаметр</a:t>
            </a:r>
            <a:r>
              <a:rPr lang="ru-RU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дорівнював</a:t>
            </a:r>
            <a:r>
              <a:rPr lang="ru-RU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би</a:t>
            </a:r>
            <a:r>
              <a:rPr lang="ru-RU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5 см), </a:t>
            </a:r>
            <a:r>
              <a:rPr lang="ru-RU" sz="2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має</a:t>
            </a:r>
            <a:r>
              <a:rPr lang="ru-RU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м‘які</a:t>
            </a:r>
            <a:r>
              <a:rPr lang="ru-RU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подушечки лап, </a:t>
            </a:r>
            <a:r>
              <a:rPr lang="ru-RU" sz="2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кігті</a:t>
            </a:r>
            <a:r>
              <a:rPr lang="ru-RU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(на </a:t>
            </a:r>
            <a:r>
              <a:rPr lang="ru-RU" sz="2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передніх</a:t>
            </a:r>
            <a:r>
              <a:rPr lang="ru-RU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лапах </a:t>
            </a:r>
            <a:r>
              <a:rPr lang="ru-RU" sz="2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гостріші</a:t>
            </a:r>
            <a:r>
              <a:rPr lang="ru-RU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ніж</a:t>
            </a:r>
            <a:r>
              <a:rPr lang="ru-RU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на </a:t>
            </a:r>
            <a:r>
              <a:rPr lang="ru-RU" sz="2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задніх</a:t>
            </a:r>
            <a:r>
              <a:rPr lang="ru-RU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; у </a:t>
            </a:r>
            <a:r>
              <a:rPr lang="ru-RU" sz="2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спокійному</a:t>
            </a:r>
            <a:r>
              <a:rPr lang="ru-RU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стані</a:t>
            </a:r>
            <a:r>
              <a:rPr lang="ru-RU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всі</a:t>
            </a:r>
            <a:r>
              <a:rPr lang="ru-RU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кішки</a:t>
            </a:r>
            <a:r>
              <a:rPr lang="ru-RU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крім</a:t>
            </a:r>
            <a:r>
              <a:rPr lang="ru-RU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гепарда, </a:t>
            </a:r>
            <a:r>
              <a:rPr lang="ru-RU" sz="2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ховають</a:t>
            </a:r>
            <a:r>
              <a:rPr lang="ru-RU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кігті</a:t>
            </a:r>
            <a:r>
              <a:rPr lang="ru-RU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), </a:t>
            </a:r>
            <a:r>
              <a:rPr lang="ru-RU" sz="2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хвіст</a:t>
            </a:r>
            <a:r>
              <a:rPr lang="ru-RU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допомагає</a:t>
            </a:r>
            <a:r>
              <a:rPr lang="ru-RU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підтримувати</a:t>
            </a:r>
            <a:r>
              <a:rPr lang="ru-RU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рівновагу</a:t>
            </a:r>
            <a:r>
              <a:rPr lang="ru-RU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2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Кішка</a:t>
            </a:r>
            <a:r>
              <a:rPr lang="ru-RU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може</a:t>
            </a:r>
            <a:r>
              <a:rPr lang="ru-RU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стрибати</a:t>
            </a:r>
            <a:r>
              <a:rPr lang="ru-RU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на </a:t>
            </a:r>
            <a:r>
              <a:rPr lang="ru-RU" sz="2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висоту</a:t>
            </a:r>
            <a:r>
              <a:rPr lang="ru-RU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яка </a:t>
            </a:r>
            <a:r>
              <a:rPr lang="ru-RU" sz="2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вп'ятеро</a:t>
            </a:r>
            <a:r>
              <a:rPr lang="ru-RU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перевищує</a:t>
            </a:r>
            <a:r>
              <a:rPr lang="ru-RU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її</a:t>
            </a:r>
            <a:r>
              <a:rPr lang="ru-RU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зріст</a:t>
            </a:r>
            <a:r>
              <a:rPr lang="ru-RU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2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Кішки</a:t>
            </a:r>
            <a:r>
              <a:rPr lang="ru-RU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можуть</a:t>
            </a:r>
            <a:r>
              <a:rPr lang="ru-RU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повертати</a:t>
            </a:r>
            <a:r>
              <a:rPr lang="ru-RU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свої</a:t>
            </a:r>
            <a:r>
              <a:rPr lang="ru-RU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вуха</a:t>
            </a:r>
            <a:r>
              <a:rPr lang="ru-RU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на 180 </a:t>
            </a:r>
            <a:r>
              <a:rPr lang="ru-RU" sz="2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градусів</a:t>
            </a:r>
            <a:r>
              <a:rPr lang="ru-RU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їх</a:t>
            </a:r>
            <a:r>
              <a:rPr lang="ru-RU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зовнішнім</a:t>
            </a:r>
            <a:r>
              <a:rPr lang="ru-RU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вухом</a:t>
            </a:r>
            <a:r>
              <a:rPr lang="ru-RU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управляє</a:t>
            </a:r>
            <a:r>
              <a:rPr lang="ru-RU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аж 32 </a:t>
            </a:r>
            <a:r>
              <a:rPr lang="ru-RU" sz="2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м'язт</a:t>
            </a:r>
            <a:r>
              <a:rPr lang="ru-RU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(в </a:t>
            </a:r>
            <a:r>
              <a:rPr lang="ru-RU" sz="2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людини</a:t>
            </a:r>
            <a:r>
              <a:rPr lang="ru-RU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6). </a:t>
            </a:r>
            <a:r>
              <a:rPr lang="ru-RU" sz="2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Оскільки</a:t>
            </a:r>
            <a:r>
              <a:rPr lang="ru-RU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в </a:t>
            </a:r>
            <a:r>
              <a:rPr lang="ru-RU" sz="2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кішок</a:t>
            </a:r>
            <a:r>
              <a:rPr lang="ru-RU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немає</a:t>
            </a:r>
            <a:r>
              <a:rPr lang="ru-RU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ключиць</a:t>
            </a:r>
            <a:r>
              <a:rPr lang="ru-RU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вони </a:t>
            </a:r>
            <a:r>
              <a:rPr lang="ru-RU" sz="2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цілком</a:t>
            </a:r>
            <a:r>
              <a:rPr lang="ru-RU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можуть</a:t>
            </a:r>
            <a:r>
              <a:rPr lang="ru-RU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пролазити</a:t>
            </a:r>
            <a:r>
              <a:rPr lang="ru-RU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в отвори, в </a:t>
            </a:r>
            <a:r>
              <a:rPr lang="ru-RU" sz="2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які</a:t>
            </a:r>
            <a:r>
              <a:rPr lang="ru-RU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пролазить </a:t>
            </a:r>
            <a:r>
              <a:rPr lang="ru-RU" sz="2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їхня</a:t>
            </a:r>
            <a:r>
              <a:rPr lang="ru-RU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голова. </a:t>
            </a:r>
            <a:r>
              <a:rPr lang="ru-RU" sz="2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Коти</a:t>
            </a:r>
            <a:r>
              <a:rPr lang="ru-RU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не добре </a:t>
            </a:r>
            <a:r>
              <a:rPr lang="ru-RU" sz="2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розрізняють</a:t>
            </a:r>
            <a:r>
              <a:rPr lang="ru-RU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дрібні</a:t>
            </a:r>
            <a:r>
              <a:rPr lang="ru-RU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предмети</a:t>
            </a:r>
            <a:r>
              <a:rPr lang="ru-RU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поблизу</a:t>
            </a:r>
            <a:r>
              <a:rPr lang="ru-RU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саме</a:t>
            </a:r>
            <a:r>
              <a:rPr lang="ru-RU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тому </a:t>
            </a:r>
            <a:r>
              <a:rPr lang="ru-RU" sz="2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кішка</a:t>
            </a:r>
            <a:r>
              <a:rPr lang="ru-RU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не </a:t>
            </a:r>
            <a:r>
              <a:rPr lang="ru-RU" sz="2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бачить</a:t>
            </a:r>
            <a:r>
              <a:rPr lang="ru-RU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ласого</a:t>
            </a:r>
            <a:r>
              <a:rPr lang="ru-RU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шматочка</a:t>
            </a:r>
            <a:r>
              <a:rPr lang="ru-RU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прямо </a:t>
            </a:r>
            <a:r>
              <a:rPr lang="ru-RU" sz="2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під</a:t>
            </a:r>
            <a:r>
              <a:rPr lang="ru-RU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носом. </a:t>
            </a:r>
            <a:r>
              <a:rPr lang="ru-RU" sz="2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Кішки</a:t>
            </a:r>
            <a:r>
              <a:rPr lang="ru-RU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можуть</a:t>
            </a:r>
            <a:r>
              <a:rPr lang="ru-RU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пітніти</a:t>
            </a:r>
            <a:r>
              <a:rPr lang="ru-RU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тільки</a:t>
            </a:r>
            <a:r>
              <a:rPr lang="ru-RU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через подушечки лап, на </a:t>
            </a:r>
            <a:r>
              <a:rPr lang="ru-RU" sz="2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інших</a:t>
            </a:r>
            <a:r>
              <a:rPr lang="ru-RU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ділянках</a:t>
            </a:r>
            <a:r>
              <a:rPr lang="ru-RU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тіла</a:t>
            </a:r>
            <a:r>
              <a:rPr lang="ru-RU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в них </a:t>
            </a:r>
            <a:r>
              <a:rPr lang="ru-RU" sz="2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немає</a:t>
            </a:r>
            <a:r>
              <a:rPr lang="ru-RU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потових</a:t>
            </a:r>
            <a:r>
              <a:rPr lang="ru-RU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залоз</a:t>
            </a:r>
            <a:r>
              <a:rPr lang="ru-RU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2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Кішки</a:t>
            </a:r>
            <a:r>
              <a:rPr lang="ru-RU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не </a:t>
            </a:r>
            <a:r>
              <a:rPr lang="ru-RU" sz="2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можуть</a:t>
            </a:r>
            <a:r>
              <a:rPr lang="ru-RU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рухати</a:t>
            </a:r>
            <a:r>
              <a:rPr lang="ru-RU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щелепами</a:t>
            </a:r>
            <a:r>
              <a:rPr lang="ru-RU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</a:t>
            </a:r>
            <a:r>
              <a:rPr lang="ru-RU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боку в </a:t>
            </a:r>
            <a:r>
              <a:rPr lang="ru-RU" sz="2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бік</a:t>
            </a:r>
            <a:r>
              <a:rPr lang="ru-RU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тому </a:t>
            </a:r>
            <a:r>
              <a:rPr lang="ru-RU" sz="2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їм</a:t>
            </a:r>
            <a:r>
              <a:rPr lang="ru-RU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не </a:t>
            </a:r>
            <a:r>
              <a:rPr lang="ru-RU" sz="2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вдається</a:t>
            </a:r>
            <a:r>
              <a:rPr lang="ru-RU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прожувати</a:t>
            </a:r>
            <a:r>
              <a:rPr lang="ru-RU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занадто</a:t>
            </a:r>
            <a:r>
              <a:rPr lang="ru-RU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великі</a:t>
            </a:r>
            <a:r>
              <a:rPr lang="ru-RU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шматки </a:t>
            </a:r>
            <a:r>
              <a:rPr lang="ru-RU" sz="2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їжі</a:t>
            </a:r>
            <a:r>
              <a:rPr lang="ru-RU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які</a:t>
            </a:r>
            <a:r>
              <a:rPr lang="ru-RU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ми </a:t>
            </a:r>
            <a:r>
              <a:rPr lang="ru-RU" sz="2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даємо</a:t>
            </a:r>
            <a:r>
              <a:rPr lang="ru-RU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нашим </a:t>
            </a:r>
            <a:r>
              <a:rPr lang="ru-RU" sz="2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домашнім</a:t>
            </a:r>
            <a:r>
              <a:rPr lang="ru-RU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улюбленцям</a:t>
            </a:r>
            <a:r>
              <a:rPr lang="ru-RU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br>
              <a:rPr lang="ru-RU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Цікаво</a:t>
            </a:r>
            <a:r>
              <a:rPr lang="ru-RU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що</a:t>
            </a:r>
            <a:r>
              <a:rPr lang="ru-RU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кішки</a:t>
            </a:r>
            <a:r>
              <a:rPr lang="ru-RU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нявкають</a:t>
            </a:r>
            <a:r>
              <a:rPr lang="ru-RU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лише</a:t>
            </a:r>
            <a:r>
              <a:rPr lang="ru-RU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при </a:t>
            </a:r>
            <a:r>
              <a:rPr lang="ru-RU" sz="2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спілкуванні</a:t>
            </a:r>
            <a:r>
              <a:rPr lang="ru-RU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</a:t>
            </a:r>
            <a:r>
              <a:rPr lang="ru-RU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людьми, на </a:t>
            </a:r>
            <a:r>
              <a:rPr lang="ru-RU" sz="2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своїх</a:t>
            </a:r>
            <a:r>
              <a:rPr lang="ru-RU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побратимів</a:t>
            </a:r>
            <a:r>
              <a:rPr lang="ru-RU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кішка</a:t>
            </a:r>
            <a:r>
              <a:rPr lang="ru-RU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може</a:t>
            </a:r>
            <a:r>
              <a:rPr lang="ru-RU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шипіти</a:t>
            </a:r>
            <a:r>
              <a:rPr lang="ru-RU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фиркати</a:t>
            </a:r>
            <a:r>
              <a:rPr lang="ru-RU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чи</a:t>
            </a:r>
            <a:r>
              <a:rPr lang="ru-RU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муркотіти</a:t>
            </a:r>
            <a:r>
              <a:rPr lang="ru-RU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а ось </a:t>
            </a:r>
            <a:r>
              <a:rPr lang="ru-RU" sz="2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нявкати</a:t>
            </a:r>
            <a:r>
              <a:rPr lang="ru-RU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не буде </a:t>
            </a:r>
            <a:r>
              <a:rPr lang="ru-RU" sz="2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ніколи</a:t>
            </a:r>
            <a:r>
              <a:rPr lang="ru-RU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uk-UA" sz="26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68580" indent="0">
              <a:buNone/>
            </a:pPr>
            <a:endParaRPr lang="ru-RU" sz="2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267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67944" y="188640"/>
            <a:ext cx="1800200" cy="1800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268" name="Picture 4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68144" y="404664"/>
            <a:ext cx="952500" cy="7143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269" name="Picture 5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68344" y="764704"/>
            <a:ext cx="952500" cy="6286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270" name="Picture 6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68144" y="1124744"/>
            <a:ext cx="952500" cy="7143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271" name="Picture 7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04248" y="548680"/>
            <a:ext cx="880150" cy="122294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5673751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43608" y="692696"/>
            <a:ext cx="7024626" cy="576064"/>
          </a:xfrm>
        </p:spPr>
        <p:txBody>
          <a:bodyPr>
            <a:normAutofit/>
          </a:bodyPr>
          <a:lstStyle/>
          <a:p>
            <a:pPr algn="ctr"/>
            <a:r>
              <a:rPr lang="uk-UA" sz="2400" b="1" dirty="0">
                <a:latin typeface="Times New Roman" pitchFamily="18" charset="0"/>
                <a:cs typeface="Times New Roman" pitchFamily="18" charset="0"/>
              </a:rPr>
              <a:t>Ще кілька цікавих фактів про кішку</a:t>
            </a:r>
            <a:endParaRPr lang="ru-RU" sz="24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39552" y="1484784"/>
            <a:ext cx="8064896" cy="4968552"/>
          </a:xfrm>
        </p:spPr>
        <p:txBody>
          <a:bodyPr>
            <a:normAutofit fontScale="85000" lnSpcReduction="20000"/>
          </a:bodyPr>
          <a:lstStyle/>
          <a:p>
            <a:pPr algn="just"/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Давньоєврейська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легенда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свідчить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у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ковчезі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Ноя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розплодилися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миші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та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пацюки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які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знищували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їжу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Ной почав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молитися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Богу,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щоб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той приструнив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гризунів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Бог у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відповідь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на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молитви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змусив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лева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чхнути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– і з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пчиху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лева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з'явився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кіт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just"/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італійському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оригіналі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казки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про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Попелюшку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добра фея -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хрещена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головної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героїні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була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кішкою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just"/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даний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час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найбільшою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кішкою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вважають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амурського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тигра,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він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може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досягати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3,5 м у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довжину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й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важити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понад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300 кг.</a:t>
            </a:r>
          </a:p>
          <a:p>
            <a:pPr algn="just"/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,,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Відбиток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носа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”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кожної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кішки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настільки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ж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унікальний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як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відбитки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пальців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у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людини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just"/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Майже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2/3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доби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кішки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витрачають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на сон. Так,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кіт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який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прожив 9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років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6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із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них проспав.</a:t>
            </a:r>
          </a:p>
          <a:p>
            <a:pPr algn="just"/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 загривку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кішки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є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спеціальні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рецептори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при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вплив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на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які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кішка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розслабляється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і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підтискає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лапки до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тулуба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ці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рецептори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особливо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активні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в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кошенят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і мама-</a:t>
            </a:r>
            <a:r>
              <a:rPr lang="uk-UA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киця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переносить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їх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з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місця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на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місце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але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більше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нікому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робити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цього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не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варто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бо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можуть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бути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травми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та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інші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наслідки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just"/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Більшість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кішок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є правшами, а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більшість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котів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–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лівшами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796339251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67544" y="692696"/>
            <a:ext cx="8208912" cy="5832648"/>
          </a:xfrm>
        </p:spPr>
        <p:txBody>
          <a:bodyPr>
            <a:normAutofit fontScale="25000" lnSpcReduction="20000"/>
          </a:bodyPr>
          <a:lstStyle/>
          <a:p>
            <a:pPr>
              <a:buNone/>
            </a:pPr>
            <a:r>
              <a:rPr lang="uk-UA" sz="43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k-UA" sz="6600" b="1" dirty="0" smtClean="0">
                <a:latin typeface="Times New Roman" pitchFamily="18" charset="0"/>
                <a:cs typeface="Times New Roman" pitchFamily="18" charset="0"/>
              </a:rPr>
              <a:t>Крокодил</a:t>
            </a:r>
            <a:r>
              <a:rPr lang="ru-RU" sz="6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k-UA" sz="6400" dirty="0" smtClean="0">
                <a:latin typeface="Times New Roman" pitchFamily="18" charset="0"/>
                <a:cs typeface="Times New Roman" pitchFamily="18" charset="0"/>
              </a:rPr>
              <a:t>плазун ряду крокодили</a:t>
            </a:r>
            <a:r>
              <a:rPr lang="ru-RU" sz="6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k-UA" sz="6400" dirty="0" smtClean="0">
                <a:latin typeface="Times New Roman" pitchFamily="18" charset="0"/>
                <a:cs typeface="Times New Roman" pitchFamily="18" charset="0"/>
              </a:rPr>
              <a:t>родини крокодилові</a:t>
            </a:r>
            <a:endParaRPr lang="ru-RU" sz="64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uk-UA" sz="6400" dirty="0" smtClean="0">
                <a:latin typeface="Times New Roman" pitchFamily="18" charset="0"/>
                <a:cs typeface="Times New Roman" pitchFamily="18" charset="0"/>
              </a:rPr>
              <a:t>Даремно дехто вважає, що крокодили недолугі. Ці тварини не тільки </a:t>
            </a:r>
          </a:p>
          <a:p>
            <a:pPr>
              <a:buNone/>
            </a:pPr>
            <a:r>
              <a:rPr lang="uk-UA" sz="6400" dirty="0" smtClean="0">
                <a:latin typeface="Times New Roman" pitchFamily="18" charset="0"/>
                <a:cs typeface="Times New Roman" pitchFamily="18" charset="0"/>
              </a:rPr>
              <a:t>розумні, а й хитрі та витривалі. Адже вони вижили протягом багатьох </a:t>
            </a:r>
          </a:p>
          <a:p>
            <a:pPr>
              <a:buNone/>
            </a:pPr>
            <a:r>
              <a:rPr lang="uk-UA" sz="6400" dirty="0" smtClean="0">
                <a:latin typeface="Times New Roman" pitchFamily="18" charset="0"/>
                <a:cs typeface="Times New Roman" pitchFamily="18" charset="0"/>
              </a:rPr>
              <a:t>мільйонів років, що говорить про їх пристосованість  до існування – це </a:t>
            </a:r>
          </a:p>
          <a:p>
            <a:pPr>
              <a:buNone/>
            </a:pPr>
            <a:r>
              <a:rPr lang="uk-UA" sz="6400" dirty="0" smtClean="0">
                <a:latin typeface="Times New Roman" pitchFamily="18" charset="0"/>
                <a:cs typeface="Times New Roman" pitchFamily="18" charset="0"/>
              </a:rPr>
              <a:t>закони еволюції, які неможливо обійти. Крокодили</a:t>
            </a:r>
            <a:r>
              <a:rPr lang="uk-UA" sz="6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k-UA" sz="6400" dirty="0" smtClean="0">
                <a:latin typeface="Times New Roman" pitchFamily="18" charset="0"/>
                <a:cs typeface="Times New Roman" pitchFamily="18" charset="0"/>
              </a:rPr>
              <a:t>- холоднокровні дикі </a:t>
            </a:r>
          </a:p>
          <a:p>
            <a:pPr>
              <a:buNone/>
            </a:pPr>
            <a:r>
              <a:rPr lang="uk-UA" sz="6400" dirty="0" smtClean="0">
                <a:latin typeface="Times New Roman" pitchFamily="18" charset="0"/>
                <a:cs typeface="Times New Roman" pitchFamily="18" charset="0"/>
              </a:rPr>
              <a:t>тварини (зустрічаються переважно в тропіках, іноді в більш холодному кліматі). Мають</a:t>
            </a:r>
          </a:p>
          <a:p>
            <a:pPr>
              <a:buNone/>
            </a:pPr>
            <a:r>
              <a:rPr lang="uk-UA" sz="6400" dirty="0" smtClean="0">
                <a:latin typeface="Times New Roman" pitchFamily="18" charset="0"/>
                <a:cs typeface="Times New Roman" pitchFamily="18" charset="0"/>
              </a:rPr>
              <a:t>велике приплюснуте тіло, витягнуту морду, міцний хвіст, з боків тулуба розташовані  </a:t>
            </a:r>
          </a:p>
          <a:p>
            <a:pPr>
              <a:buNone/>
            </a:pPr>
            <a:r>
              <a:rPr lang="uk-UA" sz="6400" dirty="0" smtClean="0">
                <a:latin typeface="Times New Roman" pitchFamily="18" charset="0"/>
                <a:cs typeface="Times New Roman" pitchFamily="18" charset="0"/>
              </a:rPr>
              <a:t>короткі лапи, пальці з’єднані перетинками,очі, вуха та ніздрі розташовані на верхній </a:t>
            </a:r>
          </a:p>
          <a:p>
            <a:pPr>
              <a:buNone/>
            </a:pPr>
            <a:r>
              <a:rPr lang="uk-UA" sz="6400" dirty="0" smtClean="0">
                <a:latin typeface="Times New Roman" pitchFamily="18" charset="0"/>
                <a:cs typeface="Times New Roman" pitchFamily="18" charset="0"/>
              </a:rPr>
              <a:t>частині голови (може лежати під водою непомітно). Добре плавають, бачать під водою,  </a:t>
            </a:r>
          </a:p>
          <a:p>
            <a:pPr>
              <a:buNone/>
            </a:pPr>
            <a:r>
              <a:rPr lang="uk-UA" sz="6400" dirty="0" smtClean="0">
                <a:latin typeface="Times New Roman" pitchFamily="18" charset="0"/>
                <a:cs typeface="Times New Roman" pitchFamily="18" charset="0"/>
              </a:rPr>
              <a:t>відчувають жертву чутливими рецепторами на щелепі навіть в каламутній воді; доволі  </a:t>
            </a:r>
          </a:p>
          <a:p>
            <a:pPr>
              <a:buNone/>
            </a:pPr>
            <a:r>
              <a:rPr lang="uk-UA" sz="6400" dirty="0" smtClean="0">
                <a:latin typeface="Times New Roman" pitchFamily="18" charset="0"/>
                <a:cs typeface="Times New Roman" pitchFamily="18" charset="0"/>
              </a:rPr>
              <a:t>швидко пересуваються по землі, можуть стрибати. Шкіра дуже товста (рогові щитки),  </a:t>
            </a:r>
          </a:p>
          <a:p>
            <a:pPr>
              <a:buNone/>
            </a:pPr>
            <a:r>
              <a:rPr lang="uk-UA" sz="6400" dirty="0" smtClean="0">
                <a:latin typeface="Times New Roman" pitchFamily="18" charset="0"/>
                <a:cs typeface="Times New Roman" pitchFamily="18" charset="0"/>
              </a:rPr>
              <a:t>вкрита лусками, має темно коричневий, пісочний або зелений колір (непомітний).</a:t>
            </a:r>
          </a:p>
          <a:p>
            <a:pPr>
              <a:buNone/>
            </a:pPr>
            <a:r>
              <a:rPr lang="uk-UA" sz="6400" dirty="0" smtClean="0">
                <a:latin typeface="Times New Roman" pitchFamily="18" charset="0"/>
                <a:cs typeface="Times New Roman" pitchFamily="18" charset="0"/>
              </a:rPr>
              <a:t>В крові є аналог природного антибіотика (запобігає інфікуванню при пошкодженні, або від  </a:t>
            </a:r>
          </a:p>
          <a:p>
            <a:pPr>
              <a:buNone/>
            </a:pPr>
            <a:r>
              <a:rPr lang="uk-UA" sz="6400" dirty="0" smtClean="0">
                <a:latin typeface="Times New Roman" pitchFamily="18" charset="0"/>
                <a:cs typeface="Times New Roman" pitchFamily="18" charset="0"/>
              </a:rPr>
              <a:t>брудної води).</a:t>
            </a:r>
            <a:r>
              <a:rPr lang="ru-RU" sz="6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k-UA" sz="6400" dirty="0" err="1" smtClean="0">
                <a:latin typeface="Times New Roman" pitchFamily="18" charset="0"/>
                <a:cs typeface="Times New Roman" pitchFamily="18" charset="0"/>
              </a:rPr>
              <a:t>Напівводні</a:t>
            </a:r>
            <a:r>
              <a:rPr lang="uk-UA" sz="6400" dirty="0" smtClean="0">
                <a:latin typeface="Times New Roman" pitchFamily="18" charset="0"/>
                <a:cs typeface="Times New Roman" pitchFamily="18" charset="0"/>
              </a:rPr>
              <a:t> хребетні хижаки (зоофаги). Відкладають яйця, турбуються  про </a:t>
            </a:r>
          </a:p>
          <a:p>
            <a:pPr>
              <a:buNone/>
            </a:pPr>
            <a:r>
              <a:rPr lang="uk-UA" sz="6400" dirty="0" smtClean="0">
                <a:latin typeface="Times New Roman" pitchFamily="18" charset="0"/>
                <a:cs typeface="Times New Roman" pitchFamily="18" charset="0"/>
              </a:rPr>
              <a:t>нащадків.</a:t>
            </a:r>
            <a:r>
              <a:rPr lang="ru-RU" sz="6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k-UA" sz="6400" dirty="0" smtClean="0">
                <a:latin typeface="Times New Roman" pitchFamily="18" charset="0"/>
                <a:cs typeface="Times New Roman" pitchFamily="18" charset="0"/>
              </a:rPr>
              <a:t>Зуби дуже часто змінюються (нові ростуть в порожнинах попередніх зубів,</a:t>
            </a:r>
          </a:p>
          <a:p>
            <a:pPr>
              <a:buNone/>
            </a:pPr>
            <a:r>
              <a:rPr lang="uk-UA" sz="6400" dirty="0" smtClean="0">
                <a:latin typeface="Times New Roman" pitchFamily="18" charset="0"/>
                <a:cs typeface="Times New Roman" pitchFamily="18" charset="0"/>
              </a:rPr>
              <a:t>оновлюються всі зуби кожні 2 роки і цих змін може бути до сотні). Здійснюють напад з </a:t>
            </a:r>
          </a:p>
          <a:p>
            <a:pPr>
              <a:buNone/>
            </a:pPr>
            <a:r>
              <a:rPr lang="uk-UA" sz="6400" dirty="0" smtClean="0">
                <a:latin typeface="Times New Roman" pitchFamily="18" charset="0"/>
                <a:cs typeface="Times New Roman" pitchFamily="18" charset="0"/>
              </a:rPr>
              <a:t>засідки, намагаючись втопити жертву. Крокодиляча щелепа не призначена для жування,</a:t>
            </a:r>
          </a:p>
          <a:p>
            <a:pPr>
              <a:buNone/>
            </a:pPr>
            <a:r>
              <a:rPr lang="uk-UA" sz="6400" dirty="0" smtClean="0">
                <a:latin typeface="Times New Roman" pitchFamily="18" charset="0"/>
                <a:cs typeface="Times New Roman" pitchFamily="18" charset="0"/>
              </a:rPr>
              <a:t>тому вони розривають здобич на шматки й ковтають. За один раз крокодил вагою 500 кг</a:t>
            </a:r>
          </a:p>
          <a:p>
            <a:pPr>
              <a:buNone/>
            </a:pPr>
            <a:r>
              <a:rPr lang="uk-UA" sz="6400" dirty="0" smtClean="0">
                <a:latin typeface="Times New Roman" pitchFamily="18" charset="0"/>
                <a:cs typeface="Times New Roman" pitchFamily="18" charset="0"/>
              </a:rPr>
              <a:t>може з'їсти до 100 кг їжі, багато крокодилів канібали. Часто крокодил ковтає каміння, що</a:t>
            </a:r>
          </a:p>
          <a:p>
            <a:pPr>
              <a:buNone/>
            </a:pPr>
            <a:r>
              <a:rPr lang="uk-UA" sz="6400" dirty="0" smtClean="0">
                <a:latin typeface="Times New Roman" pitchFamily="18" charset="0"/>
                <a:cs typeface="Times New Roman" pitchFamily="18" charset="0"/>
              </a:rPr>
              <a:t>допомагають їм перетравлювати їжу в шлунку й полегшують процес пірнання.</a:t>
            </a:r>
            <a:endParaRPr lang="ru-RU" sz="64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uk-UA" sz="6400" dirty="0" smtClean="0">
                <a:latin typeface="Times New Roman" pitchFamily="18" charset="0"/>
                <a:cs typeface="Times New Roman" pitchFamily="18" charset="0"/>
              </a:rPr>
              <a:t>В умовах відсутності їжі і води можуть впадати в сплячку на термін до 2років.</a:t>
            </a:r>
            <a:r>
              <a:rPr lang="ru-RU" sz="6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k-UA" sz="6400" dirty="0" smtClean="0">
                <a:latin typeface="Times New Roman" pitchFamily="18" charset="0"/>
                <a:cs typeface="Times New Roman" pitchFamily="18" charset="0"/>
              </a:rPr>
              <a:t>При  </a:t>
            </a:r>
          </a:p>
          <a:p>
            <a:pPr>
              <a:buNone/>
            </a:pPr>
            <a:r>
              <a:rPr lang="uk-UA" sz="6400" dirty="0" smtClean="0">
                <a:latin typeface="Times New Roman" pitchFamily="18" charset="0"/>
                <a:cs typeface="Times New Roman" pitchFamily="18" charset="0"/>
              </a:rPr>
              <a:t>перегріві на сонці охолоджують організм відкриванням пащі; більшість видів не здатні  </a:t>
            </a:r>
          </a:p>
          <a:p>
            <a:pPr>
              <a:buNone/>
            </a:pPr>
            <a:r>
              <a:rPr lang="uk-UA" sz="6400" dirty="0" smtClean="0">
                <a:latin typeface="Times New Roman" pitchFamily="18" charset="0"/>
                <a:cs typeface="Times New Roman" pitchFamily="18" charset="0"/>
              </a:rPr>
              <a:t>вижити коли температура води опускається нижче + 20 ºС. Можуть плакати – через сольові</a:t>
            </a:r>
          </a:p>
          <a:p>
            <a:pPr>
              <a:buNone/>
            </a:pPr>
            <a:r>
              <a:rPr lang="uk-UA" sz="6400" dirty="0" smtClean="0">
                <a:latin typeface="Times New Roman" pitchFamily="18" charset="0"/>
                <a:cs typeface="Times New Roman" pitchFamily="18" charset="0"/>
              </a:rPr>
              <a:t>та слізні залози виходить надлишок солі та повітря. Живуть до 80 – 100 років.</a:t>
            </a:r>
            <a:endParaRPr lang="ru-RU" sz="64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sz="5600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164288" y="0"/>
            <a:ext cx="1618316" cy="19888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43608" y="692696"/>
            <a:ext cx="7024626" cy="936104"/>
          </a:xfrm>
        </p:spPr>
        <p:txBody>
          <a:bodyPr>
            <a:noAutofit/>
          </a:bodyPr>
          <a:lstStyle/>
          <a:p>
            <a:r>
              <a:rPr lang="uk-UA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</a:t>
            </a:r>
            <a:r>
              <a:rPr lang="uk-UA" sz="1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авдання 2 </a:t>
            </a:r>
            <a:br>
              <a:rPr lang="uk-UA" sz="1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uk-UA" sz="1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Описати пристосування живої істоти на прикладі:</a:t>
            </a:r>
            <a:endParaRPr lang="ru-RU" sz="1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Объект 4"/>
          <p:cNvSpPr>
            <a:spLocks noGrp="1"/>
          </p:cNvSpPr>
          <p:nvPr>
            <p:ph idx="1"/>
          </p:nvPr>
        </p:nvSpPr>
        <p:spPr>
          <a:xfrm>
            <a:off x="899592" y="2564904"/>
            <a:ext cx="6777317" cy="3508977"/>
          </a:xfrm>
        </p:spPr>
        <p:txBody>
          <a:bodyPr>
            <a:normAutofit/>
          </a:bodyPr>
          <a:lstStyle/>
          <a:p>
            <a:r>
              <a:rPr lang="uk-UA" sz="1600" dirty="0" smtClean="0">
                <a:latin typeface="Times New Roman" pitchFamily="18" charset="0"/>
                <a:cs typeface="Times New Roman" pitchFamily="18" charset="0"/>
              </a:rPr>
              <a:t>Хруща майського,</a:t>
            </a:r>
          </a:p>
          <a:p>
            <a:r>
              <a:rPr lang="uk-UA" sz="1600" dirty="0" smtClean="0">
                <a:latin typeface="Times New Roman" pitchFamily="18" charset="0"/>
                <a:cs typeface="Times New Roman" pitchFamily="18" charset="0"/>
              </a:rPr>
              <a:t>Рослини та тварини </a:t>
            </a:r>
          </a:p>
          <a:p>
            <a:pPr marL="68580" indent="0">
              <a:buNone/>
            </a:pPr>
            <a:r>
              <a:rPr lang="uk-UA" sz="1600" dirty="0" smtClean="0">
                <a:latin typeface="Times New Roman" pitchFamily="18" charset="0"/>
                <a:cs typeface="Times New Roman" pitchFamily="18" charset="0"/>
              </a:rPr>
              <a:t>на ваш вибір</a:t>
            </a:r>
            <a:endParaRPr lang="ru-RU" sz="16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67944" y="1988840"/>
            <a:ext cx="2297286" cy="229048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75" name="Picture 7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2200" y="332656"/>
            <a:ext cx="2330202" cy="16589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8194" name="AutoShape 2" descr="&amp;Rcy;&amp;ocy;&amp;scy;&amp;lcy;&amp;icy;&amp;ncy;&amp;icy;, &amp;dcy;&amp;ucy;&amp;zhcy;&amp;iecy; &amp;bcy;&amp;acy;&amp;gcy;&amp;acy;&amp;tcy;&amp;ocy;2 &amp;fcy;&amp;ocy;&amp;tcy;&amp;ocy;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8195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267744" y="4221088"/>
            <a:ext cx="1872209" cy="209752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8635784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536" y="0"/>
            <a:ext cx="7672698" cy="1340768"/>
          </a:xfrm>
        </p:spPr>
        <p:txBody>
          <a:bodyPr>
            <a:normAutofit fontScale="90000"/>
          </a:bodyPr>
          <a:lstStyle/>
          <a:p>
            <a:pPr fontAlgn="t"/>
            <a:r>
              <a:rPr lang="uk-UA" sz="3600" b="1" dirty="0" smtClean="0"/>
              <a:t/>
            </a:r>
            <a:br>
              <a:rPr lang="uk-UA" sz="3600" b="1" dirty="0" smtClean="0"/>
            </a:br>
            <a:r>
              <a:rPr lang="uk-UA" sz="2000" b="1" dirty="0" smtClean="0">
                <a:latin typeface="Times New Roman" pitchFamily="18" charset="0"/>
                <a:cs typeface="Times New Roman" pitchFamily="18" charset="0"/>
              </a:rPr>
              <a:t>Хрущ травневий</a:t>
            </a:r>
            <a:r>
              <a:rPr lang="en-US" sz="2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sz="2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Родина </a:t>
            </a:r>
            <a:r>
              <a:rPr lang="ru-RU" sz="1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пластинчастовусі</a:t>
            </a:r>
            <a:r>
              <a:rPr lang="ru-RU" sz="1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– </a:t>
            </a:r>
            <a:r>
              <a:rPr lang="en-US" sz="18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Scarabaeidae</a:t>
            </a:r>
            <a:r>
              <a:rPr lang="uk-UA" sz="1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ряд</a:t>
            </a:r>
            <a:r>
              <a:rPr lang="en-US" sz="1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твердокрилі</a:t>
            </a:r>
            <a:r>
              <a:rPr lang="ru-RU" sz="1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en-US" sz="1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Coleoptera</a:t>
            </a:r>
            <a:r>
              <a:rPr lang="en-US" sz="1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r>
              <a:rPr lang="en-US" sz="22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sz="22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2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95536" y="980728"/>
            <a:ext cx="8280920" cy="5544616"/>
          </a:xfrm>
        </p:spPr>
        <p:txBody>
          <a:bodyPr>
            <a:noAutofit/>
          </a:bodyPr>
          <a:lstStyle/>
          <a:p>
            <a:pPr marL="0" indent="0" fontAlgn="t">
              <a:spcBef>
                <a:spcPts val="0"/>
              </a:spcBef>
              <a:buNone/>
            </a:pPr>
            <a:r>
              <a:rPr lang="uk-UA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Зустрічається </a:t>
            </a:r>
            <a:r>
              <a:rPr lang="ru-RU" sz="1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від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лінії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Харків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– </a:t>
            </a: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Зміїв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– </a:t>
            </a:r>
            <a:r>
              <a:rPr lang="ru-RU" sz="1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Новомосковськ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– </a:t>
            </a: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Запоріжжя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– Одеса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0" indent="0">
              <a:spcBef>
                <a:spcPts val="0"/>
              </a:spcBef>
              <a:buNone/>
            </a:pP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Дорослі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комахи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живляться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листям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деревних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і </a:t>
            </a: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чагарникових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рослин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Личинки </a:t>
            </a:r>
          </a:p>
          <a:p>
            <a:pPr marL="0" indent="0">
              <a:spcBef>
                <a:spcPts val="0"/>
              </a:spcBef>
              <a:buNone/>
            </a:pPr>
            <a:r>
              <a:rPr lang="ru-RU" sz="1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підгризають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корені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дерев і </a:t>
            </a: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чагарників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а </a:t>
            </a: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також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пошкоджують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польові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й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овочеві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marL="0" indent="0">
              <a:spcBef>
                <a:spcPts val="0"/>
              </a:spcBef>
              <a:buNone/>
            </a:pPr>
            <a:r>
              <a:rPr lang="ru-RU" sz="1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культури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Жуки 21-31 мм </a:t>
            </a: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завдовжки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тіло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видовжено-овальне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чорного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або</a:t>
            </a:r>
            <a:endParaRPr lang="ru-RU" sz="16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spcBef>
                <a:spcPts val="0"/>
              </a:spcBef>
              <a:buNone/>
            </a:pP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червоно-бурого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кольору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; </a:t>
            </a: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надкрила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видовжено-овальні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з </a:t>
            </a: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п’ятьма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вузькими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ребрами; </a:t>
            </a: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передньоспинка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бура.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Зимують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личинки й жуки в </a:t>
            </a: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ґрунті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Літ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жуків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починається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в </a:t>
            </a: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останній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декаді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квітня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і </a:t>
            </a: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триває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більше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місяця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Початок </a:t>
            </a: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льоту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збігається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з початком </a:t>
            </a: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розпускання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листя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на деревах. </a:t>
            </a: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Масовий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вихід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жуків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відмічається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за </a:t>
            </a: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температури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ґрунту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(на </a:t>
            </a:r>
            <a:r>
              <a:rPr lang="ru-RU" sz="1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глибині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10 см) 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+9…+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14°С. </a:t>
            </a:r>
            <a:r>
              <a:rPr lang="ru-RU" sz="1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Літають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 </a:t>
            </a: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сутінках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і </a:t>
            </a: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вночі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рідше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вдень. </a:t>
            </a: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Пошкоджують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бруньки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листя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дерев </a:t>
            </a: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і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кущів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жуки </a:t>
            </a:r>
            <a:r>
              <a:rPr lang="ru-RU" sz="1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можуть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живитися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зав’язями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плодових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культур – </a:t>
            </a: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яблуні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сливи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абрикоса. </a:t>
            </a: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Після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спарювання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самки </a:t>
            </a: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зариваються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в </a:t>
            </a: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ґрунт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на </a:t>
            </a: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глибину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10-15 см і </a:t>
            </a: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відкладають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по 20-30 </a:t>
            </a: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яєць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у два-три заходи. </a:t>
            </a: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Плодючість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– 60-70 </a:t>
            </a: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яєць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Після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останнього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заходу </a:t>
            </a: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відкладання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яєць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жуки гинуть, не </a:t>
            </a: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виходячи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з </a:t>
            </a: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ґрунту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Через 25-30 </a:t>
            </a: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діб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відроджуються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личинки, </a:t>
            </a: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які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до </a:t>
            </a: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осені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живляться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дрібними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корінчиками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та </a:t>
            </a:r>
            <a:r>
              <a:rPr lang="ru-RU" sz="1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перегноєм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У </a:t>
            </a:r>
            <a:r>
              <a:rPr lang="ru-RU" sz="1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вересні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личинки </a:t>
            </a: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заглиблюються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в </a:t>
            </a: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ґрунт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на 1 м і </a:t>
            </a: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глибше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1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Їх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загибель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починається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за </a:t>
            </a: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температури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-0,7…–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1°С. </a:t>
            </a:r>
            <a:r>
              <a:rPr lang="ru-RU" sz="1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Це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пов’язано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невисокою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холодостійкістю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личинок. </a:t>
            </a: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Розвиток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личинок </a:t>
            </a: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триває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4 роки. </a:t>
            </a: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Після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кожної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перезимівлі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личинки </a:t>
            </a: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піднімаються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у </a:t>
            </a: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верхні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горизонти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ґрунту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переходять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у </a:t>
            </a: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наступний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вік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і </a:t>
            </a: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продовжують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живлення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Після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третьої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перезимівлі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у </a:t>
            </a: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червні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– </a:t>
            </a: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липні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линяють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востаннє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і </a:t>
            </a: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заляльковуються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в </a:t>
            </a:r>
            <a:r>
              <a:rPr lang="ru-RU" sz="1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земляній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колисочці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на </a:t>
            </a: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глибині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20-50 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см (</a:t>
            </a:r>
            <a:r>
              <a:rPr lang="ru-RU" sz="1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розвиваються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30-40 </a:t>
            </a:r>
            <a:r>
              <a:rPr lang="ru-RU" sz="1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діб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), </a:t>
            </a:r>
            <a:r>
              <a:rPr lang="ru-RU" sz="1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новоутворені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жуки </a:t>
            </a: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залишаються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 </a:t>
            </a:r>
            <a:r>
              <a:rPr lang="ru-RU" sz="1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землі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до </a:t>
            </a:r>
            <a:r>
              <a:rPr lang="ru-RU" sz="1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весни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Личинки </a:t>
            </a:r>
            <a:r>
              <a:rPr lang="ru-RU" sz="1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завдають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істотних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пошкоджень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кореням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деревних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порід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та </a:t>
            </a: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інших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ru-RU" sz="1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сіянці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та </a:t>
            </a: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саджанці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у </a:t>
            </a: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розсадниках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і </a:t>
            </a: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молодих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посадках). </a:t>
            </a:r>
            <a:r>
              <a:rPr lang="ru-RU" sz="15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Чисельність</a:t>
            </a:r>
            <a:r>
              <a:rPr lang="ru-RU" sz="15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5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хрущів</a:t>
            </a:r>
            <a:r>
              <a:rPr lang="ru-RU" sz="15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5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різко</a:t>
            </a:r>
            <a:r>
              <a:rPr lang="ru-RU" sz="15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5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знижується</a:t>
            </a:r>
            <a:r>
              <a:rPr lang="ru-RU" sz="15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в </a:t>
            </a:r>
            <a:r>
              <a:rPr lang="ru-RU" sz="15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холодні</a:t>
            </a:r>
            <a:r>
              <a:rPr lang="ru-RU" sz="15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5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й</a:t>
            </a:r>
            <a:r>
              <a:rPr lang="ru-RU" sz="15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5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малосніжні</a:t>
            </a:r>
            <a:r>
              <a:rPr lang="ru-RU" sz="15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5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зими</a:t>
            </a:r>
            <a:r>
              <a:rPr lang="ru-RU" sz="15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через </a:t>
            </a:r>
            <a:r>
              <a:rPr lang="ru-RU" sz="15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вимерзання</a:t>
            </a:r>
            <a:r>
              <a:rPr lang="ru-RU" sz="15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личинок.</a:t>
            </a:r>
            <a:endParaRPr lang="en-US" sz="15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40352" y="0"/>
            <a:ext cx="1152128" cy="200605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672599959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43490" y="764704"/>
            <a:ext cx="7024744" cy="1008112"/>
          </a:xfrm>
        </p:spPr>
        <p:txBody>
          <a:bodyPr>
            <a:normAutofit/>
          </a:bodyPr>
          <a:lstStyle/>
          <a:p>
            <a:pPr algn="ctr"/>
            <a:r>
              <a:rPr lang="uk-UA" sz="2400" dirty="0" smtClean="0">
                <a:latin typeface="Times New Roman" pitchFamily="18" charset="0"/>
                <a:cs typeface="Times New Roman" pitchFamily="18" charset="0"/>
              </a:rPr>
              <a:t>Питання для перевірки засвоєного матеріалу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899592" y="2323652"/>
            <a:ext cx="7344816" cy="3508977"/>
          </a:xfrm>
        </p:spPr>
        <p:txBody>
          <a:bodyPr>
            <a:normAutofit/>
          </a:bodyPr>
          <a:lstStyle/>
          <a:p>
            <a:pPr algn="just">
              <a:buNone/>
            </a:pPr>
            <a:r>
              <a:rPr lang="uk-UA" sz="1800" dirty="0" smtClean="0">
                <a:latin typeface="Times New Roman" pitchFamily="18" charset="0"/>
                <a:cs typeface="Times New Roman" pitchFamily="18" charset="0"/>
              </a:rPr>
              <a:t>1. Дайте визначення середовищу існування.</a:t>
            </a:r>
          </a:p>
          <a:p>
            <a:pPr algn="just">
              <a:buNone/>
            </a:pPr>
            <a:r>
              <a:rPr lang="uk-UA" sz="1800" dirty="0" smtClean="0">
                <a:latin typeface="Times New Roman" pitchFamily="18" charset="0"/>
                <a:cs typeface="Times New Roman" pitchFamily="18" charset="0"/>
              </a:rPr>
              <a:t>2. Назвіть основні складники середовища існування.</a:t>
            </a:r>
          </a:p>
          <a:p>
            <a:pPr algn="just">
              <a:buNone/>
            </a:pPr>
            <a:r>
              <a:rPr lang="uk-UA" sz="1800" dirty="0" smtClean="0">
                <a:latin typeface="Times New Roman" pitchFamily="18" charset="0"/>
                <a:cs typeface="Times New Roman" pitchFamily="18" charset="0"/>
              </a:rPr>
              <a:t>3. Назвіть функції організмів у середовищі мешкання.</a:t>
            </a:r>
          </a:p>
          <a:p>
            <a:pPr algn="just">
              <a:buNone/>
            </a:pPr>
            <a:r>
              <a:rPr lang="uk-UA" sz="1800" dirty="0" smtClean="0">
                <a:latin typeface="Times New Roman" pitchFamily="18" charset="0"/>
                <a:cs typeface="Times New Roman" pitchFamily="18" charset="0"/>
              </a:rPr>
              <a:t>4. Наведіть приклади змін середовища під дією організмів.</a:t>
            </a:r>
          </a:p>
          <a:p>
            <a:pPr marL="411480" indent="-342900" algn="just">
              <a:buNone/>
            </a:pPr>
            <a:r>
              <a:rPr lang="uk-UA" sz="1800" dirty="0" smtClean="0">
                <a:latin typeface="Times New Roman" pitchFamily="18" charset="0"/>
                <a:cs typeface="Times New Roman" pitchFamily="18" charset="0"/>
              </a:rPr>
              <a:t>5. У чому полягає суть принципу єдності організмів та їх середовища існування?</a:t>
            </a:r>
          </a:p>
          <a:p>
            <a:pPr marL="411480" indent="-342900" algn="just">
              <a:buNone/>
            </a:pPr>
            <a:r>
              <a:rPr lang="uk-UA" sz="1800" dirty="0" smtClean="0">
                <a:latin typeface="Times New Roman" pitchFamily="18" charset="0"/>
                <a:cs typeface="Times New Roman" pitchFamily="18" charset="0"/>
              </a:rPr>
              <a:t>6. Як середовище існування впливає на організм?</a:t>
            </a:r>
          </a:p>
          <a:p>
            <a:pPr marL="411480" indent="-342900" algn="just">
              <a:buNone/>
            </a:pPr>
            <a:r>
              <a:rPr lang="uk-UA" sz="1800" dirty="0" smtClean="0">
                <a:latin typeface="Times New Roman" pitchFamily="18" charset="0"/>
                <a:cs typeface="Times New Roman" pitchFamily="18" charset="0"/>
              </a:rPr>
              <a:t>7. Якими є закономірності взаємодії між організмами та середовищем існування?</a:t>
            </a:r>
          </a:p>
          <a:p>
            <a:pPr marL="411480" indent="-342900" algn="just">
              <a:buNone/>
            </a:pPr>
            <a:r>
              <a:rPr lang="uk-UA" sz="1800" dirty="0" smtClean="0">
                <a:latin typeface="Times New Roman" pitchFamily="18" charset="0"/>
                <a:cs typeface="Times New Roman" pitchFamily="18" charset="0"/>
              </a:rPr>
              <a:t>7. Доведіть на конкретному прикладі єдність організмів і середовища існування.</a:t>
            </a:r>
          </a:p>
          <a:p>
            <a:pPr marL="411480" indent="-342900">
              <a:buNone/>
            </a:pPr>
            <a:endParaRPr lang="uk-UA" sz="1800" dirty="0" smtClean="0">
              <a:latin typeface="Times New Roman" pitchFamily="18" charset="0"/>
              <a:cs typeface="Times New Roman" pitchFamily="18" charset="0"/>
            </a:endParaRPr>
          </a:p>
          <a:p>
            <a:pPr marL="411480" indent="-342900">
              <a:buAutoNum type="arabicPeriod" startAt="4"/>
            </a:pPr>
            <a:endParaRPr lang="uk-UA" sz="18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ru-RU" sz="18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uk-UA" sz="1800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43608" y="836712"/>
            <a:ext cx="7024626" cy="1224136"/>
          </a:xfrm>
        </p:spPr>
        <p:txBody>
          <a:bodyPr>
            <a:noAutofit/>
          </a:bodyPr>
          <a:lstStyle/>
          <a:p>
            <a:pPr algn="ctr"/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  <a:hlinkClick r:id="rId2"/>
              </a:rPr>
              <a:t>Допоможіть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  <a:hlinkClick r:id="rId2"/>
              </a:rPr>
              <a:t>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  <a:hlinkClick r:id="rId2"/>
              </a:rPr>
              <a:t>визначити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  <a:hlinkClick r:id="rId2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  <a:hlinkClick r:id="rId2"/>
              </a:rPr>
              <a:t>середовище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  <a:hlinkClick r:id="rId2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  <a:hlinkClick r:id="rId2"/>
              </a:rPr>
              <a:t>існування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  <a:hlinkClick r:id="rId2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  <a:hlinkClick r:id="rId2"/>
              </a:rPr>
              <a:t>запропонованих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  <a:hlinkClick r:id="rId2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  <a:hlinkClick r:id="rId2"/>
              </a:rPr>
              <a:t>організмів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7412" name="Picture 4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43809" y="2012054"/>
            <a:ext cx="3600399" cy="438293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4309487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043492" y="1412776"/>
            <a:ext cx="6840876" cy="5040560"/>
          </a:xfrm>
        </p:spPr>
        <p:txBody>
          <a:bodyPr>
            <a:noAutofit/>
          </a:bodyPr>
          <a:lstStyle/>
          <a:p>
            <a:pPr marL="68580" indent="0">
              <a:buNone/>
            </a:pPr>
            <a:r>
              <a:rPr lang="ru-RU" sz="1800" u="sng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Відповіді</a:t>
            </a:r>
            <a:r>
              <a:rPr lang="ru-RU" sz="1800" u="sng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pPr marL="68580" indent="0">
              <a:buNone/>
            </a:pPr>
            <a:r>
              <a:rPr lang="ru-RU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Горобець </a:t>
            </a: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наземно-</a:t>
            </a:r>
            <a:r>
              <a:rPr lang="ru-RU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повітряне</a:t>
            </a: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Фукус </a:t>
            </a:r>
            <a:r>
              <a:rPr lang="ru-RU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пухирчастий</a:t>
            </a: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- </a:t>
            </a:r>
            <a:r>
              <a:rPr lang="ru-RU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водне</a:t>
            </a: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середовище</a:t>
            </a: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Жаба </a:t>
            </a:r>
            <a:r>
              <a:rPr lang="ru-RU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сіра</a:t>
            </a: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- </a:t>
            </a:r>
            <a:r>
              <a:rPr lang="ru-RU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водне</a:t>
            </a: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середовище</a:t>
            </a: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наземне</a:t>
            </a: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середовище</a:t>
            </a: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Качка дика - </a:t>
            </a:r>
            <a:r>
              <a:rPr lang="ru-RU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водне</a:t>
            </a: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середовище</a:t>
            </a: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наземне</a:t>
            </a: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середовище</a:t>
            </a: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Сосна </a:t>
            </a:r>
            <a:r>
              <a:rPr lang="ru-RU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звичайна</a:t>
            </a: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- </a:t>
            </a:r>
            <a:r>
              <a:rPr lang="ru-RU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ґрунтове</a:t>
            </a: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середовище</a:t>
            </a: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Афаліна</a:t>
            </a: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звичайна</a:t>
            </a: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- </a:t>
            </a:r>
            <a:r>
              <a:rPr lang="ru-RU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водне</a:t>
            </a: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середовище</a:t>
            </a: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Вовчок</a:t>
            </a: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звичайний</a:t>
            </a: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- </a:t>
            </a:r>
            <a:r>
              <a:rPr lang="ru-RU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ґрунтове</a:t>
            </a: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Стрілиця</a:t>
            </a: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звичайна</a:t>
            </a: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- </a:t>
            </a:r>
            <a:r>
              <a:rPr lang="ru-RU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ґрунтове</a:t>
            </a: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середовище</a:t>
            </a: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Верблюд </a:t>
            </a:r>
            <a:r>
              <a:rPr lang="ru-RU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двогорбий</a:t>
            </a: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- </a:t>
            </a:r>
            <a:r>
              <a:rPr lang="ru-RU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наземно</a:t>
            </a: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середовище</a:t>
            </a: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Краб </a:t>
            </a:r>
            <a:r>
              <a:rPr lang="ru-RU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трав’яний</a:t>
            </a: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- </a:t>
            </a:r>
            <a:r>
              <a:rPr lang="ru-RU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водне</a:t>
            </a: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середовище</a:t>
            </a: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Муха </a:t>
            </a:r>
            <a:r>
              <a:rPr lang="ru-RU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хатня</a:t>
            </a: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- наземно-</a:t>
            </a:r>
            <a:r>
              <a:rPr lang="ru-RU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повітряне</a:t>
            </a: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середовище</a:t>
            </a: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Кріт</a:t>
            </a: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європейський</a:t>
            </a: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- </a:t>
            </a:r>
            <a:r>
              <a:rPr lang="ru-RU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ґрунтове</a:t>
            </a: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середовище</a:t>
            </a: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наземне</a:t>
            </a: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середовище</a:t>
            </a: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b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Воша</a:t>
            </a: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людська</a:t>
            </a: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- </a:t>
            </a:r>
            <a:r>
              <a:rPr lang="ru-RU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гостальне</a:t>
            </a: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середовище</a:t>
            </a: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Мокриця</a:t>
            </a: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звичайна</a:t>
            </a: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- </a:t>
            </a:r>
            <a:r>
              <a:rPr lang="ru-RU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ґрунтове</a:t>
            </a: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середовище</a:t>
            </a: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наземне</a:t>
            </a: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b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Бджола</a:t>
            </a: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- наземно-</a:t>
            </a:r>
            <a:r>
              <a:rPr lang="ru-RU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повітряне</a:t>
            </a: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середовище</a:t>
            </a: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Дафнія</a:t>
            </a: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- </a:t>
            </a:r>
            <a:r>
              <a:rPr lang="ru-RU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водне</a:t>
            </a: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середовище</a:t>
            </a:r>
            <a:endParaRPr lang="ru-RU" sz="1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224943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43490" y="764704"/>
            <a:ext cx="7024744" cy="1296144"/>
          </a:xfrm>
        </p:spPr>
        <p:txBody>
          <a:bodyPr>
            <a:normAutofit/>
          </a:bodyPr>
          <a:lstStyle/>
          <a:p>
            <a:r>
              <a:rPr lang="uk-UA" sz="2400" dirty="0" smtClean="0">
                <a:latin typeface="Times New Roman" pitchFamily="18" charset="0"/>
                <a:cs typeface="Times New Roman" pitchFamily="18" charset="0"/>
              </a:rPr>
              <a:t>Домашнє завдання: описати породу свійських тварин на вибір (визначити за якими ознаками сформована людиною порода)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043492" y="2323652"/>
            <a:ext cx="6777317" cy="3913660"/>
          </a:xfrm>
        </p:spPr>
        <p:txBody>
          <a:bodyPr/>
          <a:lstStyle/>
          <a:p>
            <a:endParaRPr lang="ru-RU" dirty="0"/>
          </a:p>
        </p:txBody>
      </p:sp>
      <p:pic>
        <p:nvPicPr>
          <p:cNvPr id="10245" name="Picture 5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06604" y="2636912"/>
            <a:ext cx="4809811" cy="340898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3608" y="2348880"/>
            <a:ext cx="2462997" cy="185334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5583369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Остин">
  <a:themeElements>
    <a:clrScheme name="Остин">
      <a:dk1>
        <a:sysClr val="windowText" lastClr="000000"/>
      </a:dk1>
      <a:lt1>
        <a:sysClr val="window" lastClr="FFFFFF"/>
      </a:lt1>
      <a:dk2>
        <a:srgbClr val="3E3D2D"/>
      </a:dk2>
      <a:lt2>
        <a:srgbClr val="CAF278"/>
      </a:lt2>
      <a:accent1>
        <a:srgbClr val="94C600"/>
      </a:accent1>
      <a:accent2>
        <a:srgbClr val="71685A"/>
      </a:accent2>
      <a:accent3>
        <a:srgbClr val="FF6700"/>
      </a:accent3>
      <a:accent4>
        <a:srgbClr val="909465"/>
      </a:accent4>
      <a:accent5>
        <a:srgbClr val="956B43"/>
      </a:accent5>
      <a:accent6>
        <a:srgbClr val="FEA022"/>
      </a:accent6>
      <a:hlink>
        <a:srgbClr val="E68200"/>
      </a:hlink>
      <a:folHlink>
        <a:srgbClr val="FFA94A"/>
      </a:folHlink>
    </a:clrScheme>
    <a:fontScheme name="Остин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Остин">
      <a:fillStyleLst>
        <a:solidFill>
          <a:schemeClr val="phClr"/>
        </a:solidFill>
        <a:gradFill rotWithShape="1">
          <a:gsLst>
            <a:gs pos="0">
              <a:schemeClr val="phClr">
                <a:tint val="20000"/>
                <a:satMod val="180000"/>
                <a:lumMod val="98000"/>
              </a:schemeClr>
            </a:gs>
            <a:gs pos="40000">
              <a:schemeClr val="phClr">
                <a:tint val="30000"/>
                <a:satMod val="260000"/>
                <a:lumMod val="84000"/>
              </a:schemeClr>
            </a:gs>
            <a:gs pos="100000">
              <a:schemeClr val="phClr">
                <a:tint val="100000"/>
                <a:satMod val="110000"/>
                <a:lumMod val="100000"/>
              </a:schemeClr>
            </a:gs>
          </a:gsLst>
          <a:lin ang="5040000" scaled="1"/>
        </a:gradFill>
        <a:gradFill rotWithShape="1">
          <a:gsLst>
            <a:gs pos="0">
              <a:schemeClr val="phClr"/>
            </a:gs>
            <a:gs pos="100000">
              <a:schemeClr val="phClr">
                <a:shade val="75000"/>
                <a:satMod val="120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20400000"/>
            </a:lightRig>
          </a:scene3d>
          <a:sp3d>
            <a:bevelT w="50800" h="12700" prst="softRound"/>
          </a:sp3d>
        </a:effectStyle>
        <a:effectStyle>
          <a:effectLst>
            <a:outerShdw blurRad="44450" dist="50800" dir="5400000" sx="96000" rotWithShape="0">
              <a:srgbClr val="000000">
                <a:alpha val="34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20400000"/>
            </a:lightRig>
          </a:scene3d>
          <a:sp3d contourW="15875" prstMaterial="metal">
            <a:bevelT w="101600" h="25400" prst="softRound"/>
            <a:contourClr>
              <a:schemeClr val="phClr">
                <a:shade val="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94000"/>
                <a:satMod val="114000"/>
                <a:lumMod val="96000"/>
              </a:schemeClr>
            </a:gs>
            <a:gs pos="62000">
              <a:schemeClr val="phClr">
                <a:tint val="92000"/>
                <a:shade val="66000"/>
                <a:satMod val="110000"/>
                <a:lumMod val="80000"/>
              </a:schemeClr>
            </a:gs>
            <a:gs pos="100000">
              <a:schemeClr val="phClr">
                <a:tint val="89000"/>
                <a:shade val="62000"/>
                <a:satMod val="110000"/>
                <a:lumMod val="72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tint val="80000"/>
                <a:shade val="58000"/>
              </a:schemeClr>
              <a:schemeClr val="phClr">
                <a:tint val="73000"/>
                <a:shade val="68000"/>
                <a:satMod val="15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Austin</Template>
  <TotalTime>971</TotalTime>
  <Words>1120</Words>
  <Application>Microsoft Office PowerPoint</Application>
  <PresentationFormat>Экран (4:3)</PresentationFormat>
  <Paragraphs>170</Paragraphs>
  <Slides>23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23</vt:i4>
      </vt:variant>
    </vt:vector>
  </HeadingPairs>
  <TitlesOfParts>
    <vt:vector size="24" baseType="lpstr">
      <vt:lpstr>Остин</vt:lpstr>
      <vt:lpstr>Заняття 46.  Тема заняття:  ,,Організми і середовищe”</vt:lpstr>
      <vt:lpstr>Презентация PowerPoint</vt:lpstr>
      <vt:lpstr>Про що дізнаємося на сьогоднішньому занятті?</vt:lpstr>
      <vt:lpstr>1. Екологічні чинники.</vt:lpstr>
      <vt:lpstr>Чим відрізняються свійські тварини від диких? Визначте за якими ознаками формується людиною порода</vt:lpstr>
      <vt:lpstr>Організми постійно перебувають під впливом різноманітних екологічних чинників, які за своєю природою можуть бути абіотичними, біотичними й антропогенними. </vt:lpstr>
      <vt:lpstr>Презентация PowerPoint</vt:lpstr>
      <vt:lpstr>Дії екологічних факторів можуть бути:  </vt:lpstr>
      <vt:lpstr>2. Середовище існування</vt:lpstr>
      <vt:lpstr>За особливостями умов існування й визначальними властивостями ресурсів розрізняють чотири типи середовища:</vt:lpstr>
      <vt:lpstr>Наземно-повітряне середовище </vt:lpstr>
      <vt:lpstr>Водне середовище  Водне середовище існування —  це абіотичне середовище  існування, основним ресурсом якого є  вода. </vt:lpstr>
      <vt:lpstr>Грунтове середовище</vt:lpstr>
      <vt:lpstr>    Живі організми (гостальне середовище).  Гостальне середовище існування — це біотичне середовище існування, пов'язане з ресурсами іншого живого організму. </vt:lpstr>
      <vt:lpstr>      3.Пристосування  організмів до  чинників  середовища </vt:lpstr>
      <vt:lpstr>Ще кілька цікавих фактів про кішку</vt:lpstr>
      <vt:lpstr>Презентация PowerPoint</vt:lpstr>
      <vt:lpstr>Завдання 2  Описати пристосування живої істоти на прикладі:</vt:lpstr>
      <vt:lpstr> Хрущ травневий Родина пластинчастовусі – Scarabaeidae ряд твердокрилі (Coleoptera) </vt:lpstr>
      <vt:lpstr>Питання для перевірки засвоєного матеріалу</vt:lpstr>
      <vt:lpstr>Допоможіть визначити середовище існування запропонованих організмів </vt:lpstr>
      <vt:lpstr>Презентация PowerPoint</vt:lpstr>
      <vt:lpstr>Домашнє завдання: описати породу свійських тварин на вибір (визначити за якими ознаками сформована людиною порода)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Заняття 46.  Тема заняття:  ,,Організм і сердовищe”</dc:title>
  <dc:creator>Олександр Денисюк</dc:creator>
  <cp:lastModifiedBy>Admin-33</cp:lastModifiedBy>
  <cp:revision>121</cp:revision>
  <cp:lastPrinted>2024-05-15T12:41:29Z</cp:lastPrinted>
  <dcterms:created xsi:type="dcterms:W3CDTF">2024-05-05T12:23:19Z</dcterms:created>
  <dcterms:modified xsi:type="dcterms:W3CDTF">2024-05-15T12:41:45Z</dcterms:modified>
</cp:coreProperties>
</file>