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0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5A223-D92E-45DC-AB93-F4E440D1229A}" type="datetimeFigureOut">
              <a:rPr lang="ru-RU" smtClean="0"/>
              <a:t>09.09.2022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54263B-DD7B-4F75-BA47-05C6EC5921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42896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5A223-D92E-45DC-AB93-F4E440D1229A}" type="datetimeFigureOut">
              <a:rPr lang="ru-RU" smtClean="0"/>
              <a:t>09.09.2022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54263B-DD7B-4F75-BA47-05C6EC5921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74721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5A223-D92E-45DC-AB93-F4E440D1229A}" type="datetimeFigureOut">
              <a:rPr lang="ru-RU" smtClean="0"/>
              <a:t>09.09.2022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54263B-DD7B-4F75-BA47-05C6EC5921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1530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5A223-D92E-45DC-AB93-F4E440D1229A}" type="datetimeFigureOut">
              <a:rPr lang="ru-RU" smtClean="0"/>
              <a:t>09.09.2022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54263B-DD7B-4F75-BA47-05C6EC5921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50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5A223-D92E-45DC-AB93-F4E440D1229A}" type="datetimeFigureOut">
              <a:rPr lang="ru-RU" smtClean="0"/>
              <a:t>09.09.2022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54263B-DD7B-4F75-BA47-05C6EC5921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14325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5A223-D92E-45DC-AB93-F4E440D1229A}" type="datetimeFigureOut">
              <a:rPr lang="ru-RU" smtClean="0"/>
              <a:t>09.09.2022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54263B-DD7B-4F75-BA47-05C6EC5921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96309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5A223-D92E-45DC-AB93-F4E440D1229A}" type="datetimeFigureOut">
              <a:rPr lang="ru-RU" smtClean="0"/>
              <a:t>09.09.2022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54263B-DD7B-4F75-BA47-05C6EC5921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7348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5A223-D92E-45DC-AB93-F4E440D1229A}" type="datetimeFigureOut">
              <a:rPr lang="ru-RU" smtClean="0"/>
              <a:t>09.09.2022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54263B-DD7B-4F75-BA47-05C6EC5921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63442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5A223-D92E-45DC-AB93-F4E440D1229A}" type="datetimeFigureOut">
              <a:rPr lang="ru-RU" smtClean="0"/>
              <a:t>09.09.2022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54263B-DD7B-4F75-BA47-05C6EC5921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65207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5A223-D92E-45DC-AB93-F4E440D1229A}" type="datetimeFigureOut">
              <a:rPr lang="ru-RU" smtClean="0"/>
              <a:t>09.09.2022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54263B-DD7B-4F75-BA47-05C6EC5921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27666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5A223-D92E-45DC-AB93-F4E440D1229A}" type="datetimeFigureOut">
              <a:rPr lang="ru-RU" smtClean="0"/>
              <a:t>09.09.2022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54263B-DD7B-4F75-BA47-05C6EC5921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84459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75A223-D92E-45DC-AB93-F4E440D1229A}" type="datetimeFigureOut">
              <a:rPr lang="ru-RU" smtClean="0"/>
              <a:t>09.09.2022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54263B-DD7B-4F75-BA47-05C6EC5921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56167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0302" y="2202873"/>
            <a:ext cx="7196530" cy="452322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47782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ru-RU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Основні</a:t>
            </a:r>
            <a:r>
              <a:rPr lang="ru-RU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групи</a:t>
            </a:r>
            <a:r>
              <a:rPr lang="ru-RU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організмів</a:t>
            </a:r>
            <a:r>
              <a:rPr lang="ru-RU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: </a:t>
            </a:r>
            <a:r>
              <a:rPr lang="ru-RU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віруси</a:t>
            </a:r>
            <a:r>
              <a:rPr lang="ru-RU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, </a:t>
            </a:r>
            <a:r>
              <a:rPr lang="ru-RU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бактерії</a:t>
            </a:r>
            <a:r>
              <a:rPr lang="ru-RU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, </a:t>
            </a:r>
            <a:r>
              <a:rPr lang="ru-RU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археї</a:t>
            </a:r>
            <a:r>
              <a:rPr lang="ru-RU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, </a:t>
            </a:r>
            <a:r>
              <a:rPr lang="ru-RU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еукаріоти</a:t>
            </a:r>
            <a:endParaRPr lang="ru-RU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1966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4185" y="825500"/>
            <a:ext cx="9137445" cy="4051301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5863771" y="5268464"/>
            <a:ext cx="6096000" cy="67710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just"/>
            <a:r>
              <a:rPr lang="ru-RU" sz="20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Домен</a:t>
            </a:r>
            <a:r>
              <a:rPr lang="ru-RU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— </a:t>
            </a:r>
            <a:r>
              <a:rPr lang="ru-RU" dirty="0" err="1" smtClean="0">
                <a:latin typeface="Comic Sans MS" panose="030F0702030302020204" pitchFamily="66" charset="0"/>
              </a:rPr>
              <a:t>це</a:t>
            </a:r>
            <a:r>
              <a:rPr lang="ru-RU" dirty="0" smtClean="0">
                <a:latin typeface="Comic Sans MS" panose="030F0702030302020204" pitchFamily="66" charset="0"/>
              </a:rPr>
              <a:t> таксон </a:t>
            </a:r>
            <a:r>
              <a:rPr lang="ru-RU" dirty="0" err="1" smtClean="0">
                <a:latin typeface="Comic Sans MS" panose="030F0702030302020204" pitchFamily="66" charset="0"/>
              </a:rPr>
              <a:t>найвищого</a:t>
            </a:r>
            <a:r>
              <a:rPr lang="ru-RU" dirty="0" smtClean="0">
                <a:latin typeface="Comic Sans MS" panose="030F0702030302020204" pitchFamily="66" charset="0"/>
              </a:rPr>
              <a:t> рангу, </a:t>
            </a:r>
            <a:r>
              <a:rPr lang="ru-RU" dirty="0" err="1" smtClean="0">
                <a:latin typeface="Comic Sans MS" panose="030F0702030302020204" pitchFamily="66" charset="0"/>
              </a:rPr>
              <a:t>який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включає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кілька</a:t>
            </a:r>
            <a:r>
              <a:rPr lang="ru-RU" dirty="0" smtClean="0">
                <a:latin typeface="Comic Sans MS" panose="030F0702030302020204" pitchFamily="66" charset="0"/>
              </a:rPr>
              <a:t> царств </a:t>
            </a:r>
            <a:r>
              <a:rPr lang="ru-RU" dirty="0" err="1" smtClean="0">
                <a:latin typeface="Comic Sans MS" panose="030F0702030302020204" pitchFamily="66" charset="0"/>
              </a:rPr>
              <a:t>живих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організмів</a:t>
            </a:r>
            <a:r>
              <a:rPr lang="ru-RU" dirty="0" smtClean="0">
                <a:latin typeface="Comic Sans MS" panose="030F0702030302020204" pitchFamily="66" charset="0"/>
              </a:rPr>
              <a:t>.</a:t>
            </a:r>
            <a:endParaRPr lang="ru-RU" dirty="0">
              <a:latin typeface="Comic Sans MS" panose="030F0702030302020204" pitchFamily="66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01421" y="5181379"/>
            <a:ext cx="4662464" cy="98488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dirty="0" err="1" smtClean="0">
                <a:latin typeface="Comic Sans MS" panose="030F0702030302020204" pitchFamily="66" charset="0"/>
              </a:rPr>
              <a:t>Клітинні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форми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життя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поділили</a:t>
            </a:r>
            <a:r>
              <a:rPr lang="ru-RU" dirty="0" smtClean="0">
                <a:latin typeface="Comic Sans MS" panose="030F0702030302020204" pitchFamily="66" charset="0"/>
              </a:rPr>
              <a:t> на три </a:t>
            </a:r>
            <a:r>
              <a:rPr lang="ru-RU" dirty="0" err="1" smtClean="0">
                <a:latin typeface="Comic Sans MS" panose="030F0702030302020204" pitchFamily="66" charset="0"/>
              </a:rPr>
              <a:t>домени</a:t>
            </a:r>
            <a:r>
              <a:rPr lang="ru-RU" dirty="0" smtClean="0">
                <a:latin typeface="Comic Sans MS" panose="030F0702030302020204" pitchFamily="66" charset="0"/>
              </a:rPr>
              <a:t> — </a:t>
            </a:r>
            <a:r>
              <a:rPr lang="ru-RU" sz="2000" b="1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Бактерії</a:t>
            </a:r>
            <a:r>
              <a:rPr lang="ru-RU" sz="20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, </a:t>
            </a:r>
            <a:r>
              <a:rPr lang="ru-RU" sz="2000" b="1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Архебактерії</a:t>
            </a:r>
            <a:r>
              <a:rPr lang="ru-RU" sz="20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та </a:t>
            </a:r>
            <a:r>
              <a:rPr lang="ru-RU" sz="2000" b="1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Еукаріоти</a:t>
            </a:r>
            <a:r>
              <a:rPr lang="ru-RU" sz="20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.</a:t>
            </a:r>
            <a:endParaRPr lang="ru-RU" sz="20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4032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38249" y="372030"/>
            <a:ext cx="3034806" cy="120032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uk-UA" sz="2400" dirty="0" smtClean="0">
                <a:latin typeface="Comic Sans MS" panose="030F0702030302020204" pitchFamily="66" charset="0"/>
              </a:rPr>
              <a:t>Наявність ядра </a:t>
            </a:r>
          </a:p>
          <a:p>
            <a:r>
              <a:rPr lang="uk-UA" sz="2400" dirty="0" smtClean="0">
                <a:latin typeface="Comic Sans MS" panose="030F0702030302020204" pitchFamily="66" charset="0"/>
              </a:rPr>
              <a:t>і клітинних органел</a:t>
            </a:r>
            <a:endParaRPr lang="ru-RU" sz="2400" dirty="0">
              <a:latin typeface="Comic Sans MS" panose="030F0702030302020204" pitchFamily="66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87933" y="0"/>
            <a:ext cx="4401127" cy="4226212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8789060" y="164981"/>
            <a:ext cx="2688557" cy="4616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sz="2400" dirty="0" err="1" smtClean="0">
                <a:latin typeface="Comic Sans MS" panose="030F0702030302020204" pitchFamily="66" charset="0"/>
              </a:rPr>
              <a:t>Клітинна</a:t>
            </a:r>
            <a:r>
              <a:rPr lang="ru-RU" sz="2400" dirty="0" smtClean="0">
                <a:latin typeface="Comic Sans MS" panose="030F0702030302020204" pitchFamily="66" charset="0"/>
              </a:rPr>
              <a:t>  </a:t>
            </a:r>
            <a:r>
              <a:rPr lang="ru-RU" sz="2400" dirty="0" err="1" smtClean="0">
                <a:latin typeface="Comic Sans MS" panose="030F0702030302020204" pitchFamily="66" charset="0"/>
              </a:rPr>
              <a:t>будова</a:t>
            </a:r>
            <a:endParaRPr lang="ru-RU" sz="2400" dirty="0">
              <a:latin typeface="Comic Sans MS" panose="030F0702030302020204" pitchFamily="66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90084" y="4158419"/>
            <a:ext cx="3840869" cy="2612355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8390959" y="3327422"/>
            <a:ext cx="3801041" cy="83099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sz="2400" dirty="0" err="1" smtClean="0">
                <a:latin typeface="Comic Sans MS" panose="030F0702030302020204" pitchFamily="66" charset="0"/>
              </a:rPr>
              <a:t>Особливості</a:t>
            </a:r>
            <a:r>
              <a:rPr lang="ru-RU" sz="2400" dirty="0" smtClean="0">
                <a:latin typeface="Comic Sans MS" panose="030F0702030302020204" pitchFamily="66" charset="0"/>
              </a:rPr>
              <a:t> </a:t>
            </a:r>
            <a:r>
              <a:rPr lang="ru-RU" sz="2400" dirty="0" err="1" smtClean="0">
                <a:latin typeface="Comic Sans MS" panose="030F0702030302020204" pitchFamily="66" charset="0"/>
              </a:rPr>
              <a:t>організації</a:t>
            </a:r>
            <a:r>
              <a:rPr lang="ru-RU" sz="2400" dirty="0" smtClean="0">
                <a:latin typeface="Comic Sans MS" panose="030F0702030302020204" pitchFamily="66" charset="0"/>
              </a:rPr>
              <a:t> </a:t>
            </a:r>
          </a:p>
          <a:p>
            <a:r>
              <a:rPr lang="ru-RU" sz="2400" dirty="0" err="1" smtClean="0">
                <a:latin typeface="Comic Sans MS" panose="030F0702030302020204" pitchFamily="66" charset="0"/>
              </a:rPr>
              <a:t>генетичного</a:t>
            </a:r>
            <a:r>
              <a:rPr lang="ru-RU" sz="2400" dirty="0" smtClean="0">
                <a:latin typeface="Comic Sans MS" panose="030F0702030302020204" pitchFamily="66" charset="0"/>
              </a:rPr>
              <a:t> </a:t>
            </a:r>
            <a:r>
              <a:rPr lang="ru-RU" sz="2400" dirty="0" err="1" smtClean="0">
                <a:latin typeface="Comic Sans MS" panose="030F0702030302020204" pitchFamily="66" charset="0"/>
              </a:rPr>
              <a:t>матеріалу</a:t>
            </a:r>
            <a:endParaRPr lang="ru-RU" sz="2400" dirty="0">
              <a:latin typeface="Comic Sans MS" panose="030F0702030302020204" pitchFamily="66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16522" y="3512087"/>
            <a:ext cx="3445174" cy="4616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sz="2400" dirty="0" err="1" smtClean="0">
                <a:latin typeface="Comic Sans MS" panose="030F0702030302020204" pitchFamily="66" charset="0"/>
              </a:rPr>
              <a:t>Розвиток</a:t>
            </a:r>
            <a:r>
              <a:rPr lang="ru-RU" sz="2400" dirty="0" smtClean="0">
                <a:latin typeface="Comic Sans MS" panose="030F0702030302020204" pitchFamily="66" charset="0"/>
              </a:rPr>
              <a:t> </a:t>
            </a:r>
            <a:r>
              <a:rPr lang="ru-RU" sz="2400" dirty="0" err="1" smtClean="0">
                <a:latin typeface="Comic Sans MS" panose="030F0702030302020204" pitchFamily="66" charset="0"/>
              </a:rPr>
              <a:t>цитоскелета</a:t>
            </a:r>
            <a:endParaRPr lang="ru-RU" sz="2400" dirty="0">
              <a:latin typeface="Comic Sans MS" panose="030F0702030302020204" pitchFamily="66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0285" y="4158419"/>
            <a:ext cx="5503054" cy="24640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79442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81890" y="140963"/>
            <a:ext cx="1123603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Порівняльна</a:t>
            </a:r>
            <a:r>
              <a:rPr lang="ru-RU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характеристика </a:t>
            </a:r>
            <a:r>
              <a:rPr lang="ru-RU" sz="28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основних</a:t>
            </a:r>
            <a:r>
              <a:rPr lang="ru-RU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ru-RU" sz="28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груп</a:t>
            </a:r>
            <a:r>
              <a:rPr lang="ru-RU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ru-RU" sz="28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живих</a:t>
            </a:r>
            <a:r>
              <a:rPr lang="ru-RU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ru-RU" sz="28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організмів</a:t>
            </a:r>
            <a:endParaRPr lang="ru-RU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1086234"/>
              </p:ext>
            </p:extLst>
          </p:nvPr>
        </p:nvGraphicFramePr>
        <p:xfrm>
          <a:off x="581890" y="664183"/>
          <a:ext cx="11346873" cy="6027562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828801">
                  <a:extLst>
                    <a:ext uri="{9D8B030D-6E8A-4147-A177-3AD203B41FA5}">
                      <a16:colId xmlns:a16="http://schemas.microsoft.com/office/drawing/2014/main" val="3969815732"/>
                    </a:ext>
                  </a:extLst>
                </a:gridCol>
                <a:gridCol w="2729345">
                  <a:extLst>
                    <a:ext uri="{9D8B030D-6E8A-4147-A177-3AD203B41FA5}">
                      <a16:colId xmlns:a16="http://schemas.microsoft.com/office/drawing/2014/main" val="1922030038"/>
                    </a:ext>
                  </a:extLst>
                </a:gridCol>
                <a:gridCol w="6788727">
                  <a:extLst>
                    <a:ext uri="{9D8B030D-6E8A-4147-A177-3AD203B41FA5}">
                      <a16:colId xmlns:a16="http://schemas.microsoft.com/office/drawing/2014/main" val="2562282122"/>
                    </a:ext>
                  </a:extLst>
                </a:gridCol>
              </a:tblGrid>
              <a:tr h="310943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err="1">
                          <a:effectLst/>
                          <a:latin typeface="Comic Sans MS" panose="030F0702030302020204" pitchFamily="66" charset="0"/>
                        </a:rPr>
                        <a:t>Група</a:t>
                      </a:r>
                      <a:endParaRPr lang="ru-RU" sz="1800" dirty="0">
                        <a:effectLst/>
                        <a:latin typeface="Comic Sans MS" panose="030F0702030302020204" pitchFamily="66" charset="0"/>
                      </a:endParaRPr>
                    </a:p>
                  </a:txBody>
                  <a:tcPr marL="0" marR="0" marT="24473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err="1">
                          <a:effectLst/>
                          <a:latin typeface="Comic Sans MS" panose="030F0702030302020204" pitchFamily="66" charset="0"/>
                        </a:rPr>
                        <a:t>Які</a:t>
                      </a:r>
                      <a:r>
                        <a:rPr lang="ru-RU" sz="1800" dirty="0">
                          <a:effectLst/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ru-RU" sz="1800" dirty="0" err="1">
                          <a:effectLst/>
                          <a:latin typeface="Comic Sans MS" panose="030F0702030302020204" pitchFamily="66" charset="0"/>
                        </a:rPr>
                        <a:t>організми</a:t>
                      </a:r>
                      <a:r>
                        <a:rPr lang="ru-RU" sz="1800" dirty="0">
                          <a:effectLst/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ru-RU" sz="1800" dirty="0" err="1">
                          <a:effectLst/>
                          <a:latin typeface="Comic Sans MS" panose="030F0702030302020204" pitchFamily="66" charset="0"/>
                        </a:rPr>
                        <a:t>включає</a:t>
                      </a:r>
                      <a:endParaRPr lang="ru-RU" sz="1800" dirty="0">
                        <a:effectLst/>
                        <a:latin typeface="Comic Sans MS" panose="030F0702030302020204" pitchFamily="66" charset="0"/>
                      </a:endParaRPr>
                    </a:p>
                  </a:txBody>
                  <a:tcPr marL="0" marR="0" marT="24473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err="1">
                          <a:effectLst/>
                          <a:latin typeface="Comic Sans MS" panose="030F0702030302020204" pitchFamily="66" charset="0"/>
                        </a:rPr>
                        <a:t>Особливості</a:t>
                      </a:r>
                      <a:r>
                        <a:rPr lang="ru-RU" sz="1800" dirty="0">
                          <a:effectLst/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ru-RU" sz="1800" dirty="0" err="1">
                          <a:effectLst/>
                          <a:latin typeface="Comic Sans MS" panose="030F0702030302020204" pitchFamily="66" charset="0"/>
                        </a:rPr>
                        <a:t>будови</a:t>
                      </a:r>
                      <a:r>
                        <a:rPr lang="ru-RU" sz="1800" dirty="0">
                          <a:effectLst/>
                          <a:latin typeface="Comic Sans MS" panose="030F0702030302020204" pitchFamily="66" charset="0"/>
                        </a:rPr>
                        <a:t> й </a:t>
                      </a:r>
                      <a:r>
                        <a:rPr lang="ru-RU" sz="1800" dirty="0" err="1">
                          <a:effectLst/>
                          <a:latin typeface="Comic Sans MS" panose="030F0702030302020204" pitchFamily="66" charset="0"/>
                        </a:rPr>
                        <a:t>життєдіяльності</a:t>
                      </a:r>
                      <a:endParaRPr lang="ru-RU" sz="1800" dirty="0">
                        <a:effectLst/>
                        <a:latin typeface="Comic Sans MS" panose="030F0702030302020204" pitchFamily="66" charset="0"/>
                      </a:endParaRPr>
                    </a:p>
                  </a:txBody>
                  <a:tcPr marL="0" marR="0" marT="24473" marB="0" anchor="ctr"/>
                </a:tc>
                <a:extLst>
                  <a:ext uri="{0D108BD9-81ED-4DB2-BD59-A6C34878D82A}">
                    <a16:rowId xmlns:a16="http://schemas.microsoft.com/office/drawing/2014/main" val="3102680203"/>
                  </a:ext>
                </a:extLst>
              </a:tr>
              <a:tr h="876106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effectLst/>
                          <a:latin typeface="Comic Sans MS" panose="030F0702030302020204" pitchFamily="66" charset="0"/>
                        </a:rPr>
                        <a:t>Таксон</a:t>
                      </a:r>
                    </a:p>
                    <a:p>
                      <a:pPr algn="ctr"/>
                      <a:r>
                        <a:rPr lang="ru-RU" sz="2400" b="1" dirty="0" smtClean="0">
                          <a:effectLst/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US" sz="2400" b="1" dirty="0" err="1">
                          <a:effectLst/>
                          <a:latin typeface="Comic Sans MS" panose="030F0702030302020204" pitchFamily="66" charset="0"/>
                        </a:rPr>
                        <a:t>Vira</a:t>
                      </a:r>
                      <a:endParaRPr lang="en-US" sz="2400" b="1" dirty="0">
                        <a:effectLst/>
                        <a:latin typeface="Comic Sans MS" panose="030F0702030302020204" pitchFamily="66" charset="0"/>
                      </a:endParaRPr>
                    </a:p>
                  </a:txBody>
                  <a:tcPr marL="0" marR="0" marT="24473" marB="0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800" dirty="0" err="1">
                          <a:effectLst/>
                          <a:latin typeface="Comic Sans MS" panose="030F0702030302020204" pitchFamily="66" charset="0"/>
                        </a:rPr>
                        <a:t>Віруси</a:t>
                      </a:r>
                      <a:endParaRPr lang="ru-RU" sz="1800" dirty="0">
                        <a:effectLst/>
                        <a:latin typeface="Comic Sans MS" panose="030F0702030302020204" pitchFamily="66" charset="0"/>
                      </a:endParaRPr>
                    </a:p>
                  </a:txBody>
                  <a:tcPr marL="0" marR="0" marT="24473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err="1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</a:rPr>
                        <a:t>Неклітинна</a:t>
                      </a:r>
                      <a:r>
                        <a:rPr lang="ru-RU" sz="1800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</a:rPr>
                        <a:t> форма </a:t>
                      </a:r>
                      <a:r>
                        <a:rPr lang="ru-RU" sz="1800" dirty="0" err="1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</a:rPr>
                        <a:t>життя</a:t>
                      </a:r>
                      <a:r>
                        <a:rPr lang="ru-RU" sz="1800" dirty="0">
                          <a:effectLst/>
                          <a:latin typeface="Comic Sans MS" panose="030F0702030302020204" pitchFamily="66" charset="0"/>
                        </a:rPr>
                        <a:t>. </a:t>
                      </a:r>
                      <a:r>
                        <a:rPr lang="ru-RU" sz="1800" dirty="0" err="1">
                          <a:effectLst/>
                          <a:latin typeface="Comic Sans MS" panose="030F0702030302020204" pitchFamily="66" charset="0"/>
                        </a:rPr>
                        <a:t>Можуть</a:t>
                      </a:r>
                      <a:r>
                        <a:rPr lang="ru-RU" sz="1800" dirty="0">
                          <a:effectLst/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ru-RU" sz="1800" dirty="0" err="1">
                          <a:effectLst/>
                          <a:latin typeface="Comic Sans MS" panose="030F0702030302020204" pitchFamily="66" charset="0"/>
                        </a:rPr>
                        <a:t>розмножуватися</a:t>
                      </a:r>
                      <a:r>
                        <a:rPr lang="ru-RU" sz="1800" dirty="0">
                          <a:effectLst/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ru-RU" sz="1800" dirty="0" err="1">
                          <a:effectLst/>
                          <a:latin typeface="Comic Sans MS" panose="030F0702030302020204" pitchFamily="66" charset="0"/>
                        </a:rPr>
                        <a:t>тільки</a:t>
                      </a:r>
                      <a:r>
                        <a:rPr lang="ru-RU" sz="1800" dirty="0">
                          <a:effectLst/>
                          <a:latin typeface="Comic Sans MS" panose="030F0702030302020204" pitchFamily="66" charset="0"/>
                        </a:rPr>
                        <a:t> в </a:t>
                      </a:r>
                      <a:r>
                        <a:rPr lang="ru-RU" sz="1800" dirty="0" err="1">
                          <a:effectLst/>
                          <a:latin typeface="Comic Sans MS" panose="030F0702030302020204" pitchFamily="66" charset="0"/>
                        </a:rPr>
                        <a:t>клітинах</a:t>
                      </a:r>
                      <a:r>
                        <a:rPr lang="ru-RU" sz="1800" dirty="0">
                          <a:effectLst/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ru-RU" sz="1800" dirty="0" err="1">
                          <a:effectLst/>
                          <a:latin typeface="Comic Sans MS" panose="030F0702030302020204" pitchFamily="66" charset="0"/>
                        </a:rPr>
                        <a:t>інших</a:t>
                      </a:r>
                      <a:r>
                        <a:rPr lang="ru-RU" sz="1800" dirty="0">
                          <a:effectLst/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ru-RU" sz="1800" dirty="0" err="1">
                          <a:effectLst/>
                          <a:latin typeface="Comic Sans MS" panose="030F0702030302020204" pitchFamily="66" charset="0"/>
                        </a:rPr>
                        <a:t>організмів</a:t>
                      </a:r>
                      <a:r>
                        <a:rPr lang="ru-RU" sz="1800" dirty="0">
                          <a:effectLst/>
                          <a:latin typeface="Comic Sans MS" panose="030F0702030302020204" pitchFamily="66" charset="0"/>
                        </a:rPr>
                        <a:t>. </a:t>
                      </a:r>
                      <a:r>
                        <a:rPr lang="ru-RU" sz="1800" dirty="0" err="1">
                          <a:effectLst/>
                          <a:latin typeface="Comic Sans MS" panose="030F0702030302020204" pitchFamily="66" charset="0"/>
                        </a:rPr>
                        <a:t>Містять</a:t>
                      </a:r>
                      <a:r>
                        <a:rPr lang="ru-RU" sz="1800" dirty="0">
                          <a:effectLst/>
                          <a:latin typeface="Comic Sans MS" panose="030F0702030302020204" pitchFamily="66" charset="0"/>
                        </a:rPr>
                        <a:t> у </a:t>
                      </a:r>
                      <a:r>
                        <a:rPr lang="ru-RU" sz="1800" dirty="0" err="1">
                          <a:effectLst/>
                          <a:latin typeface="Comic Sans MS" panose="030F0702030302020204" pitchFamily="66" charset="0"/>
                        </a:rPr>
                        <a:t>своєму</a:t>
                      </a:r>
                      <a:r>
                        <a:rPr lang="ru-RU" sz="1800" dirty="0">
                          <a:effectLst/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ru-RU" sz="1800" dirty="0" err="1">
                          <a:effectLst/>
                          <a:latin typeface="Comic Sans MS" panose="030F0702030302020204" pitchFamily="66" charset="0"/>
                        </a:rPr>
                        <a:t>складі</a:t>
                      </a:r>
                      <a:r>
                        <a:rPr lang="ru-RU" sz="1800" dirty="0">
                          <a:effectLst/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ru-RU" sz="1800" dirty="0" err="1">
                          <a:effectLst/>
                          <a:latin typeface="Comic Sans MS" panose="030F0702030302020204" pitchFamily="66" charset="0"/>
                        </a:rPr>
                        <a:t>тільки</a:t>
                      </a:r>
                      <a:r>
                        <a:rPr lang="ru-RU" sz="1800" dirty="0">
                          <a:effectLst/>
                          <a:latin typeface="Comic Sans MS" panose="030F0702030302020204" pitchFamily="66" charset="0"/>
                        </a:rPr>
                        <a:t> одну </a:t>
                      </a:r>
                      <a:r>
                        <a:rPr lang="ru-RU" sz="1800" dirty="0" err="1">
                          <a:effectLst/>
                          <a:latin typeface="Comic Sans MS" panose="030F0702030302020204" pitchFamily="66" charset="0"/>
                        </a:rPr>
                        <a:t>нуклеїнову</a:t>
                      </a:r>
                      <a:r>
                        <a:rPr lang="ru-RU" sz="1800" dirty="0">
                          <a:effectLst/>
                          <a:latin typeface="Comic Sans MS" panose="030F0702030302020204" pitchFamily="66" charset="0"/>
                        </a:rPr>
                        <a:t> кислоту — </a:t>
                      </a:r>
                      <a:r>
                        <a:rPr lang="ru-RU" sz="1800" dirty="0" err="1">
                          <a:effectLst/>
                          <a:latin typeface="Comic Sans MS" panose="030F0702030302020204" pitchFamily="66" charset="0"/>
                        </a:rPr>
                        <a:t>або</a:t>
                      </a:r>
                      <a:r>
                        <a:rPr lang="ru-RU" sz="1800" dirty="0">
                          <a:effectLst/>
                          <a:latin typeface="Comic Sans MS" panose="030F0702030302020204" pitchFamily="66" charset="0"/>
                        </a:rPr>
                        <a:t> РНК, </a:t>
                      </a:r>
                      <a:r>
                        <a:rPr lang="ru-RU" sz="1800" dirty="0" err="1">
                          <a:effectLst/>
                          <a:latin typeface="Comic Sans MS" panose="030F0702030302020204" pitchFamily="66" charset="0"/>
                        </a:rPr>
                        <a:t>або</a:t>
                      </a:r>
                      <a:r>
                        <a:rPr lang="ru-RU" sz="1800" dirty="0">
                          <a:effectLst/>
                          <a:latin typeface="Comic Sans MS" panose="030F0702030302020204" pitchFamily="66" charset="0"/>
                        </a:rPr>
                        <a:t> ДНК</a:t>
                      </a:r>
                    </a:p>
                  </a:txBody>
                  <a:tcPr marL="0" marR="0" marT="24473" marB="0" anchor="b"/>
                </a:tc>
                <a:extLst>
                  <a:ext uri="{0D108BD9-81ED-4DB2-BD59-A6C34878D82A}">
                    <a16:rowId xmlns:a16="http://schemas.microsoft.com/office/drawing/2014/main" val="3045785590"/>
                  </a:ext>
                </a:extLst>
              </a:tr>
              <a:tr h="1721139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>
                          <a:effectLst/>
                          <a:latin typeface="Comic Sans MS" panose="030F0702030302020204" pitchFamily="66" charset="0"/>
                        </a:rPr>
                        <a:t>Домен </a:t>
                      </a:r>
                      <a:r>
                        <a:rPr lang="ru-RU" sz="2400" b="1" dirty="0" err="1">
                          <a:effectLst/>
                          <a:latin typeface="Comic Sans MS" panose="030F0702030302020204" pitchFamily="66" charset="0"/>
                        </a:rPr>
                        <a:t>Бактерії</a:t>
                      </a:r>
                      <a:endParaRPr lang="ru-RU" sz="2400" b="1" dirty="0">
                        <a:effectLst/>
                        <a:latin typeface="Comic Sans MS" panose="030F0702030302020204" pitchFamily="66" charset="0"/>
                      </a:endParaRPr>
                    </a:p>
                  </a:txBody>
                  <a:tcPr marL="0" marR="0" marT="24473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err="1">
                          <a:effectLst/>
                          <a:latin typeface="Comic Sans MS" panose="030F0702030302020204" pitchFamily="66" charset="0"/>
                        </a:rPr>
                        <a:t>Бактерії</a:t>
                      </a:r>
                      <a:r>
                        <a:rPr lang="ru-RU" sz="1800" dirty="0">
                          <a:effectLst/>
                          <a:latin typeface="Comic Sans MS" panose="030F0702030302020204" pitchFamily="66" charset="0"/>
                        </a:rPr>
                        <a:t>, </a:t>
                      </a:r>
                      <a:r>
                        <a:rPr lang="ru-RU" sz="1800" dirty="0" err="1">
                          <a:effectLst/>
                          <a:latin typeface="Comic Sans MS" panose="030F0702030302020204" pitchFamily="66" charset="0"/>
                        </a:rPr>
                        <a:t>ціанобактерії</a:t>
                      </a:r>
                      <a:endParaRPr lang="ru-RU" sz="1800" dirty="0">
                        <a:effectLst/>
                        <a:latin typeface="Comic Sans MS" panose="030F0702030302020204" pitchFamily="66" charset="0"/>
                      </a:endParaRPr>
                    </a:p>
                  </a:txBody>
                  <a:tcPr marL="0" marR="0" marT="24473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err="1">
                          <a:effectLst/>
                          <a:latin typeface="Comic Sans MS" panose="030F0702030302020204" pitchFamily="66" charset="0"/>
                        </a:rPr>
                        <a:t>Клітинні</a:t>
                      </a:r>
                      <a:r>
                        <a:rPr lang="ru-RU" sz="1800" dirty="0">
                          <a:effectLst/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ru-RU" sz="1800" dirty="0" err="1">
                          <a:effectLst/>
                          <a:latin typeface="Comic Sans MS" panose="030F0702030302020204" pitchFamily="66" charset="0"/>
                        </a:rPr>
                        <a:t>організми</a:t>
                      </a:r>
                      <a:r>
                        <a:rPr lang="ru-RU" sz="1800" dirty="0">
                          <a:effectLst/>
                          <a:latin typeface="Comic Sans MS" panose="030F0702030302020204" pitchFamily="66" charset="0"/>
                        </a:rPr>
                        <a:t>. У </a:t>
                      </a:r>
                      <a:r>
                        <a:rPr lang="ru-RU" sz="1800" dirty="0" err="1">
                          <a:effectLst/>
                          <a:latin typeface="Comic Sans MS" panose="030F0702030302020204" pitchFamily="66" charset="0"/>
                        </a:rPr>
                        <a:t>клітинах</a:t>
                      </a:r>
                      <a:r>
                        <a:rPr lang="ru-RU" sz="1800" dirty="0">
                          <a:effectLst/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ru-RU" sz="1800" dirty="0" err="1">
                          <a:effectLst/>
                          <a:latin typeface="Comic Sans MS" panose="030F0702030302020204" pitchFamily="66" charset="0"/>
                        </a:rPr>
                        <a:t>немає</a:t>
                      </a:r>
                      <a:r>
                        <a:rPr lang="ru-RU" sz="1800" dirty="0">
                          <a:effectLst/>
                          <a:latin typeface="Comic Sans MS" panose="030F0702030302020204" pitchFamily="66" charset="0"/>
                        </a:rPr>
                        <a:t> ядра й </a:t>
                      </a:r>
                      <a:r>
                        <a:rPr lang="ru-RU" sz="1800" dirty="0" err="1">
                          <a:effectLst/>
                          <a:latin typeface="Comic Sans MS" panose="030F0702030302020204" pitchFamily="66" charset="0"/>
                        </a:rPr>
                        <a:t>мембранних</a:t>
                      </a:r>
                      <a:r>
                        <a:rPr lang="ru-RU" sz="1800" dirty="0">
                          <a:effectLst/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ru-RU" sz="1800" dirty="0" err="1">
                          <a:effectLst/>
                          <a:latin typeface="Comic Sans MS" panose="030F0702030302020204" pitchFamily="66" charset="0"/>
                        </a:rPr>
                        <a:t>органел</a:t>
                      </a:r>
                      <a:r>
                        <a:rPr lang="ru-RU" sz="1800" dirty="0">
                          <a:effectLst/>
                          <a:latin typeface="Comic Sans MS" panose="030F0702030302020204" pitchFamily="66" charset="0"/>
                        </a:rPr>
                        <a:t>. </a:t>
                      </a:r>
                      <a:r>
                        <a:rPr lang="ru-RU" sz="1800" dirty="0" err="1">
                          <a:effectLst/>
                          <a:latin typeface="Comic Sans MS" panose="030F0702030302020204" pitchFamily="66" charset="0"/>
                        </a:rPr>
                        <a:t>Відрізняються</a:t>
                      </a:r>
                      <a:r>
                        <a:rPr lang="ru-RU" sz="1800" dirty="0">
                          <a:effectLst/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ru-RU" sz="1800" dirty="0" err="1">
                          <a:effectLst/>
                          <a:latin typeface="Comic Sans MS" panose="030F0702030302020204" pitchFamily="66" charset="0"/>
                        </a:rPr>
                        <a:t>значною</a:t>
                      </a:r>
                      <a:r>
                        <a:rPr lang="ru-RU" sz="1800" dirty="0">
                          <a:effectLst/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ru-RU" sz="1800" dirty="0" err="1">
                          <a:effectLst/>
                          <a:latin typeface="Comic Sans MS" panose="030F0702030302020204" pitchFamily="66" charset="0"/>
                        </a:rPr>
                        <a:t>різноманітністю</a:t>
                      </a:r>
                      <a:r>
                        <a:rPr lang="ru-RU" sz="1800" dirty="0">
                          <a:effectLst/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ru-RU" sz="1800" dirty="0" err="1">
                          <a:effectLst/>
                          <a:latin typeface="Comic Sans MS" panose="030F0702030302020204" pitchFamily="66" charset="0"/>
                        </a:rPr>
                        <a:t>біохімічних</a:t>
                      </a:r>
                      <a:r>
                        <a:rPr lang="ru-RU" sz="1800" dirty="0">
                          <a:effectLst/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ru-RU" sz="1800" dirty="0" err="1">
                          <a:effectLst/>
                          <a:latin typeface="Comic Sans MS" panose="030F0702030302020204" pitchFamily="66" charset="0"/>
                        </a:rPr>
                        <a:t>процесів</a:t>
                      </a:r>
                      <a:r>
                        <a:rPr lang="ru-RU" sz="1800" dirty="0">
                          <a:effectLst/>
                          <a:latin typeface="Comic Sans MS" panose="030F0702030302020204" pitchFamily="66" charset="0"/>
                        </a:rPr>
                        <a:t> у </a:t>
                      </a:r>
                      <a:r>
                        <a:rPr lang="ru-RU" sz="1800" dirty="0" err="1">
                          <a:effectLst/>
                          <a:latin typeface="Comic Sans MS" panose="030F0702030302020204" pitchFamily="66" charset="0"/>
                        </a:rPr>
                        <a:t>клітинах</a:t>
                      </a:r>
                      <a:r>
                        <a:rPr lang="ru-RU" sz="1800" dirty="0">
                          <a:effectLst/>
                          <a:latin typeface="Comic Sans MS" panose="030F0702030302020204" pitchFamily="66" charset="0"/>
                        </a:rPr>
                        <a:t>. </a:t>
                      </a:r>
                      <a:r>
                        <a:rPr lang="ru-RU" sz="1800" dirty="0" err="1">
                          <a:effectLst/>
                          <a:latin typeface="Comic Sans MS" panose="030F0702030302020204" pitchFamily="66" charset="0"/>
                        </a:rPr>
                        <a:t>Генетичний</a:t>
                      </a:r>
                      <a:r>
                        <a:rPr lang="ru-RU" sz="1800" dirty="0">
                          <a:effectLst/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ru-RU" sz="1800" dirty="0" err="1">
                          <a:effectLst/>
                          <a:latin typeface="Comic Sans MS" panose="030F0702030302020204" pitchFamily="66" charset="0"/>
                        </a:rPr>
                        <a:t>матеріал</a:t>
                      </a:r>
                      <a:r>
                        <a:rPr lang="ru-RU" sz="1800" dirty="0">
                          <a:effectLst/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ru-RU" sz="1800" dirty="0" err="1">
                          <a:effectLst/>
                          <a:latin typeface="Comic Sans MS" panose="030F0702030302020204" pitchFamily="66" charset="0"/>
                        </a:rPr>
                        <a:t>зазвичай</a:t>
                      </a:r>
                      <a:r>
                        <a:rPr lang="ru-RU" sz="1800" dirty="0">
                          <a:effectLst/>
                          <a:latin typeface="Comic Sans MS" panose="030F0702030302020204" pitchFamily="66" charset="0"/>
                        </a:rPr>
                        <a:t> представлений великою </a:t>
                      </a:r>
                      <a:r>
                        <a:rPr lang="ru-RU" sz="1800" dirty="0" err="1">
                          <a:effectLst/>
                          <a:latin typeface="Comic Sans MS" panose="030F0702030302020204" pitchFamily="66" charset="0"/>
                        </a:rPr>
                        <a:t>кільцевою</a:t>
                      </a:r>
                      <a:r>
                        <a:rPr lang="ru-RU" sz="1800" dirty="0">
                          <a:effectLst/>
                          <a:latin typeface="Comic Sans MS" panose="030F0702030302020204" pitchFamily="66" charset="0"/>
                        </a:rPr>
                        <a:t> молекулою ДНК (</a:t>
                      </a:r>
                      <a:r>
                        <a:rPr lang="ru-RU" sz="1800" dirty="0" err="1">
                          <a:effectLst/>
                          <a:latin typeface="Comic Sans MS" panose="030F0702030302020204" pitchFamily="66" charset="0"/>
                        </a:rPr>
                        <a:t>бактеріальною</a:t>
                      </a:r>
                      <a:r>
                        <a:rPr lang="ru-RU" sz="1800" dirty="0">
                          <a:effectLst/>
                          <a:latin typeface="Comic Sans MS" panose="030F0702030302020204" pitchFamily="66" charset="0"/>
                        </a:rPr>
                        <a:t> хромосомою). </a:t>
                      </a:r>
                      <a:r>
                        <a:rPr lang="ru-RU" sz="1800" dirty="0" err="1">
                          <a:effectLst/>
                          <a:latin typeface="Comic Sans MS" panose="030F0702030302020204" pitchFamily="66" charset="0"/>
                        </a:rPr>
                        <a:t>Можуть</a:t>
                      </a:r>
                      <a:r>
                        <a:rPr lang="ru-RU" sz="1800" dirty="0">
                          <a:effectLst/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ru-RU" sz="1800" dirty="0" err="1">
                          <a:effectLst/>
                          <a:latin typeface="Comic Sans MS" panose="030F0702030302020204" pitchFamily="66" charset="0"/>
                        </a:rPr>
                        <a:t>мати</a:t>
                      </a:r>
                      <a:r>
                        <a:rPr lang="ru-RU" sz="1800" dirty="0">
                          <a:effectLst/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ru-RU" sz="1800" dirty="0" err="1">
                          <a:effectLst/>
                          <a:latin typeface="Comic Sans MS" panose="030F0702030302020204" pitchFamily="66" charset="0"/>
                        </a:rPr>
                        <a:t>плазміди</a:t>
                      </a:r>
                      <a:r>
                        <a:rPr lang="ru-RU" sz="1800" dirty="0">
                          <a:effectLst/>
                          <a:latin typeface="Comic Sans MS" panose="030F0702030302020204" pitchFamily="66" charset="0"/>
                        </a:rPr>
                        <a:t>. </a:t>
                      </a:r>
                      <a:r>
                        <a:rPr lang="ru-RU" sz="1800" dirty="0" err="1">
                          <a:effectLst/>
                          <a:latin typeface="Comic Sans MS" panose="030F0702030302020204" pitchFamily="66" charset="0"/>
                        </a:rPr>
                        <a:t>Гени</a:t>
                      </a:r>
                      <a:r>
                        <a:rPr lang="ru-RU" sz="1800" dirty="0">
                          <a:effectLst/>
                          <a:latin typeface="Comic Sans MS" panose="030F0702030302020204" pitchFamily="66" charset="0"/>
                        </a:rPr>
                        <a:t> не </a:t>
                      </a:r>
                      <a:r>
                        <a:rPr lang="ru-RU" sz="1800" dirty="0" err="1">
                          <a:effectLst/>
                          <a:latin typeface="Comic Sans MS" panose="030F0702030302020204" pitchFamily="66" charset="0"/>
                        </a:rPr>
                        <a:t>містять</a:t>
                      </a:r>
                      <a:r>
                        <a:rPr lang="ru-RU" sz="1800" dirty="0">
                          <a:effectLst/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ru-RU" sz="1800" dirty="0" err="1">
                          <a:effectLst/>
                          <a:latin typeface="Comic Sans MS" panose="030F0702030302020204" pitchFamily="66" charset="0"/>
                        </a:rPr>
                        <a:t>інтронів</a:t>
                      </a:r>
                      <a:endParaRPr lang="ru-RU" sz="1800" dirty="0">
                        <a:effectLst/>
                        <a:latin typeface="Comic Sans MS" panose="030F0702030302020204" pitchFamily="66" charset="0"/>
                      </a:endParaRPr>
                    </a:p>
                  </a:txBody>
                  <a:tcPr marL="0" marR="0" marT="24473" marB="0" anchor="b"/>
                </a:tc>
                <a:extLst>
                  <a:ext uri="{0D108BD9-81ED-4DB2-BD59-A6C34878D82A}">
                    <a16:rowId xmlns:a16="http://schemas.microsoft.com/office/drawing/2014/main" val="2152428009"/>
                  </a:ext>
                </a:extLst>
              </a:tr>
              <a:tr h="1699214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>
                          <a:effectLst/>
                          <a:latin typeface="Comic Sans MS" panose="030F0702030302020204" pitchFamily="66" charset="0"/>
                        </a:rPr>
                        <a:t>Домен </a:t>
                      </a:r>
                      <a:r>
                        <a:rPr lang="ru-RU" sz="2400" b="1" dirty="0" err="1">
                          <a:effectLst/>
                          <a:latin typeface="Comic Sans MS" panose="030F0702030302020204" pitchFamily="66" charset="0"/>
                        </a:rPr>
                        <a:t>Археї</a:t>
                      </a:r>
                      <a:endParaRPr lang="ru-RU" sz="2400" b="1" dirty="0">
                        <a:effectLst/>
                        <a:latin typeface="Comic Sans MS" panose="030F0702030302020204" pitchFamily="66" charset="0"/>
                      </a:endParaRPr>
                    </a:p>
                  </a:txBody>
                  <a:tcPr marL="0" marR="0" marT="24473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err="1">
                          <a:effectLst/>
                          <a:latin typeface="Comic Sans MS" panose="030F0702030302020204" pitchFamily="66" charset="0"/>
                        </a:rPr>
                        <a:t>Архебактерії</a:t>
                      </a:r>
                      <a:endParaRPr lang="ru-RU" sz="1800" dirty="0">
                        <a:effectLst/>
                        <a:latin typeface="Comic Sans MS" panose="030F0702030302020204" pitchFamily="66" charset="0"/>
                      </a:endParaRPr>
                    </a:p>
                  </a:txBody>
                  <a:tcPr marL="0" marR="0" marT="24473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err="1">
                          <a:effectLst/>
                          <a:latin typeface="Comic Sans MS" panose="030F0702030302020204" pitchFamily="66" charset="0"/>
                        </a:rPr>
                        <a:t>Клітинні</a:t>
                      </a:r>
                      <a:r>
                        <a:rPr lang="ru-RU" sz="1800" dirty="0">
                          <a:effectLst/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ru-RU" sz="1800" dirty="0" err="1">
                          <a:effectLst/>
                          <a:latin typeface="Comic Sans MS" panose="030F0702030302020204" pitchFamily="66" charset="0"/>
                        </a:rPr>
                        <a:t>організми</a:t>
                      </a:r>
                      <a:r>
                        <a:rPr lang="ru-RU" sz="1800" dirty="0">
                          <a:effectLst/>
                          <a:latin typeface="Comic Sans MS" panose="030F0702030302020204" pitchFamily="66" charset="0"/>
                        </a:rPr>
                        <a:t>. </a:t>
                      </a:r>
                      <a:r>
                        <a:rPr lang="ru-RU" sz="1800" dirty="0" err="1">
                          <a:effectLst/>
                          <a:latin typeface="Comic Sans MS" panose="030F0702030302020204" pitchFamily="66" charset="0"/>
                        </a:rPr>
                        <a:t>Суттєво</a:t>
                      </a:r>
                      <a:r>
                        <a:rPr lang="ru-RU" sz="1800" dirty="0">
                          <a:effectLst/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ru-RU" sz="1800" dirty="0" err="1">
                          <a:effectLst/>
                          <a:latin typeface="Comic Sans MS" panose="030F0702030302020204" pitchFamily="66" charset="0"/>
                        </a:rPr>
                        <a:t>відрізняються</a:t>
                      </a:r>
                      <a:r>
                        <a:rPr lang="ru-RU" sz="1800" dirty="0">
                          <a:effectLst/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ru-RU" sz="1800" dirty="0" err="1">
                          <a:effectLst/>
                          <a:latin typeface="Comic Sans MS" panose="030F0702030302020204" pitchFamily="66" charset="0"/>
                        </a:rPr>
                        <a:t>від</a:t>
                      </a:r>
                      <a:r>
                        <a:rPr lang="ru-RU" sz="1800" dirty="0">
                          <a:effectLst/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ru-RU" sz="1800" dirty="0" err="1">
                          <a:effectLst/>
                          <a:latin typeface="Comic Sans MS" panose="030F0702030302020204" pitchFamily="66" charset="0"/>
                        </a:rPr>
                        <a:t>інших</a:t>
                      </a:r>
                      <a:r>
                        <a:rPr lang="ru-RU" sz="1800" dirty="0">
                          <a:effectLst/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ru-RU" sz="1800" dirty="0" err="1">
                          <a:effectLst/>
                          <a:latin typeface="Comic Sans MS" panose="030F0702030302020204" pitchFamily="66" charset="0"/>
                        </a:rPr>
                        <a:t>доменів</a:t>
                      </a:r>
                      <a:r>
                        <a:rPr lang="ru-RU" sz="1800" dirty="0">
                          <a:effectLst/>
                          <a:latin typeface="Comic Sans MS" panose="030F0702030302020204" pitchFamily="66" charset="0"/>
                        </a:rPr>
                        <a:t> за складом </a:t>
                      </a:r>
                      <a:r>
                        <a:rPr lang="ru-RU" sz="1800" dirty="0" err="1">
                          <a:effectLst/>
                          <a:latin typeface="Comic Sans MS" panose="030F0702030302020204" pitchFamily="66" charset="0"/>
                        </a:rPr>
                        <a:t>ліпідів</a:t>
                      </a:r>
                      <a:r>
                        <a:rPr lang="ru-RU" sz="1800" dirty="0">
                          <a:effectLst/>
                          <a:latin typeface="Comic Sans MS" panose="030F0702030302020204" pitchFamily="66" charset="0"/>
                        </a:rPr>
                        <a:t> та </a:t>
                      </a:r>
                      <a:r>
                        <a:rPr lang="ru-RU" sz="1800" dirty="0" err="1">
                          <a:effectLst/>
                          <a:latin typeface="Comic Sans MS" panose="030F0702030302020204" pitchFamily="66" charset="0"/>
                        </a:rPr>
                        <a:t>білків</a:t>
                      </a:r>
                      <a:r>
                        <a:rPr lang="ru-RU" sz="1800" dirty="0">
                          <a:effectLst/>
                          <a:latin typeface="Comic Sans MS" panose="030F0702030302020204" pitchFamily="66" charset="0"/>
                        </a:rPr>
                        <a:t>. У </a:t>
                      </a:r>
                      <a:r>
                        <a:rPr lang="ru-RU" sz="1800" dirty="0" err="1">
                          <a:effectLst/>
                          <a:latin typeface="Comic Sans MS" panose="030F0702030302020204" pitchFamily="66" charset="0"/>
                        </a:rPr>
                        <a:t>клітинах</a:t>
                      </a:r>
                      <a:r>
                        <a:rPr lang="ru-RU" sz="1800" dirty="0">
                          <a:effectLst/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ru-RU" sz="1800" dirty="0" err="1">
                          <a:effectLst/>
                          <a:latin typeface="Comic Sans MS" panose="030F0702030302020204" pitchFamily="66" charset="0"/>
                        </a:rPr>
                        <a:t>немає</a:t>
                      </a:r>
                      <a:r>
                        <a:rPr lang="ru-RU" sz="1800" dirty="0">
                          <a:effectLst/>
                          <a:latin typeface="Comic Sans MS" panose="030F0702030302020204" pitchFamily="66" charset="0"/>
                        </a:rPr>
                        <a:t> ядра й </a:t>
                      </a:r>
                      <a:r>
                        <a:rPr lang="ru-RU" sz="1800" dirty="0" err="1">
                          <a:effectLst/>
                          <a:latin typeface="Comic Sans MS" panose="030F0702030302020204" pitchFamily="66" charset="0"/>
                        </a:rPr>
                        <a:t>мембранних</a:t>
                      </a:r>
                      <a:r>
                        <a:rPr lang="ru-RU" sz="1800" dirty="0">
                          <a:effectLst/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ru-RU" sz="1800" dirty="0" err="1">
                          <a:effectLst/>
                          <a:latin typeface="Comic Sans MS" panose="030F0702030302020204" pitchFamily="66" charset="0"/>
                        </a:rPr>
                        <a:t>органел</a:t>
                      </a:r>
                      <a:r>
                        <a:rPr lang="ru-RU" sz="1800" dirty="0">
                          <a:effectLst/>
                          <a:latin typeface="Comic Sans MS" panose="030F0702030302020204" pitchFamily="66" charset="0"/>
                        </a:rPr>
                        <a:t>. </a:t>
                      </a:r>
                      <a:r>
                        <a:rPr lang="ru-RU" sz="1800" dirty="0" err="1">
                          <a:effectLst/>
                          <a:latin typeface="Comic Sans MS" panose="030F0702030302020204" pitchFamily="66" charset="0"/>
                        </a:rPr>
                        <a:t>Генетичний</a:t>
                      </a:r>
                      <a:r>
                        <a:rPr lang="ru-RU" sz="1800" dirty="0">
                          <a:effectLst/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ru-RU" sz="1800" dirty="0" err="1">
                          <a:effectLst/>
                          <a:latin typeface="Comic Sans MS" panose="030F0702030302020204" pitchFamily="66" charset="0"/>
                        </a:rPr>
                        <a:t>матеріал</a:t>
                      </a:r>
                      <a:r>
                        <a:rPr lang="ru-RU" sz="1800" dirty="0">
                          <a:effectLst/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ru-RU" sz="1800" dirty="0" err="1">
                          <a:effectLst/>
                          <a:latin typeface="Comic Sans MS" panose="030F0702030302020204" pitchFamily="66" charset="0"/>
                        </a:rPr>
                        <a:t>зазвичай</a:t>
                      </a:r>
                      <a:r>
                        <a:rPr lang="ru-RU" sz="1800" dirty="0">
                          <a:effectLst/>
                          <a:latin typeface="Comic Sans MS" panose="030F0702030302020204" pitchFamily="66" charset="0"/>
                        </a:rPr>
                        <a:t> представлений великою </a:t>
                      </a:r>
                      <a:r>
                        <a:rPr lang="ru-RU" sz="1800" dirty="0" err="1">
                          <a:effectLst/>
                          <a:latin typeface="Comic Sans MS" panose="030F0702030302020204" pitchFamily="66" charset="0"/>
                        </a:rPr>
                        <a:t>кільцевою</a:t>
                      </a:r>
                      <a:r>
                        <a:rPr lang="ru-RU" sz="1800" dirty="0">
                          <a:effectLst/>
                          <a:latin typeface="Comic Sans MS" panose="030F0702030302020204" pitchFamily="66" charset="0"/>
                        </a:rPr>
                        <a:t> молекулою ДНК (</a:t>
                      </a:r>
                      <a:r>
                        <a:rPr lang="ru-RU" sz="1800" dirty="0" err="1">
                          <a:effectLst/>
                          <a:latin typeface="Comic Sans MS" panose="030F0702030302020204" pitchFamily="66" charset="0"/>
                        </a:rPr>
                        <a:t>бактеріальною</a:t>
                      </a:r>
                      <a:r>
                        <a:rPr lang="ru-RU" sz="1800" dirty="0">
                          <a:effectLst/>
                          <a:latin typeface="Comic Sans MS" panose="030F0702030302020204" pitchFamily="66" charset="0"/>
                        </a:rPr>
                        <a:t> хромосомою). </a:t>
                      </a:r>
                      <a:r>
                        <a:rPr lang="ru-RU" sz="1800" dirty="0" err="1">
                          <a:effectLst/>
                          <a:latin typeface="Comic Sans MS" panose="030F0702030302020204" pitchFamily="66" charset="0"/>
                        </a:rPr>
                        <a:t>Можуть</a:t>
                      </a:r>
                      <a:r>
                        <a:rPr lang="ru-RU" sz="1800" dirty="0">
                          <a:effectLst/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ru-RU" sz="1800" dirty="0" err="1">
                          <a:effectLst/>
                          <a:latin typeface="Comic Sans MS" panose="030F0702030302020204" pitchFamily="66" charset="0"/>
                        </a:rPr>
                        <a:t>мати</a:t>
                      </a:r>
                      <a:r>
                        <a:rPr lang="ru-RU" sz="1800" dirty="0">
                          <a:effectLst/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ru-RU" sz="1800" dirty="0" err="1">
                          <a:effectLst/>
                          <a:latin typeface="Comic Sans MS" panose="030F0702030302020204" pitchFamily="66" charset="0"/>
                        </a:rPr>
                        <a:t>плазміди</a:t>
                      </a:r>
                      <a:r>
                        <a:rPr lang="ru-RU" sz="1800" dirty="0">
                          <a:effectLst/>
                          <a:latin typeface="Comic Sans MS" panose="030F0702030302020204" pitchFamily="66" charset="0"/>
                        </a:rPr>
                        <a:t>. </a:t>
                      </a:r>
                      <a:r>
                        <a:rPr lang="ru-RU" sz="1800" dirty="0" err="1">
                          <a:effectLst/>
                          <a:latin typeface="Comic Sans MS" panose="030F0702030302020204" pitchFamily="66" charset="0"/>
                        </a:rPr>
                        <a:t>Частина</a:t>
                      </a:r>
                      <a:r>
                        <a:rPr lang="ru-RU" sz="1800" dirty="0">
                          <a:effectLst/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ru-RU" sz="1800" dirty="0" err="1">
                          <a:effectLst/>
                          <a:latin typeface="Comic Sans MS" panose="030F0702030302020204" pitchFamily="66" charset="0"/>
                        </a:rPr>
                        <a:t>генів</a:t>
                      </a:r>
                      <a:r>
                        <a:rPr lang="ru-RU" sz="1800" dirty="0">
                          <a:effectLst/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ru-RU" sz="1800" dirty="0" err="1">
                          <a:effectLst/>
                          <a:latin typeface="Comic Sans MS" panose="030F0702030302020204" pitchFamily="66" charset="0"/>
                        </a:rPr>
                        <a:t>містять</a:t>
                      </a:r>
                      <a:r>
                        <a:rPr lang="ru-RU" sz="1800" dirty="0">
                          <a:effectLst/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ru-RU" sz="1800" dirty="0" err="1">
                          <a:effectLst/>
                          <a:latin typeface="Comic Sans MS" panose="030F0702030302020204" pitchFamily="66" charset="0"/>
                        </a:rPr>
                        <a:t>інтрони</a:t>
                      </a:r>
                      <a:endParaRPr lang="ru-RU" sz="1800" dirty="0">
                        <a:effectLst/>
                        <a:latin typeface="Comic Sans MS" panose="030F0702030302020204" pitchFamily="66" charset="0"/>
                      </a:endParaRPr>
                    </a:p>
                  </a:txBody>
                  <a:tcPr marL="0" marR="0" marT="24473" marB="0" anchor="b"/>
                </a:tc>
                <a:extLst>
                  <a:ext uri="{0D108BD9-81ED-4DB2-BD59-A6C34878D82A}">
                    <a16:rowId xmlns:a16="http://schemas.microsoft.com/office/drawing/2014/main" val="2410771117"/>
                  </a:ext>
                </a:extLst>
              </a:tr>
              <a:tr h="1420160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>
                          <a:effectLst/>
                          <a:latin typeface="Comic Sans MS" panose="030F0702030302020204" pitchFamily="66" charset="0"/>
                        </a:rPr>
                        <a:t>Домен </a:t>
                      </a:r>
                      <a:r>
                        <a:rPr lang="ru-RU" sz="2400" b="1" dirty="0" err="1">
                          <a:effectLst/>
                          <a:latin typeface="Comic Sans MS" panose="030F0702030302020204" pitchFamily="66" charset="0"/>
                        </a:rPr>
                        <a:t>Еукаріо</a:t>
                      </a:r>
                      <a:r>
                        <a:rPr lang="ru-RU" sz="2400" dirty="0" err="1">
                          <a:effectLst/>
                          <a:latin typeface="Comic Sans MS" panose="030F0702030302020204" pitchFamily="66" charset="0"/>
                        </a:rPr>
                        <a:t>ти</a:t>
                      </a:r>
                      <a:endParaRPr lang="ru-RU" sz="2400" dirty="0">
                        <a:effectLst/>
                        <a:latin typeface="Comic Sans MS" panose="030F0702030302020204" pitchFamily="66" charset="0"/>
                      </a:endParaRPr>
                    </a:p>
                  </a:txBody>
                  <a:tcPr marL="0" marR="0" marT="24473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err="1">
                          <a:effectLst/>
                          <a:latin typeface="Comic Sans MS" panose="030F0702030302020204" pitchFamily="66" charset="0"/>
                        </a:rPr>
                        <a:t>Рослини</a:t>
                      </a:r>
                      <a:r>
                        <a:rPr lang="ru-RU" sz="1800" dirty="0">
                          <a:effectLst/>
                          <a:latin typeface="Comic Sans MS" panose="030F0702030302020204" pitchFamily="66" charset="0"/>
                        </a:rPr>
                        <a:t>, </a:t>
                      </a:r>
                      <a:r>
                        <a:rPr lang="ru-RU" sz="1800" dirty="0" err="1">
                          <a:effectLst/>
                          <a:latin typeface="Comic Sans MS" panose="030F0702030302020204" pitchFamily="66" charset="0"/>
                        </a:rPr>
                        <a:t>тварини</a:t>
                      </a:r>
                      <a:r>
                        <a:rPr lang="ru-RU" sz="1800" dirty="0">
                          <a:effectLst/>
                          <a:latin typeface="Comic Sans MS" panose="030F0702030302020204" pitchFamily="66" charset="0"/>
                        </a:rPr>
                        <a:t>, </a:t>
                      </a:r>
                      <a:r>
                        <a:rPr lang="ru-RU" sz="1800" dirty="0" err="1">
                          <a:effectLst/>
                          <a:latin typeface="Comic Sans MS" panose="030F0702030302020204" pitchFamily="66" charset="0"/>
                        </a:rPr>
                        <a:t>гриби</a:t>
                      </a:r>
                      <a:r>
                        <a:rPr lang="ru-RU" sz="1800" dirty="0">
                          <a:effectLst/>
                          <a:latin typeface="Comic Sans MS" panose="030F0702030302020204" pitchFamily="66" charset="0"/>
                        </a:rPr>
                        <a:t>, </a:t>
                      </a:r>
                    </a:p>
                  </a:txBody>
                  <a:tcPr marL="0" marR="0" marT="24473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err="1">
                          <a:effectLst/>
                          <a:latin typeface="Comic Sans MS" panose="030F0702030302020204" pitchFamily="66" charset="0"/>
                        </a:rPr>
                        <a:t>Клітинні</a:t>
                      </a:r>
                      <a:r>
                        <a:rPr lang="ru-RU" sz="1800" dirty="0">
                          <a:effectLst/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ru-RU" sz="1800" dirty="0" err="1">
                          <a:effectLst/>
                          <a:latin typeface="Comic Sans MS" panose="030F0702030302020204" pitchFamily="66" charset="0"/>
                        </a:rPr>
                        <a:t>організми</a:t>
                      </a:r>
                      <a:r>
                        <a:rPr lang="ru-RU" sz="1800" dirty="0">
                          <a:effectLst/>
                          <a:latin typeface="Comic Sans MS" panose="030F0702030302020204" pitchFamily="66" charset="0"/>
                        </a:rPr>
                        <a:t>. У </a:t>
                      </a:r>
                      <a:r>
                        <a:rPr lang="ru-RU" sz="1800" dirty="0" err="1">
                          <a:effectLst/>
                          <a:latin typeface="Comic Sans MS" panose="030F0702030302020204" pitchFamily="66" charset="0"/>
                        </a:rPr>
                        <a:t>клітинах</a:t>
                      </a:r>
                      <a:r>
                        <a:rPr lang="ru-RU" sz="1800" dirty="0">
                          <a:effectLst/>
                          <a:latin typeface="Comic Sans MS" panose="030F0702030302020204" pitchFamily="66" charset="0"/>
                        </a:rPr>
                        <a:t> є ядра та </a:t>
                      </a:r>
                      <a:r>
                        <a:rPr lang="ru-RU" sz="1800" dirty="0" err="1">
                          <a:effectLst/>
                          <a:latin typeface="Comic Sans MS" panose="030F0702030302020204" pitchFamily="66" charset="0"/>
                        </a:rPr>
                        <a:t>інші</a:t>
                      </a:r>
                      <a:r>
                        <a:rPr lang="ru-RU" sz="1800" dirty="0">
                          <a:effectLst/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ru-RU" sz="1800" dirty="0" err="1">
                          <a:effectLst/>
                          <a:latin typeface="Comic Sans MS" panose="030F0702030302020204" pitchFamily="66" charset="0"/>
                        </a:rPr>
                        <a:t>мембранні</a:t>
                      </a:r>
                      <a:r>
                        <a:rPr lang="ru-RU" sz="1800" dirty="0">
                          <a:effectLst/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ru-RU" sz="1800" dirty="0" err="1">
                          <a:effectLst/>
                          <a:latin typeface="Comic Sans MS" panose="030F0702030302020204" pitchFamily="66" charset="0"/>
                        </a:rPr>
                        <a:t>органели</a:t>
                      </a:r>
                      <a:r>
                        <a:rPr lang="ru-RU" sz="1800" dirty="0">
                          <a:effectLst/>
                          <a:latin typeface="Comic Sans MS" panose="030F0702030302020204" pitchFamily="66" charset="0"/>
                        </a:rPr>
                        <a:t> й </a:t>
                      </a:r>
                      <a:r>
                        <a:rPr lang="ru-RU" sz="1800" dirty="0" err="1">
                          <a:effectLst/>
                          <a:latin typeface="Comic Sans MS" panose="030F0702030302020204" pitchFamily="66" charset="0"/>
                        </a:rPr>
                        <a:t>цитоскелет</a:t>
                      </a:r>
                      <a:r>
                        <a:rPr lang="ru-RU" sz="1800" dirty="0">
                          <a:effectLst/>
                          <a:latin typeface="Comic Sans MS" panose="030F0702030302020204" pitchFamily="66" charset="0"/>
                        </a:rPr>
                        <a:t>. </a:t>
                      </a:r>
                      <a:r>
                        <a:rPr lang="ru-RU" sz="1800" dirty="0" err="1">
                          <a:effectLst/>
                          <a:latin typeface="Comic Sans MS" panose="030F0702030302020204" pitchFamily="66" charset="0"/>
                        </a:rPr>
                        <a:t>Генетичний</a:t>
                      </a:r>
                      <a:r>
                        <a:rPr lang="ru-RU" sz="1800" dirty="0">
                          <a:effectLst/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ru-RU" sz="1800" dirty="0" err="1">
                          <a:effectLst/>
                          <a:latin typeface="Comic Sans MS" panose="030F0702030302020204" pitchFamily="66" charset="0"/>
                        </a:rPr>
                        <a:t>матеріал</a:t>
                      </a:r>
                      <a:r>
                        <a:rPr lang="ru-RU" sz="1800" dirty="0">
                          <a:effectLst/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ru-RU" sz="1800" dirty="0" err="1">
                          <a:effectLst/>
                          <a:latin typeface="Comic Sans MS" panose="030F0702030302020204" pitchFamily="66" charset="0"/>
                        </a:rPr>
                        <a:t>міститься</a:t>
                      </a:r>
                      <a:r>
                        <a:rPr lang="ru-RU" sz="1800" dirty="0">
                          <a:effectLst/>
                          <a:latin typeface="Comic Sans MS" panose="030F0702030302020204" pitchFamily="66" charset="0"/>
                        </a:rPr>
                        <a:t> у хромосомах і </a:t>
                      </a:r>
                      <a:r>
                        <a:rPr lang="ru-RU" sz="1800" dirty="0" err="1">
                          <a:effectLst/>
                          <a:latin typeface="Comic Sans MS" panose="030F0702030302020204" pitchFamily="66" charset="0"/>
                        </a:rPr>
                        <a:t>має</a:t>
                      </a:r>
                      <a:r>
                        <a:rPr lang="ru-RU" sz="1800" dirty="0">
                          <a:effectLst/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ru-RU" sz="1800" dirty="0" err="1">
                          <a:effectLst/>
                          <a:latin typeface="Comic Sans MS" panose="030F0702030302020204" pitchFamily="66" charset="0"/>
                        </a:rPr>
                        <a:t>вигляд</a:t>
                      </a:r>
                      <a:r>
                        <a:rPr lang="ru-RU" sz="1800" dirty="0">
                          <a:effectLst/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ru-RU" sz="1800" dirty="0" err="1">
                          <a:effectLst/>
                          <a:latin typeface="Comic Sans MS" panose="030F0702030302020204" pitchFamily="66" charset="0"/>
                        </a:rPr>
                        <a:t>лінійних</a:t>
                      </a:r>
                      <a:r>
                        <a:rPr lang="ru-RU" sz="1800" dirty="0">
                          <a:effectLst/>
                          <a:latin typeface="Comic Sans MS" panose="030F0702030302020204" pitchFamily="66" charset="0"/>
                        </a:rPr>
                        <a:t> молекул ДНК. У </a:t>
                      </a:r>
                      <a:r>
                        <a:rPr lang="ru-RU" sz="1800" dirty="0" err="1">
                          <a:effectLst/>
                          <a:latin typeface="Comic Sans MS" panose="030F0702030302020204" pitchFamily="66" charset="0"/>
                        </a:rPr>
                        <a:t>мітохондріях</a:t>
                      </a:r>
                      <a:r>
                        <a:rPr lang="ru-RU" sz="1800" dirty="0">
                          <a:effectLst/>
                          <a:latin typeface="Comic Sans MS" panose="030F0702030302020204" pitchFamily="66" charset="0"/>
                        </a:rPr>
                        <a:t> і пластидах </a:t>
                      </a:r>
                      <a:r>
                        <a:rPr lang="ru-RU" sz="1800" dirty="0" err="1">
                          <a:effectLst/>
                          <a:latin typeface="Comic Sans MS" panose="030F0702030302020204" pitchFamily="66" charset="0"/>
                        </a:rPr>
                        <a:t>присутні</a:t>
                      </a:r>
                      <a:r>
                        <a:rPr lang="ru-RU" sz="1800" dirty="0">
                          <a:effectLst/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ru-RU" sz="1800" dirty="0" err="1">
                          <a:effectLst/>
                          <a:latin typeface="Comic Sans MS" panose="030F0702030302020204" pitchFamily="66" charset="0"/>
                        </a:rPr>
                        <a:t>невеликі</a:t>
                      </a:r>
                      <a:r>
                        <a:rPr lang="ru-RU" sz="1800" dirty="0">
                          <a:effectLst/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ru-RU" sz="1800" dirty="0" err="1">
                          <a:effectLst/>
                          <a:latin typeface="Comic Sans MS" panose="030F0702030302020204" pitchFamily="66" charset="0"/>
                        </a:rPr>
                        <a:t>молекули</a:t>
                      </a:r>
                      <a:r>
                        <a:rPr lang="ru-RU" sz="1800" dirty="0">
                          <a:effectLst/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ru-RU" sz="1800" dirty="0" err="1">
                          <a:effectLst/>
                          <a:latin typeface="Comic Sans MS" panose="030F0702030302020204" pitchFamily="66" charset="0"/>
                        </a:rPr>
                        <a:t>кільцевої</a:t>
                      </a:r>
                      <a:r>
                        <a:rPr lang="ru-RU" sz="1800" dirty="0">
                          <a:effectLst/>
                          <a:latin typeface="Comic Sans MS" panose="030F0702030302020204" pitchFamily="66" charset="0"/>
                        </a:rPr>
                        <a:t> ДНК. </a:t>
                      </a:r>
                      <a:r>
                        <a:rPr lang="ru-RU" sz="1800" dirty="0" err="1">
                          <a:effectLst/>
                          <a:latin typeface="Comic Sans MS" panose="030F0702030302020204" pitchFamily="66" charset="0"/>
                        </a:rPr>
                        <a:t>Гени</a:t>
                      </a:r>
                      <a:r>
                        <a:rPr lang="ru-RU" sz="1800" dirty="0">
                          <a:effectLst/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ru-RU" sz="1800" dirty="0" err="1">
                          <a:effectLst/>
                          <a:latin typeface="Comic Sans MS" panose="030F0702030302020204" pitchFamily="66" charset="0"/>
                        </a:rPr>
                        <a:t>містять</a:t>
                      </a:r>
                      <a:r>
                        <a:rPr lang="ru-RU" sz="1800" dirty="0">
                          <a:effectLst/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ru-RU" sz="1800" dirty="0" err="1">
                          <a:effectLst/>
                          <a:latin typeface="Comic Sans MS" panose="030F0702030302020204" pitchFamily="66" charset="0"/>
                        </a:rPr>
                        <a:t>інтрони</a:t>
                      </a:r>
                      <a:endParaRPr lang="ru-RU" sz="1800" dirty="0">
                        <a:effectLst/>
                        <a:latin typeface="Comic Sans MS" panose="030F0702030302020204" pitchFamily="66" charset="0"/>
                      </a:endParaRPr>
                    </a:p>
                  </a:txBody>
                  <a:tcPr marL="0" marR="0" marT="24473" marB="0" anchor="b"/>
                </a:tc>
                <a:extLst>
                  <a:ext uri="{0D108BD9-81ED-4DB2-BD59-A6C34878D82A}">
                    <a16:rowId xmlns:a16="http://schemas.microsoft.com/office/drawing/2014/main" val="768843884"/>
                  </a:ext>
                </a:extLst>
              </a:tr>
            </a:tbl>
          </a:graphicData>
        </a:graphic>
      </p:graphicFrame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96145" y="1048999"/>
            <a:ext cx="743381" cy="75338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7273" y="2325601"/>
            <a:ext cx="1190407" cy="11904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17273" y="3986096"/>
            <a:ext cx="1330576" cy="11913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89563" y="5321143"/>
            <a:ext cx="1218117" cy="803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7620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0879" y="609599"/>
            <a:ext cx="8531483" cy="6483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1630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3282" y="616526"/>
            <a:ext cx="3647642" cy="23344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98534" y="481956"/>
            <a:ext cx="3296084" cy="26036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27267" y="3226376"/>
            <a:ext cx="2585605" cy="25856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42426" y="3355747"/>
            <a:ext cx="3032847" cy="31347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10462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4950" y="759401"/>
            <a:ext cx="4868284" cy="36324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6182" y="625618"/>
            <a:ext cx="7938654" cy="6043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5545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6327" y="1333056"/>
            <a:ext cx="7356764" cy="4715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1167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221672"/>
            <a:ext cx="10515600" cy="1025670"/>
          </a:xfrm>
        </p:spPr>
        <p:txBody>
          <a:bodyPr/>
          <a:lstStyle/>
          <a:p>
            <a:r>
              <a:rPr lang="uk-UA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Домашнє завдання</a:t>
            </a:r>
            <a:endParaRPr lang="ru-RU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607128"/>
            <a:ext cx="10515600" cy="47244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dirty="0" smtClean="0">
                <a:latin typeface="Comic Sans MS" panose="030F0702030302020204" pitchFamily="66" charset="0"/>
              </a:rPr>
              <a:t>Дати відповіді на запитання:</a:t>
            </a:r>
          </a:p>
          <a:p>
            <a:pPr marL="514350" indent="-514350">
              <a:buAutoNum type="arabicPeriod"/>
            </a:pPr>
            <a:r>
              <a:rPr lang="ru-RU" dirty="0" err="1" smtClean="0">
                <a:latin typeface="Comic Sans MS" panose="030F0702030302020204" pitchFamily="66" charset="0"/>
              </a:rPr>
              <a:t>Що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таке</a:t>
            </a:r>
            <a:r>
              <a:rPr lang="ru-RU" dirty="0" smtClean="0">
                <a:latin typeface="Comic Sans MS" panose="030F0702030302020204" pitchFamily="66" charset="0"/>
              </a:rPr>
              <a:t> домен? </a:t>
            </a:r>
          </a:p>
          <a:p>
            <a:pPr marL="514350" indent="-514350">
              <a:buAutoNum type="arabicPeriod"/>
            </a:pPr>
            <a:r>
              <a:rPr lang="ru-RU" dirty="0" err="1" smtClean="0">
                <a:latin typeface="Comic Sans MS" panose="030F0702030302020204" pitchFamily="66" charset="0"/>
              </a:rPr>
              <a:t>Які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особливості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притаманні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вірусам</a:t>
            </a:r>
            <a:r>
              <a:rPr lang="ru-RU" dirty="0" smtClean="0">
                <a:latin typeface="Comic Sans MS" panose="030F0702030302020204" pitchFamily="66" charset="0"/>
              </a:rPr>
              <a:t>? </a:t>
            </a:r>
          </a:p>
          <a:p>
            <a:pPr marL="514350" indent="-514350">
              <a:buAutoNum type="arabicPeriod"/>
            </a:pPr>
            <a:r>
              <a:rPr lang="ru-RU" dirty="0" smtClean="0">
                <a:latin typeface="Comic Sans MS" panose="030F0702030302020204" pitchFamily="66" charset="0"/>
              </a:rPr>
              <a:t>Яке </a:t>
            </a:r>
            <a:r>
              <a:rPr lang="ru-RU" dirty="0" err="1" smtClean="0">
                <a:latin typeface="Comic Sans MS" panose="030F0702030302020204" pitchFamily="66" charset="0"/>
              </a:rPr>
              <a:t>значення</a:t>
            </a:r>
            <a:r>
              <a:rPr lang="ru-RU" dirty="0" smtClean="0">
                <a:latin typeface="Comic Sans MS" panose="030F0702030302020204" pitchFamily="66" charset="0"/>
              </a:rPr>
              <a:t> в </a:t>
            </a:r>
            <a:r>
              <a:rPr lang="ru-RU" dirty="0" err="1" smtClean="0">
                <a:latin typeface="Comic Sans MS" panose="030F0702030302020204" pitchFamily="66" charset="0"/>
              </a:rPr>
              <a:t>житті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людини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мають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представники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бактерій</a:t>
            </a:r>
            <a:r>
              <a:rPr lang="ru-RU" dirty="0" smtClean="0">
                <a:latin typeface="Comic Sans MS" panose="030F0702030302020204" pitchFamily="66" charset="0"/>
              </a:rPr>
              <a:t> і </a:t>
            </a:r>
            <a:r>
              <a:rPr lang="ru-RU" dirty="0" err="1" smtClean="0">
                <a:latin typeface="Comic Sans MS" panose="030F0702030302020204" pitchFamily="66" charset="0"/>
              </a:rPr>
              <a:t>вірусів</a:t>
            </a:r>
            <a:r>
              <a:rPr lang="ru-RU" dirty="0" smtClean="0">
                <a:latin typeface="Comic Sans MS" panose="030F0702030302020204" pitchFamily="66" charset="0"/>
              </a:rPr>
              <a:t>?</a:t>
            </a:r>
          </a:p>
          <a:p>
            <a:pPr marL="514350" indent="-514350">
              <a:buAutoNum type="arabicPeriod"/>
            </a:pPr>
            <a:r>
              <a:rPr lang="ru-RU" dirty="0" err="1" smtClean="0">
                <a:latin typeface="Comic Sans MS" panose="030F0702030302020204" pitchFamily="66" charset="0"/>
              </a:rPr>
              <a:t>Порівняйте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домени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Бактерії</a:t>
            </a:r>
            <a:r>
              <a:rPr lang="ru-RU" dirty="0" smtClean="0">
                <a:latin typeface="Comic Sans MS" panose="030F0702030302020204" pitchFamily="66" charset="0"/>
              </a:rPr>
              <a:t> та </a:t>
            </a:r>
            <a:r>
              <a:rPr lang="ru-RU" dirty="0" err="1" smtClean="0">
                <a:latin typeface="Comic Sans MS" panose="030F0702030302020204" pitchFamily="66" charset="0"/>
              </a:rPr>
              <a:t>Археї</a:t>
            </a:r>
            <a:r>
              <a:rPr lang="ru-RU" dirty="0" smtClean="0">
                <a:latin typeface="Comic Sans MS" panose="030F0702030302020204" pitchFamily="66" charset="0"/>
              </a:rPr>
              <a:t>. </a:t>
            </a:r>
          </a:p>
          <a:p>
            <a:pPr marL="514350" indent="-514350">
              <a:buAutoNum type="arabicPeriod"/>
            </a:pPr>
            <a:r>
              <a:rPr lang="ru-RU" dirty="0" err="1" smtClean="0">
                <a:latin typeface="Comic Sans MS" panose="030F0702030302020204" pitchFamily="66" charset="0"/>
              </a:rPr>
              <a:t>Використовуючи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додаткові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матеріали</a:t>
            </a:r>
            <a:r>
              <a:rPr lang="ru-RU" dirty="0" smtClean="0">
                <a:latin typeface="Comic Sans MS" panose="030F0702030302020204" pitchFamily="66" charset="0"/>
              </a:rPr>
              <a:t> з </a:t>
            </a:r>
            <a:r>
              <a:rPr lang="ru-RU" dirty="0" err="1" smtClean="0">
                <a:latin typeface="Comic Sans MS" panose="030F0702030302020204" pitchFamily="66" charset="0"/>
              </a:rPr>
              <a:t>інтернету</a:t>
            </a:r>
            <a:r>
              <a:rPr lang="ru-RU" dirty="0" smtClean="0">
                <a:latin typeface="Comic Sans MS" panose="030F0702030302020204" pitchFamily="66" charset="0"/>
              </a:rPr>
              <a:t> та </a:t>
            </a:r>
            <a:r>
              <a:rPr lang="ru-RU" dirty="0" err="1" smtClean="0">
                <a:latin typeface="Comic Sans MS" panose="030F0702030302020204" pitchFamily="66" charset="0"/>
              </a:rPr>
              <a:t>біологічної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літератури</a:t>
            </a:r>
            <a:r>
              <a:rPr lang="ru-RU" dirty="0" smtClean="0">
                <a:latin typeface="Comic Sans MS" panose="030F0702030302020204" pitchFamily="66" charset="0"/>
              </a:rPr>
              <a:t>, </a:t>
            </a:r>
            <a:r>
              <a:rPr lang="ru-RU" dirty="0" err="1" smtClean="0">
                <a:latin typeface="Comic Sans MS" panose="030F0702030302020204" pitchFamily="66" charset="0"/>
              </a:rPr>
              <a:t>підготуйте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повідомлення</a:t>
            </a:r>
            <a:r>
              <a:rPr lang="ru-RU" dirty="0" smtClean="0">
                <a:latin typeface="Comic Sans MS" panose="030F0702030302020204" pitchFamily="66" charset="0"/>
              </a:rPr>
              <a:t> про </a:t>
            </a:r>
            <a:r>
              <a:rPr lang="ru-RU" dirty="0" err="1" smtClean="0">
                <a:latin typeface="Comic Sans MS" panose="030F0702030302020204" pitchFamily="66" charset="0"/>
              </a:rPr>
              <a:t>представників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архебактерій</a:t>
            </a:r>
            <a:r>
              <a:rPr lang="ru-RU" dirty="0" smtClean="0">
                <a:latin typeface="Comic Sans MS" panose="030F0702030302020204" pitchFamily="66" charset="0"/>
              </a:rPr>
              <a:t>.</a:t>
            </a:r>
            <a:endParaRPr lang="ru-RU" dirty="0">
              <a:latin typeface="Comic Sans MS" panose="030F0702030302020204" pitchFamily="66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64619" y="110836"/>
            <a:ext cx="4216545" cy="2780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7243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140</TotalTime>
  <Words>280</Words>
  <Application>Microsoft Office PowerPoint</Application>
  <PresentationFormat>Широкоэкранный</PresentationFormat>
  <Paragraphs>33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Comic Sans MS</vt:lpstr>
      <vt:lpstr>Тема Office</vt:lpstr>
      <vt:lpstr>Основні групи організмів: віруси, бактерії, археї, еукаріоти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Домашнє завдання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Основні групи організмів: віруси, бактерії, археї, еукаріоти</dc:title>
  <dc:creator>ТЕХНОРАЙ</dc:creator>
  <cp:lastModifiedBy>ТЕХНОРАЙ</cp:lastModifiedBy>
  <cp:revision>8</cp:revision>
  <dcterms:created xsi:type="dcterms:W3CDTF">2022-09-08T14:26:19Z</dcterms:created>
  <dcterms:modified xsi:type="dcterms:W3CDTF">2022-09-09T06:40:21Z</dcterms:modified>
</cp:coreProperties>
</file>