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57" r:id="rId3"/>
    <p:sldId id="258" r:id="rId4"/>
    <p:sldId id="260" r:id="rId5"/>
    <p:sldId id="261" r:id="rId6"/>
    <p:sldId id="262" r:id="rId7"/>
    <p:sldId id="275" r:id="rId8"/>
    <p:sldId id="271" r:id="rId9"/>
    <p:sldId id="263" r:id="rId10"/>
    <p:sldId id="264" r:id="rId11"/>
    <p:sldId id="265" r:id="rId12"/>
    <p:sldId id="268" r:id="rId13"/>
    <p:sldId id="267" r:id="rId14"/>
    <p:sldId id="266" r:id="rId15"/>
    <p:sldId id="270" r:id="rId16"/>
    <p:sldId id="269" r:id="rId17"/>
    <p:sldId id="277" r:id="rId18"/>
    <p:sldId id="27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9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880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32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582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53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529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867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102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59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791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327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961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815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42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80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85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9026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478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CEFFE7C-DB04-450F-BF15-4A15E8428840}" type="datetimeFigureOut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31788DC-46A2-4C21-AC0C-0017213DA7B8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F844977A-4DA2-3236-5515-745E7E9E212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257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E20B77-9F07-91B1-343F-77C5AE81D7A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A69C41-3391-FF02-6E9F-CB9DD938C489}"/>
              </a:ext>
            </a:extLst>
          </p:cNvPr>
          <p:cNvSpPr txBox="1"/>
          <p:nvPr/>
        </p:nvSpPr>
        <p:spPr>
          <a:xfrm>
            <a:off x="2124075" y="552450"/>
            <a:ext cx="8534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latin typeface="Segoe Print" panose="02000600000000000000" pitchFamily="2" charset="0"/>
                <a:cs typeface="Arial" panose="020B0604020202020204" pitchFamily="34" charset="0"/>
              </a:rPr>
              <a:t>Тип симбіозу, за якого один організм завдає шкоди іншому.</a:t>
            </a:r>
          </a:p>
          <a:p>
            <a:pPr algn="ctr"/>
            <a:endParaRPr lang="en-US" sz="4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262978-F3A7-4C84-946F-749976C66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811" y="2048136"/>
            <a:ext cx="5834378" cy="276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35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673183-1285-F38C-C709-702842C950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17F34D3-71FA-D812-1787-90DA3284FDC7}"/>
              </a:ext>
            </a:extLst>
          </p:cNvPr>
          <p:cNvSpPr txBox="1"/>
          <p:nvPr/>
        </p:nvSpPr>
        <p:spPr>
          <a:xfrm>
            <a:off x="1382751" y="797510"/>
            <a:ext cx="8965581" cy="501675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latin typeface="Segoe Print" panose="02000600000000000000" pitchFamily="2" charset="0"/>
              </a:rPr>
              <a:t>ПАРАЗИТИЗМ – тип взаємовідносини між різними видами, за якого один із них (паразит) більш-менш тривалий час використовує іншого (хазяїна) як джерело живлення та середовище існування.</a:t>
            </a:r>
            <a:endParaRPr lang="en-US" sz="4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052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A3CD29-D471-CF87-FF35-D41E04D2EAA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17EF461-319C-08D4-3BAE-BE795EAECF46}"/>
              </a:ext>
            </a:extLst>
          </p:cNvPr>
          <p:cNvSpPr txBox="1"/>
          <p:nvPr/>
        </p:nvSpPr>
        <p:spPr>
          <a:xfrm>
            <a:off x="2520176" y="775226"/>
            <a:ext cx="7143232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b="1" dirty="0">
                <a:latin typeface="Segoe Print" panose="02000600000000000000" pitchFamily="2" charset="0"/>
              </a:rPr>
              <a:t>Наука про паразитичні організми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60CBC36-10D6-4B97-B29F-289BF81A8C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188" y="2790183"/>
            <a:ext cx="7340220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00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D160AF-2897-EE2B-5FC3-E55257B0C6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3213CC-C3B9-4D24-30F2-D2F7F5F78830}"/>
              </a:ext>
            </a:extLst>
          </p:cNvPr>
          <p:cNvSpPr txBox="1"/>
          <p:nvPr/>
        </p:nvSpPr>
        <p:spPr>
          <a:xfrm>
            <a:off x="1873403" y="1911429"/>
            <a:ext cx="8288209" cy="240065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latin typeface="Segoe Print" panose="02000600000000000000" pitchFamily="2" charset="0"/>
              </a:rPr>
              <a:t>ПАРАЗИТОЛОГІЯ </a:t>
            </a:r>
            <a:r>
              <a:rPr lang="uk-UA" sz="3200" b="1" dirty="0">
                <a:latin typeface="Segoe Print" panose="02000600000000000000" pitchFamily="2" charset="0"/>
              </a:rPr>
              <a:t>- </a:t>
            </a:r>
            <a:r>
              <a:rPr lang="uk-UA" sz="3200" dirty="0">
                <a:latin typeface="Segoe Print" panose="02000600000000000000" pitchFamily="2" charset="0"/>
              </a:rPr>
              <a:t>б</a:t>
            </a:r>
            <a:r>
              <a:rPr lang="uk-UA" sz="3200" b="0" i="0" dirty="0">
                <a:effectLst/>
                <a:latin typeface="Segoe Print" panose="02000600000000000000" pitchFamily="2" charset="0"/>
              </a:rPr>
              <a:t>іологічна наука, що вивчає явища паразитизму, життя паразитів і захворювання, спричинені ними</a:t>
            </a:r>
            <a:r>
              <a:rPr lang="ru-RU" sz="3200" b="0" i="0" dirty="0">
                <a:effectLst/>
                <a:latin typeface="Segoe Print" panose="02000600000000000000" pitchFamily="2" charset="0"/>
              </a:rPr>
              <a:t>.</a:t>
            </a:r>
            <a:endParaRPr lang="en-US" sz="32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40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2E9EFF9-CBA8-14F7-2F58-3DBA3CE6DD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A88418-A5E1-383E-FF6D-B87714F28AB0}"/>
              </a:ext>
            </a:extLst>
          </p:cNvPr>
          <p:cNvSpPr txBox="1"/>
          <p:nvPr/>
        </p:nvSpPr>
        <p:spPr>
          <a:xfrm>
            <a:off x="1126273" y="129964"/>
            <a:ext cx="9355873" cy="209288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latin typeface="Segoe Print" panose="02000600000000000000" pitchFamily="2" charset="0"/>
              </a:rPr>
              <a:t>Для кого характерний паразитичний спосіб життя?</a:t>
            </a:r>
          </a:p>
          <a:p>
            <a:endParaRPr lang="uk-UA" dirty="0">
              <a:latin typeface="Segoe Print" panose="02000600000000000000" pitchFamily="2" charset="0"/>
            </a:endParaRPr>
          </a:p>
          <a:p>
            <a:r>
              <a:rPr lang="uk-UA" dirty="0">
                <a:latin typeface="Segoe Print" panose="02000600000000000000" pitchFamily="2" charset="0"/>
              </a:rPr>
              <a:t>	</a:t>
            </a:r>
            <a:r>
              <a:rPr lang="uk-UA" sz="2400" dirty="0">
                <a:latin typeface="Segoe Print" panose="02000600000000000000" pitchFamily="2" charset="0"/>
              </a:rPr>
              <a:t>Характерний для вірусів, бактерій, найпростіших, безхребетних і хребетних тварин, грибів та рослин</a:t>
            </a:r>
            <a:endParaRPr lang="en-US" dirty="0">
              <a:latin typeface="Segoe Print" panose="02000600000000000000" pitchFamily="2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5B4FAD8-DCED-F5E9-B880-80A41C8978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759" y="2453030"/>
            <a:ext cx="3123062" cy="20807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9ADC24-5C95-79D2-A88B-E770586706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465" y="4524447"/>
            <a:ext cx="3466531" cy="216658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A6844C-A18A-1183-DC30-A728D87279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3735" y="4357477"/>
            <a:ext cx="3104529" cy="17235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BACAD7-555A-E7AC-9A69-77F4207CF4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8391" y="2453030"/>
            <a:ext cx="2731400" cy="18372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FBFB5CB-FEF3-B30E-4E6E-9B703DB68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89540" y="4739708"/>
            <a:ext cx="2973083" cy="198832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31DE64B-3FF6-F03C-DB76-5C086B3D37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9631" y="2471302"/>
            <a:ext cx="2731400" cy="191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437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89B0D1-163A-76B9-5917-2C734737E68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1F188F9-2776-1998-DF07-28041AE904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961" t="53504" r="19615" b="12649"/>
          <a:stretch/>
        </p:blipFill>
        <p:spPr>
          <a:xfrm>
            <a:off x="1623321" y="1131274"/>
            <a:ext cx="8945358" cy="431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8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0004540-346B-B532-CB39-B86B17AE00D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56232C-CEDD-97E1-EA63-11D39FAFEE91}"/>
              </a:ext>
            </a:extLst>
          </p:cNvPr>
          <p:cNvSpPr txBox="1"/>
          <p:nvPr/>
        </p:nvSpPr>
        <p:spPr>
          <a:xfrm>
            <a:off x="3342682" y="361244"/>
            <a:ext cx="4038517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Паразити 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(за розміщенням 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тілі хазяїна)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D4018A-06C6-FB07-BEF2-311A38B472B6}"/>
              </a:ext>
            </a:extLst>
          </p:cNvPr>
          <p:cNvSpPr txBox="1"/>
          <p:nvPr/>
        </p:nvSpPr>
        <p:spPr>
          <a:xfrm>
            <a:off x="1023582" y="2686462"/>
            <a:ext cx="3493827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Ендопаразити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(живуть в середині організму хазяїна)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4C31C2-CF38-B979-BC7F-22B640495844}"/>
              </a:ext>
            </a:extLst>
          </p:cNvPr>
          <p:cNvSpPr txBox="1"/>
          <p:nvPr/>
        </p:nvSpPr>
        <p:spPr>
          <a:xfrm>
            <a:off x="987248" y="4825179"/>
            <a:ext cx="3493827" cy="1569660"/>
          </a:xfrm>
          <a:prstGeom prst="rect">
            <a:avLst/>
          </a:prstGeom>
          <a:solidFill>
            <a:srgbClr val="FFFF66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них належать гельмінти (паразитичні черви), паразитичні гриби та бактерії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174249-E2C4-12B2-D717-247C687F165B}"/>
              </a:ext>
            </a:extLst>
          </p:cNvPr>
          <p:cNvSpPr txBox="1"/>
          <p:nvPr/>
        </p:nvSpPr>
        <p:spPr>
          <a:xfrm>
            <a:off x="6305266" y="2471019"/>
            <a:ext cx="5436358" cy="181588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Ектопаразити (живуть на поверхні тіла хазяїна або взагалі контактують з ним тільки в період свого харчування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770270-32B8-D88E-8CAB-9FF1EF787FEE}"/>
              </a:ext>
            </a:extLst>
          </p:cNvPr>
          <p:cNvSpPr txBox="1"/>
          <p:nvPr/>
        </p:nvSpPr>
        <p:spPr>
          <a:xfrm>
            <a:off x="7137779" y="4927096"/>
            <a:ext cx="3493827" cy="15696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них належать блохи, воші, клопи, медичні п’явки, самки багатьох видів комарів, мухи</a:t>
            </a:r>
          </a:p>
        </p:txBody>
      </p:sp>
      <p:sp>
        <p:nvSpPr>
          <p:cNvPr id="14" name="Стрілка: вправо 13">
            <a:extLst>
              <a:ext uri="{FF2B5EF4-FFF2-40B4-BE49-F238E27FC236}">
                <a16:creationId xmlns:a16="http://schemas.microsoft.com/office/drawing/2014/main" id="{2CB53EBA-5796-5C74-E98D-D119E459A410}"/>
              </a:ext>
            </a:extLst>
          </p:cNvPr>
          <p:cNvSpPr/>
          <p:nvPr/>
        </p:nvSpPr>
        <p:spPr>
          <a:xfrm rot="5400000">
            <a:off x="2453382" y="4225342"/>
            <a:ext cx="561561" cy="445952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ілка: униз 14">
            <a:extLst>
              <a:ext uri="{FF2B5EF4-FFF2-40B4-BE49-F238E27FC236}">
                <a16:creationId xmlns:a16="http://schemas.microsoft.com/office/drawing/2014/main" id="{79A3B3BD-CAC6-3001-00D8-E7316A6F2F04}"/>
              </a:ext>
            </a:extLst>
          </p:cNvPr>
          <p:cNvSpPr/>
          <p:nvPr/>
        </p:nvSpPr>
        <p:spPr>
          <a:xfrm>
            <a:off x="8611737" y="4381383"/>
            <a:ext cx="445953" cy="45123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ілка: униз 15">
            <a:extLst>
              <a:ext uri="{FF2B5EF4-FFF2-40B4-BE49-F238E27FC236}">
                <a16:creationId xmlns:a16="http://schemas.microsoft.com/office/drawing/2014/main" id="{24E11F3B-75B7-53A9-19D9-7AE0ABAF0C66}"/>
              </a:ext>
            </a:extLst>
          </p:cNvPr>
          <p:cNvSpPr/>
          <p:nvPr/>
        </p:nvSpPr>
        <p:spPr>
          <a:xfrm rot="1834903">
            <a:off x="3658598" y="1797021"/>
            <a:ext cx="464024" cy="8201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ілка: униз 16">
            <a:extLst>
              <a:ext uri="{FF2B5EF4-FFF2-40B4-BE49-F238E27FC236}">
                <a16:creationId xmlns:a16="http://schemas.microsoft.com/office/drawing/2014/main" id="{64B623FE-9612-7309-D33D-74BFC0F0BFDB}"/>
              </a:ext>
            </a:extLst>
          </p:cNvPr>
          <p:cNvSpPr/>
          <p:nvPr/>
        </p:nvSpPr>
        <p:spPr>
          <a:xfrm rot="19332935">
            <a:off x="6734661" y="1730066"/>
            <a:ext cx="450376" cy="7944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0716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CD8DF34-B52E-0E34-13DF-B29BDAB774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0862A64-E845-80DF-2D57-52BE0BB2CF58}"/>
              </a:ext>
            </a:extLst>
          </p:cNvPr>
          <p:cNvSpPr txBox="1"/>
          <p:nvPr/>
        </p:nvSpPr>
        <p:spPr>
          <a:xfrm>
            <a:off x="1208942" y="755266"/>
            <a:ext cx="9237785" cy="22467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Segoe Print" panose="02000600000000000000" pitchFamily="2" charset="0"/>
              </a:rPr>
              <a:t>Справжніми паразитами є такі організми, для яких паразитичний спосіб життя є обов’язковою формою існування. Вони не живуть без хазяїна і є </a:t>
            </a:r>
            <a:r>
              <a:rPr lang="uk-UA" sz="2800" dirty="0" err="1">
                <a:latin typeface="Segoe Print" panose="02000600000000000000" pitchFamily="2" charset="0"/>
              </a:rPr>
              <a:t>облігатними</a:t>
            </a:r>
            <a:r>
              <a:rPr lang="uk-UA" sz="2800" dirty="0">
                <a:latin typeface="Segoe Print" panose="02000600000000000000" pitchFamily="2" charset="0"/>
              </a:rPr>
              <a:t> паразитами.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03A8D2-E96A-6BD6-229E-1A9441FCD3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2977" y="3207213"/>
            <a:ext cx="3537438" cy="19809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EBB266-8D8C-3049-75D4-3ADE547A88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4367" y="4557341"/>
            <a:ext cx="2244719" cy="19809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1978803-02B1-F5FE-54FB-AA3A7A3F99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942" y="3207213"/>
            <a:ext cx="2806619" cy="209560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75D4BD5-5CA8-B2EA-234E-CA9C98584E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6110" y="4951024"/>
            <a:ext cx="3292720" cy="17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832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30472F51-1770-AC74-55CA-E3FDF784A9E0}"/>
              </a:ext>
            </a:extLst>
          </p:cNvPr>
          <p:cNvSpPr txBox="1"/>
          <p:nvPr/>
        </p:nvSpPr>
        <p:spPr>
          <a:xfrm>
            <a:off x="914400" y="1180395"/>
            <a:ext cx="1036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Представники: бичачий ціп’як, свинячий ціп’як,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стьожак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широкий, ехінокок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C6990F-3452-25B3-338D-86EDDC4735CA}"/>
              </a:ext>
            </a:extLst>
          </p:cNvPr>
          <p:cNvSpPr txBox="1"/>
          <p:nvPr/>
        </p:nvSpPr>
        <p:spPr>
          <a:xfrm>
            <a:off x="914400" y="3914275"/>
            <a:ext cx="10836323" cy="255454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них характерна:</a:t>
            </a:r>
          </a:p>
          <a:p>
            <a:pPr marL="285750" indent="-285750">
              <a:buFontTx/>
              <a:buChar char="-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Примітивна будова (відсутні травна система та органи чуття)</a:t>
            </a:r>
          </a:p>
          <a:p>
            <a:pPr marL="285750" indent="-285750">
              <a:buFontTx/>
              <a:buChar char="-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закріплення є гачечки або присоски, або кігті</a:t>
            </a:r>
          </a:p>
          <a:p>
            <a:pPr marL="285750" indent="-285750">
              <a:buFontTx/>
              <a:buChar char="-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Міцні покриви (для протидії захисним реакціям організму хазяїна)</a:t>
            </a:r>
          </a:p>
          <a:p>
            <a:pPr marL="285750" indent="-285750">
              <a:buFontTx/>
              <a:buChar char="-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Гермафродитизм</a:t>
            </a:r>
          </a:p>
          <a:p>
            <a:pPr marL="285750" indent="-285750">
              <a:buFontTx/>
              <a:buChar char="-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Висока плодючість та складні цикли розвитку</a:t>
            </a:r>
          </a:p>
          <a:p>
            <a:pPr marL="285750" indent="-285750">
              <a:buFontTx/>
              <a:buChar char="-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Життєвий цикл складний, мають основного та одного-двох проміжних хазяїв</a:t>
            </a:r>
          </a:p>
          <a:p>
            <a:pPr marL="285750" indent="-285750">
              <a:buFontTx/>
              <a:buChar char="-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 яєць до впливу хімічних і фізичних факторів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2C419A1-DEFA-46A3-4BDF-9462D06CC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863" y="1762125"/>
            <a:ext cx="3333750" cy="166687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94FE924-8A1E-76B0-0E3F-A02DE45BFC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2560" y="1762125"/>
            <a:ext cx="3550225" cy="166687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D000DE0-C003-3744-6105-F65AB2171262}"/>
              </a:ext>
            </a:extLst>
          </p:cNvPr>
          <p:cNvSpPr txBox="1"/>
          <p:nvPr/>
        </p:nvSpPr>
        <p:spPr>
          <a:xfrm>
            <a:off x="8233012" y="2974654"/>
            <a:ext cx="14287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ехінокок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0E84C3-51BD-F821-1C22-E9811701893D}"/>
              </a:ext>
            </a:extLst>
          </p:cNvPr>
          <p:cNvSpPr txBox="1"/>
          <p:nvPr/>
        </p:nvSpPr>
        <p:spPr>
          <a:xfrm>
            <a:off x="2129051" y="158632"/>
            <a:ext cx="7753734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Паразитичні черви. Тип Плоскі черви. </a:t>
            </a:r>
          </a:p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Сьожкові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черви</a:t>
            </a:r>
          </a:p>
        </p:txBody>
      </p:sp>
    </p:spTree>
    <p:extLst>
      <p:ext uri="{BB962C8B-B14F-4D97-AF65-F5344CB8AC3E}">
        <p14:creationId xmlns:p14="http://schemas.microsoft.com/office/powerpoint/2010/main" val="2406365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F447D20-F3F7-7F80-A562-C989AA089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929" y="1577006"/>
            <a:ext cx="4803841" cy="34767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A875D8-8E05-2E9C-C3C8-81DC07DA6EF9}"/>
              </a:ext>
            </a:extLst>
          </p:cNvPr>
          <p:cNvSpPr txBox="1"/>
          <p:nvPr/>
        </p:nvSpPr>
        <p:spPr>
          <a:xfrm>
            <a:off x="3521122" y="259307"/>
            <a:ext cx="3807726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Життєвий цикл ехінокока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2CF3B-9543-A588-9A7A-671055B7F279}"/>
              </a:ext>
            </a:extLst>
          </p:cNvPr>
          <p:cNvSpPr txBox="1"/>
          <p:nvPr/>
        </p:nvSpPr>
        <p:spPr>
          <a:xfrm>
            <a:off x="649974" y="800425"/>
            <a:ext cx="95500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Остаточний хазяїн - собаки, вовки, шакали, лисиці, у яких статевозріла стадія паразита відбувається в тонкій кишці.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253631-A318-2FE9-C985-BAA1849D71D9}"/>
              </a:ext>
            </a:extLst>
          </p:cNvPr>
          <p:cNvSpPr txBox="1"/>
          <p:nvPr/>
        </p:nvSpPr>
        <p:spPr>
          <a:xfrm>
            <a:off x="5761347" y="1392340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Проміжний хазяїн - травоїдні ссавці, людина.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7FCB98-DFAF-28C5-4384-E7A4C60704B3}"/>
              </a:ext>
            </a:extLst>
          </p:cNvPr>
          <p:cNvSpPr txBox="1"/>
          <p:nvPr/>
        </p:nvSpPr>
        <p:spPr>
          <a:xfrm>
            <a:off x="5375796" y="2022729"/>
            <a:ext cx="670105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	Інвазійна стадія для людини - яйце. Людина заражається, проковтуючи яйця ехінокока із забрудненою їжею і водою або із брудних рук при контакті з хворим собакою. </a:t>
            </a:r>
          </a:p>
          <a:p>
            <a:endParaRPr lang="uk-UA" dirty="0"/>
          </a:p>
          <a:p>
            <a:pPr algn="just"/>
            <a:r>
              <a:rPr lang="uk-UA" dirty="0"/>
              <a:t>	Травоїдні тварини заковтують яйця з травою, забрудненою фекаліями собак. Онкосфери вивільняються в тонкій </a:t>
            </a:r>
            <a:r>
              <a:rPr lang="uk-UA" dirty="0" err="1"/>
              <a:t>кишкці</a:t>
            </a:r>
            <a:r>
              <a:rPr lang="uk-UA" dirty="0"/>
              <a:t>, проникають у стінку кишки і з течією крові розносяться по організму.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CF82C6-716F-9180-8107-5F81C5DA426B}"/>
              </a:ext>
            </a:extLst>
          </p:cNvPr>
          <p:cNvSpPr txBox="1"/>
          <p:nvPr/>
        </p:nvSpPr>
        <p:spPr>
          <a:xfrm>
            <a:off x="0" y="5053776"/>
            <a:ext cx="5058201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Життєвий цикл ехінокока: </a:t>
            </a:r>
          </a:p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1 -остаточний хазяїн (1а - ехінокок у кишках остаточного хазяїна);</a:t>
            </a:r>
          </a:p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2 - рухливий членик; 3-яйце; 4 - онкосфера; </a:t>
            </a:r>
          </a:p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5 - фрагмент ехінококового міхура; 6 - проміжні хазяї; </a:t>
            </a:r>
          </a:p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7 - ехінококові міхурі в органах проміжних хазяїв,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88A0F5-5758-027B-D1A5-1522E731F42C}"/>
              </a:ext>
            </a:extLst>
          </p:cNvPr>
          <p:cNvSpPr txBox="1"/>
          <p:nvPr/>
        </p:nvSpPr>
        <p:spPr>
          <a:xfrm>
            <a:off x="5669223" y="5053776"/>
            <a:ext cx="611419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Профілактика: дотримання правил особистої гігієни, миття овочів, кип'ятіння води, профілактична дегельмінтизація домашніх собак двічі на рік.</a:t>
            </a:r>
          </a:p>
        </p:txBody>
      </p:sp>
    </p:spTree>
    <p:extLst>
      <p:ext uri="{BB962C8B-B14F-4D97-AF65-F5344CB8AC3E}">
        <p14:creationId xmlns:p14="http://schemas.microsoft.com/office/powerpoint/2010/main" val="1421878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9A5180C-045F-7B5F-E0AC-2163D772E6C7}"/>
              </a:ext>
            </a:extLst>
          </p:cNvPr>
          <p:cNvSpPr txBox="1"/>
          <p:nvPr/>
        </p:nvSpPr>
        <p:spPr>
          <a:xfrm>
            <a:off x="2470245" y="343284"/>
            <a:ext cx="7083188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Паразитичні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черви. Тип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Плоскі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черви. </a:t>
            </a:r>
          </a:p>
          <a:p>
            <a:pPr algn="ctr"/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Сисуни</a:t>
            </a:r>
            <a:endParaRPr lang="uk-UA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A2A177-F2C4-5667-EA41-4AAC526FFE67}"/>
              </a:ext>
            </a:extLst>
          </p:cNvPr>
          <p:cNvSpPr txBox="1"/>
          <p:nvPr/>
        </p:nvSpPr>
        <p:spPr>
          <a:xfrm>
            <a:off x="696713" y="1307652"/>
            <a:ext cx="10798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До класу сисунів належать паразити людини і тварин: печінковий сисун, котячий сисун (котяча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двоустка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коров’яного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сисуна (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коров’яна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двоустка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F154F48-2247-40A5-97BD-C86915DFE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1355" y="5030613"/>
            <a:ext cx="1724451" cy="11266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1D5AAF-45C8-E3FC-E34F-0295A156D0E6}"/>
              </a:ext>
            </a:extLst>
          </p:cNvPr>
          <p:cNvSpPr txBox="1"/>
          <p:nvPr/>
        </p:nvSpPr>
        <p:spPr>
          <a:xfrm>
            <a:off x="10058399" y="6219717"/>
            <a:ext cx="23747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err="1"/>
              <a:t>Коров’ний</a:t>
            </a:r>
            <a:r>
              <a:rPr lang="uk-UA" sz="1600" b="1" dirty="0"/>
              <a:t> сисун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F565FA3-A78F-FD94-7ACD-2D24D07827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1355" y="3446437"/>
            <a:ext cx="1526702" cy="97708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0725BF-694D-8B3A-B9DB-022889E1C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5850" y="1844773"/>
            <a:ext cx="1857375" cy="11334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B546B5-0DF1-58AC-A3F0-33BE999F4B71}"/>
              </a:ext>
            </a:extLst>
          </p:cNvPr>
          <p:cNvSpPr txBox="1"/>
          <p:nvPr/>
        </p:nvSpPr>
        <p:spPr>
          <a:xfrm>
            <a:off x="10169997" y="2951357"/>
            <a:ext cx="23747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/>
              <a:t>Котячий сисун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0963D9-35EB-B221-0CF4-DF3FE93853E4}"/>
              </a:ext>
            </a:extLst>
          </p:cNvPr>
          <p:cNvSpPr txBox="1"/>
          <p:nvPr/>
        </p:nvSpPr>
        <p:spPr>
          <a:xfrm>
            <a:off x="10144835" y="4460319"/>
            <a:ext cx="20471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/>
              <a:t>Печінковий сисун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5E5E4D8-7B89-62E6-E81F-13820F8E9DF5}"/>
              </a:ext>
            </a:extLst>
          </p:cNvPr>
          <p:cNvSpPr txBox="1"/>
          <p:nvPr/>
        </p:nvSpPr>
        <p:spPr>
          <a:xfrm>
            <a:off x="373753" y="1992616"/>
            <a:ext cx="9466283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Тіло вкрите щільною оболонкою – кутикулою, є органи прикріплення: гачки, присоски, шпильки тощо. Добре розвинена статева система дозволяє мати величезну кількість нащадків. Складні цикли розвитку дають змогу паразитам проникати в тіла хазяїв , яких може бути декілька.  Сисуни уражають переважно органи тралення.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BDACE85-23F8-9C2B-48BD-69BCC32108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194" y="3933200"/>
            <a:ext cx="3855708" cy="273630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C6CC74F-A5CB-C09F-7C7D-43F99013CF7F}"/>
              </a:ext>
            </a:extLst>
          </p:cNvPr>
          <p:cNvSpPr txBox="1"/>
          <p:nvPr/>
        </p:nvSpPr>
        <p:spPr>
          <a:xfrm>
            <a:off x="4140033" y="3665056"/>
            <a:ext cx="560915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З фекаліями остаточного хазяїна, яким є тварина або людина, яйця паразитів виходять у зовнішнє середовище і потрапляють у водойму. Там їх заковтують прісноводні молюски, в організмі яких із яєць виходять личинки покриті війками. Через два місяці паразит виходить з молюска і самостійно плавають у воді.  Прикріпившись до водних рослин, відкидають хвіст і перетворюються на цисту, утворюючи щільну оболонку. З рослинами циста потрапляє у кишківник худоби, де з неї розвивається паразит. 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DE681C-CA2E-62E7-9D78-3A8AA80678A3}"/>
              </a:ext>
            </a:extLst>
          </p:cNvPr>
          <p:cNvSpPr txBox="1"/>
          <p:nvPr/>
        </p:nvSpPr>
        <p:spPr>
          <a:xfrm>
            <a:off x="373753" y="3429000"/>
            <a:ext cx="3911644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Життєвий цикл печінкового сисуна</a:t>
            </a:r>
          </a:p>
        </p:txBody>
      </p:sp>
    </p:spTree>
    <p:extLst>
      <p:ext uri="{BB962C8B-B14F-4D97-AF65-F5344CB8AC3E}">
        <p14:creationId xmlns:p14="http://schemas.microsoft.com/office/powerpoint/2010/main" val="598209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EF52A3-5947-7755-1BD7-384C13C0287D}"/>
              </a:ext>
            </a:extLst>
          </p:cNvPr>
          <p:cNvSpPr txBox="1"/>
          <p:nvPr/>
        </p:nvSpPr>
        <p:spPr>
          <a:xfrm>
            <a:off x="2552131" y="354842"/>
            <a:ext cx="5704765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Паразитичні черви. Тип Круглі черви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B4CE17-5806-35CB-223B-9295D2847D5B}"/>
              </a:ext>
            </a:extLst>
          </p:cNvPr>
          <p:cNvSpPr txBox="1"/>
          <p:nvPr/>
        </p:nvSpPr>
        <p:spPr>
          <a:xfrm>
            <a:off x="1257868" y="995107"/>
            <a:ext cx="9676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 круглих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червів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такі паразити людини, як гострики,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трихінели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філярії, аскариди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7AA339-76C0-4F8E-3130-EFF2E171EA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872" t="19900" r="25785" b="22985"/>
          <a:stretch/>
        </p:blipFill>
        <p:spPr>
          <a:xfrm>
            <a:off x="241997" y="1358448"/>
            <a:ext cx="4989259" cy="53562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512C640-6E5C-2FF3-4E82-8CA53A633C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72" y="4098090"/>
            <a:ext cx="3581328" cy="20097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8CA9882-A8C0-4CD2-8B25-D0A3DEE871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095999" y="1358448"/>
            <a:ext cx="4500959" cy="2418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EE6EFED-0819-1D15-F897-2564E8AE08B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934" t="22868" r="11642" b="2569"/>
          <a:stretch/>
        </p:blipFill>
        <p:spPr>
          <a:xfrm>
            <a:off x="5404513" y="4139875"/>
            <a:ext cx="3025640" cy="22403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20EE145-7C07-F5BE-49E8-890AECC24324}"/>
              </a:ext>
            </a:extLst>
          </p:cNvPr>
          <p:cNvSpPr txBox="1"/>
          <p:nvPr/>
        </p:nvSpPr>
        <p:spPr>
          <a:xfrm>
            <a:off x="5991367" y="6503158"/>
            <a:ext cx="1596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аскарида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00A496-8AC2-563C-9AB7-8D2BB2A3DA25}"/>
              </a:ext>
            </a:extLst>
          </p:cNvPr>
          <p:cNvSpPr txBox="1"/>
          <p:nvPr/>
        </p:nvSpPr>
        <p:spPr>
          <a:xfrm>
            <a:off x="9921922" y="6223379"/>
            <a:ext cx="1119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/>
              <a:t>ришта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221B04-064A-8612-A605-3B72293AD171}"/>
              </a:ext>
            </a:extLst>
          </p:cNvPr>
          <p:cNvSpPr txBox="1"/>
          <p:nvPr/>
        </p:nvSpPr>
        <p:spPr>
          <a:xfrm>
            <a:off x="10596958" y="2388358"/>
            <a:ext cx="1353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гострики</a:t>
            </a:r>
          </a:p>
        </p:txBody>
      </p:sp>
    </p:spTree>
    <p:extLst>
      <p:ext uri="{BB962C8B-B14F-4D97-AF65-F5344CB8AC3E}">
        <p14:creationId xmlns:p14="http://schemas.microsoft.com/office/powerpoint/2010/main" val="4146676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329C4B-4D15-5082-B82E-4F12CD294A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45" t="35223" r="15933" b="21194"/>
          <a:stretch/>
        </p:blipFill>
        <p:spPr>
          <a:xfrm>
            <a:off x="232012" y="1009935"/>
            <a:ext cx="6624202" cy="33982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54F5C0-5674-FC79-A00C-EBEB89170BBE}"/>
              </a:ext>
            </a:extLst>
          </p:cNvPr>
          <p:cNvSpPr txBox="1"/>
          <p:nvPr/>
        </p:nvSpPr>
        <p:spPr>
          <a:xfrm>
            <a:off x="2483893" y="327546"/>
            <a:ext cx="4954137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Життєвий цикл аскариди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1CD833F-8188-182D-FAEF-176340158F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63" t="33775" r="25560" b="44642"/>
          <a:stretch/>
        </p:blipFill>
        <p:spPr>
          <a:xfrm>
            <a:off x="2483892" y="4291377"/>
            <a:ext cx="7071529" cy="24233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93443E7-939D-5009-9F6E-0C9362217152}"/>
              </a:ext>
            </a:extLst>
          </p:cNvPr>
          <p:cNvSpPr txBox="1"/>
          <p:nvPr/>
        </p:nvSpPr>
        <p:spPr>
          <a:xfrm>
            <a:off x="6714698" y="2228671"/>
            <a:ext cx="4954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потраплянні в організм з яйця виходить личинка, яка мігрує по організму хазяїна й через деякий час перетворюється на дорослого паразита. </a:t>
            </a:r>
          </a:p>
        </p:txBody>
      </p:sp>
    </p:spTree>
    <p:extLst>
      <p:ext uri="{BB962C8B-B14F-4D97-AF65-F5344CB8AC3E}">
        <p14:creationId xmlns:p14="http://schemas.microsoft.com/office/powerpoint/2010/main" val="3195111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E03BDDF-B98E-11C8-C2F8-E2F65C2215F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75F8B61-C4D6-A7AE-CB13-BFC72A1C3B5C}"/>
              </a:ext>
            </a:extLst>
          </p:cNvPr>
          <p:cNvSpPr txBox="1"/>
          <p:nvPr/>
        </p:nvSpPr>
        <p:spPr>
          <a:xfrm>
            <a:off x="1241946" y="1514902"/>
            <a:ext cx="9184943" cy="39703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atin typeface="Segoe Print" panose="02000600000000000000" pitchFamily="2" charset="0"/>
                <a:cs typeface="Times New Roman" panose="02020603050405020304" pitchFamily="18" charset="0"/>
              </a:rPr>
              <a:t>Факультативні паразити </a:t>
            </a:r>
            <a:r>
              <a:rPr lang="uk-UA" sz="2800" dirty="0">
                <a:latin typeface="Segoe Print" panose="02000600000000000000" pitchFamily="2" charset="0"/>
                <a:cs typeface="Times New Roman" panose="02020603050405020304" pitchFamily="18" charset="0"/>
              </a:rPr>
              <a:t>– це організми, що з’являються в тілі тварин або людини на певному етапі або при наявності певних умов. Здатні до самостійного життя в навколишньому середовищі, проводять в органах чи тканинах хазяїна лише частину свого життєвого циклу. Мають присоски або ротові апарати для проколювання та смоктання для годування</a:t>
            </a:r>
          </a:p>
        </p:txBody>
      </p:sp>
    </p:spTree>
    <p:extLst>
      <p:ext uri="{BB962C8B-B14F-4D97-AF65-F5344CB8AC3E}">
        <p14:creationId xmlns:p14="http://schemas.microsoft.com/office/powerpoint/2010/main" val="40331671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DC3A4A-5829-6587-9337-E8F8D521D054}"/>
              </a:ext>
            </a:extLst>
          </p:cNvPr>
          <p:cNvSpPr txBox="1"/>
          <p:nvPr/>
        </p:nvSpPr>
        <p:spPr>
          <a:xfrm>
            <a:off x="2429302" y="245660"/>
            <a:ext cx="6414448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Паразитичні черви. Тип Кільчасті черви. Клас П’явки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BE085B-DFBF-C1B1-CEE4-96379D5896D4}"/>
              </a:ext>
            </a:extLst>
          </p:cNvPr>
          <p:cNvSpPr txBox="1"/>
          <p:nvPr/>
        </p:nvSpPr>
        <p:spPr>
          <a:xfrm>
            <a:off x="641445" y="1610436"/>
            <a:ext cx="10931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Представниками паразитичних кільчастих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червів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п’вяки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Медична п’явка – типовий ектопаразит, який живиться в тілі жертви. Щоб полегшити витікання крові, яку споживає п’явка, вона вприскує в ранку спеціальну речовину –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гірудин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Ця речовина запобігає зсіданню крові, тобто не дає їй утворити тромб і зупинити кровотечу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617AB2-5812-2387-7643-A9576F68F5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0054" y="3429000"/>
            <a:ext cx="48768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1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89B0D1-163A-76B9-5917-2C734737E68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FA6BB1-CDDF-59FC-A481-8FB8B1CFA5E1}"/>
              </a:ext>
            </a:extLst>
          </p:cNvPr>
          <p:cNvSpPr txBox="1"/>
          <p:nvPr/>
        </p:nvSpPr>
        <p:spPr>
          <a:xfrm>
            <a:off x="1019907" y="502311"/>
            <a:ext cx="9964615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Segoe Print" panose="02000600000000000000" pitchFamily="2" charset="0"/>
              </a:rPr>
              <a:t>Заходи профілактики (попередження) гельмінтозів:</a:t>
            </a:r>
          </a:p>
          <a:p>
            <a:endParaRPr lang="uk-UA" sz="2400" dirty="0">
              <a:latin typeface="Segoe Print" panose="020006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300" dirty="0">
                <a:latin typeface="Segoe Print" panose="02000600000000000000" pitchFamily="2" charset="0"/>
              </a:rPr>
              <a:t>дотримання правил особистої гігієни: миття рук перед їдою, боротьба з мухами, вживання в їжу митих овочів, фруктів;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300" dirty="0">
                <a:latin typeface="Segoe Print" panose="02000600000000000000" pitchFamily="2" charset="0"/>
              </a:rPr>
              <a:t>достатня термічна обробка риби, м’яса диких і домашніх тварин;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300" dirty="0">
                <a:latin typeface="Segoe Print" panose="02000600000000000000" pitchFamily="2" charset="0"/>
              </a:rPr>
              <a:t>боротьба з комахами — переносниками яєць паразитичних черв;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300" dirty="0">
                <a:latin typeface="Segoe Print" panose="02000600000000000000" pitchFamily="2" charset="0"/>
              </a:rPr>
              <a:t>ветеринарний контроль за м’ясом на бойнях, ринках;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300" dirty="0">
                <a:latin typeface="Segoe Print" panose="02000600000000000000" pitchFamily="2" charset="0"/>
              </a:rPr>
              <a:t>очищення води, захист водойм від забруднення нечистотами;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300" dirty="0">
                <a:latin typeface="Segoe Print" panose="02000600000000000000" pitchFamily="2" charset="0"/>
              </a:rPr>
              <a:t>санітарний контроль за сміттєзвалищами в населених пунктах;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300" dirty="0">
                <a:latin typeface="Segoe Print" panose="02000600000000000000" pitchFamily="2" charset="0"/>
              </a:rPr>
              <a:t>систематичні медичні огляди для виявлення та лікування хворих тварин і людей</a:t>
            </a:r>
          </a:p>
        </p:txBody>
      </p:sp>
    </p:spTree>
    <p:extLst>
      <p:ext uri="{BB962C8B-B14F-4D97-AF65-F5344CB8AC3E}">
        <p14:creationId xmlns:p14="http://schemas.microsoft.com/office/powerpoint/2010/main" val="2296507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89B0D1-163A-76B9-5917-2C734737E68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1884CC-7482-50CC-6686-C816D72BF313}"/>
              </a:ext>
            </a:extLst>
          </p:cNvPr>
          <p:cNvSpPr txBox="1"/>
          <p:nvPr/>
        </p:nvSpPr>
        <p:spPr>
          <a:xfrm>
            <a:off x="3141785" y="433754"/>
            <a:ext cx="4935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Segoe Print" panose="02000600000000000000" pitchFamily="2" charset="0"/>
              </a:rPr>
              <a:t>Список джерел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8127E5-8075-AED9-1A80-2E4EF3660A7A}"/>
              </a:ext>
            </a:extLst>
          </p:cNvPr>
          <p:cNvSpPr txBox="1"/>
          <p:nvPr/>
        </p:nvSpPr>
        <p:spPr>
          <a:xfrm>
            <a:off x="1922585" y="1395046"/>
            <a:ext cx="61546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Segoe Print" panose="02000600000000000000" pitchFamily="2" charset="0"/>
              </a:rPr>
              <a:t>1.Запорожець Н.В. Біологія 7 клас</a:t>
            </a:r>
          </a:p>
          <a:p>
            <a:endParaRPr lang="uk-UA" dirty="0">
              <a:latin typeface="Segoe Print" panose="02000600000000000000" pitchFamily="2" charset="0"/>
            </a:endParaRPr>
          </a:p>
          <a:p>
            <a:r>
              <a:rPr lang="uk-UA" dirty="0">
                <a:latin typeface="Segoe Print" panose="02000600000000000000" pitchFamily="2" charset="0"/>
              </a:rPr>
              <a:t>2. Соболь В.І. Біологія 7 клас</a:t>
            </a:r>
          </a:p>
        </p:txBody>
      </p:sp>
    </p:spTree>
    <p:extLst>
      <p:ext uri="{BB962C8B-B14F-4D97-AF65-F5344CB8AC3E}">
        <p14:creationId xmlns:p14="http://schemas.microsoft.com/office/powerpoint/2010/main" val="11640824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Зал засідань">
  <a:themeElements>
    <a:clrScheme name="Зал засідань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Зал засідань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Зал засідань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457</TotalTime>
  <Words>869</Words>
  <Application>Microsoft Office PowerPoint</Application>
  <PresentationFormat>Широкий екран</PresentationFormat>
  <Paragraphs>72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5" baseType="lpstr">
      <vt:lpstr>Arial</vt:lpstr>
      <vt:lpstr>Century Gothic</vt:lpstr>
      <vt:lpstr>Segoe Print</vt:lpstr>
      <vt:lpstr>Times New Roman</vt:lpstr>
      <vt:lpstr>Wingdings</vt:lpstr>
      <vt:lpstr>Wingdings 3</vt:lpstr>
      <vt:lpstr>Зал засідань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Добродумова Лариса Валентинівна</dc:creator>
  <cp:lastModifiedBy>Добродумова Лариса Валентинівна</cp:lastModifiedBy>
  <cp:revision>7</cp:revision>
  <dcterms:created xsi:type="dcterms:W3CDTF">2022-11-06T17:43:02Z</dcterms:created>
  <dcterms:modified xsi:type="dcterms:W3CDTF">2022-11-26T10:24:13Z</dcterms:modified>
</cp:coreProperties>
</file>