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5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84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10/8/2019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8431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smtClean="0"/>
              <a:t>10/8/2019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9909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586B75A-687E-405C-8A0B-8D00578BA2C3}" type="datetimeFigureOut">
              <a:rPr lang="en-US" smtClean="0"/>
              <a:pPr/>
              <a:t>10/8/2019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207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smtClean="0"/>
              <a:t>10/8/2019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6395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smtClean="0"/>
              <a:t>10/8/2019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9286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smtClean="0"/>
              <a:t>10/8/2019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409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smtClean="0"/>
              <a:t>10/8/2019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0446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smtClean="0"/>
              <a:t>10/8/2019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896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3587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91284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586B75A-687E-405C-8A0B-8D00578BA2C3}" type="datetimeFigureOut">
              <a:rPr lang="en-US" smtClean="0"/>
              <a:pPr/>
              <a:t>10/8/2019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65052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586B75A-687E-405C-8A0B-8D00578BA2C3}" type="datetimeFigureOut">
              <a:rPr lang="en-US" smtClean="0"/>
              <a:pPr/>
              <a:t>10/8/2019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9588754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586B75A-687E-405C-8A0B-8D00578BA2C3}" type="datetimeFigureOut">
              <a:rPr lang="en-US" smtClean="0"/>
              <a:pPr/>
              <a:t>10/8/2019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069346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2971875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7908365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smtClean="0"/>
              <a:t>10/8/2019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4553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A77B6E1-634A-48DC-9E8B-D894023267EF}" type="datetimeFigureOut">
              <a:rPr lang="en-US" smtClean="0"/>
              <a:t>10/8/2019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5290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10/8/2019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05510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  <p:sldLayoutId id="2147483865" r:id="rId13"/>
    <p:sldLayoutId id="2147483866" r:id="rId14"/>
    <p:sldLayoutId id="2147483867" r:id="rId15"/>
    <p:sldLayoutId id="2147483868" r:id="rId16"/>
    <p:sldLayoutId id="2147483869" r:id="rId17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7378" y="1985553"/>
            <a:ext cx="5758107" cy="1223313"/>
          </a:xfrm>
        </p:spPr>
        <p:txBody>
          <a:bodyPr/>
          <a:lstStyle/>
          <a:p>
            <a:r>
              <a:rPr lang="uk-UA" dirty="0" smtClean="0"/>
              <a:t>Паразитизм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67451" y="4123267"/>
            <a:ext cx="4121931" cy="1645920"/>
          </a:xfrm>
        </p:spPr>
        <p:txBody>
          <a:bodyPr>
            <a:normAutofit/>
          </a:bodyPr>
          <a:lstStyle/>
          <a:p>
            <a:pPr algn="r"/>
            <a:r>
              <a:rPr lang="uk-UA" sz="2000" dirty="0" err="1" smtClean="0"/>
              <a:t>Шеіна</a:t>
            </a:r>
            <a:r>
              <a:rPr lang="uk-UA" sz="2000" dirty="0" smtClean="0"/>
              <a:t> Т.В.,</a:t>
            </a:r>
          </a:p>
          <a:p>
            <a:pPr algn="r"/>
            <a:r>
              <a:rPr lang="uk-UA" sz="2000" dirty="0" smtClean="0"/>
              <a:t>Учитель хімії і біології</a:t>
            </a:r>
          </a:p>
          <a:p>
            <a:pPr algn="r"/>
            <a:r>
              <a:rPr lang="uk-UA" sz="2000" dirty="0" err="1" smtClean="0"/>
              <a:t>Парутинської</a:t>
            </a:r>
            <a:r>
              <a:rPr lang="uk-UA" sz="2000" dirty="0" smtClean="0"/>
              <a:t> ЗОШ І-ІІІ ступенів</a:t>
            </a:r>
          </a:p>
          <a:p>
            <a:pPr algn="r"/>
            <a:r>
              <a:rPr lang="uk-UA" sz="2000" dirty="0" err="1" smtClean="0"/>
              <a:t>Куцурубської</a:t>
            </a:r>
            <a:r>
              <a:rPr lang="uk-UA" sz="2000" dirty="0" smtClean="0"/>
              <a:t> ОТГ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993355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9274" y="391886"/>
            <a:ext cx="8944899" cy="102126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400" dirty="0" smtClean="0"/>
              <a:t>Паразити є надзвичайно поширеною екологічною групою істот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9274" y="1779683"/>
            <a:ext cx="8846166" cy="1704703"/>
          </a:xfr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uk-UA" sz="4000" b="1" i="1" u="sng" dirty="0" smtClean="0">
                <a:solidFill>
                  <a:schemeClr val="bg1"/>
                </a:solidFill>
              </a:rPr>
              <a:t>Паразитизм</a:t>
            </a:r>
            <a:r>
              <a:rPr lang="uk-UA" sz="4000" dirty="0" smtClean="0"/>
              <a:t> – це співіснування організмів двох видів, коли один із них використовує другий тривалий час, як джерело їжі</a:t>
            </a: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173" y="177023"/>
            <a:ext cx="2356328" cy="66147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74" y="3583395"/>
            <a:ext cx="8846166" cy="320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229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6656" y="222067"/>
            <a:ext cx="10772775" cy="694691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dirty="0" smtClean="0"/>
              <a:t>Паразитизм може набувати різноманітних форм</a:t>
            </a:r>
            <a:endParaRPr lang="ru-RU" sz="4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416" y="1123406"/>
            <a:ext cx="9695253" cy="5540057"/>
          </a:xfrm>
        </p:spPr>
      </p:pic>
    </p:spTree>
    <p:extLst>
      <p:ext uri="{BB962C8B-B14F-4D97-AF65-F5344CB8AC3E}">
        <p14:creationId xmlns:p14="http://schemas.microsoft.com/office/powerpoint/2010/main" val="2154182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6656" y="457200"/>
            <a:ext cx="10772775" cy="155448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800" dirty="0" smtClean="0"/>
              <a:t>Факультативний паразит велика </a:t>
            </a:r>
            <a:r>
              <a:rPr lang="uk-UA" sz="2800" dirty="0" err="1" smtClean="0"/>
              <a:t>псевдокінська</a:t>
            </a:r>
            <a:r>
              <a:rPr lang="uk-UA" sz="2800" dirty="0" smtClean="0"/>
              <a:t> п'явка полює на дрібних безхребетних тварин і личинок комах, але коли потрапляє на тіло амфібії чи дрібної риби, то починає висмоктувати кров, переходячи до паразитичного живлення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130" y="2193925"/>
            <a:ext cx="3527739" cy="4024313"/>
          </a:xfrm>
        </p:spPr>
      </p:pic>
    </p:spTree>
    <p:extLst>
      <p:ext uri="{BB962C8B-B14F-4D97-AF65-F5344CB8AC3E}">
        <p14:creationId xmlns:p14="http://schemas.microsoft.com/office/powerpoint/2010/main" val="24642677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274321"/>
            <a:ext cx="10058400" cy="1789611"/>
          </a:xfrm>
          <a:solidFill>
            <a:schemeClr val="accent2"/>
          </a:solidFill>
        </p:spPr>
        <p:txBody>
          <a:bodyPr/>
          <a:lstStyle/>
          <a:p>
            <a:r>
              <a:rPr lang="uk-UA" b="1" i="1" u="sng" dirty="0" err="1">
                <a:solidFill>
                  <a:schemeClr val="bg1"/>
                </a:solidFill>
              </a:rPr>
              <a:t>Напівпаразити</a:t>
            </a:r>
            <a:r>
              <a:rPr lang="uk-UA" dirty="0"/>
              <a:t> – тимчасові, характерні для </a:t>
            </a:r>
            <a:r>
              <a:rPr lang="uk-UA" dirty="0" smtClean="0"/>
              <a:t>рослин</a:t>
            </a:r>
          </a:p>
          <a:p>
            <a:r>
              <a:rPr lang="uk-UA" b="1" i="1" u="sng" dirty="0" err="1" smtClean="0">
                <a:solidFill>
                  <a:schemeClr val="bg1"/>
                </a:solidFill>
              </a:rPr>
              <a:t>Паразитоїдні</a:t>
            </a:r>
            <a:r>
              <a:rPr lang="uk-UA" dirty="0" smtClean="0"/>
              <a:t> – комахи (</a:t>
            </a:r>
            <a:r>
              <a:rPr lang="uk-UA" dirty="0" err="1" smtClean="0"/>
              <a:t>іздці</a:t>
            </a:r>
            <a:r>
              <a:rPr lang="uk-UA" dirty="0" smtClean="0"/>
              <a:t> та оси)</a:t>
            </a:r>
          </a:p>
          <a:p>
            <a:r>
              <a:rPr lang="uk-UA" b="1" i="1" u="sng" dirty="0" err="1" smtClean="0">
                <a:solidFill>
                  <a:schemeClr val="bg1"/>
                </a:solidFill>
              </a:rPr>
              <a:t>Гіперпаразитизм</a:t>
            </a:r>
            <a:r>
              <a:rPr lang="uk-UA" dirty="0" smtClean="0"/>
              <a:t> – паразит паразитує на паразиті (віруси, одно- та багатоклітинні організми)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26" y="2256407"/>
            <a:ext cx="10058400" cy="439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137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5287" y="326570"/>
            <a:ext cx="6448588" cy="1567544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dirty="0" smtClean="0"/>
              <a:t>Хазяї щосили захищаються від паразитів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7576" y="2266994"/>
            <a:ext cx="6400799" cy="4068492"/>
          </a:xfrm>
          <a:solidFill>
            <a:schemeClr val="accent2"/>
          </a:solidFill>
        </p:spPr>
        <p:txBody>
          <a:bodyPr>
            <a:normAutofit fontScale="92500" lnSpcReduction="10000"/>
          </a:bodyPr>
          <a:lstStyle/>
          <a:p>
            <a:r>
              <a:rPr lang="uk-UA" sz="3400" dirty="0" smtClean="0">
                <a:solidFill>
                  <a:schemeClr val="tx1"/>
                </a:solidFill>
              </a:rPr>
              <a:t>У тварин імунна система (розпізнає, маркує та вбиває)</a:t>
            </a:r>
          </a:p>
          <a:p>
            <a:r>
              <a:rPr lang="uk-UA" sz="3400" dirty="0" smtClean="0">
                <a:solidFill>
                  <a:schemeClr val="tx1"/>
                </a:solidFill>
              </a:rPr>
              <a:t>Рослини виробляють активні форми </a:t>
            </a:r>
            <a:r>
              <a:rPr lang="uk-UA" sz="3400" dirty="0" err="1" smtClean="0">
                <a:solidFill>
                  <a:schemeClr val="tx1"/>
                </a:solidFill>
              </a:rPr>
              <a:t>Оксигену</a:t>
            </a:r>
            <a:r>
              <a:rPr lang="uk-UA" sz="3400" dirty="0" smtClean="0">
                <a:solidFill>
                  <a:schemeClr val="tx1"/>
                </a:solidFill>
              </a:rPr>
              <a:t> та спец. речовини (смоли, фітонциди)</a:t>
            </a:r>
          </a:p>
          <a:p>
            <a:r>
              <a:rPr lang="uk-UA" sz="3400" dirty="0" smtClean="0">
                <a:solidFill>
                  <a:schemeClr val="tx1"/>
                </a:solidFill>
              </a:rPr>
              <a:t>Тварини та рослини - ізоляція паразита (утворення гал або капсул)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967" y="287382"/>
            <a:ext cx="3346668" cy="6426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2992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784" y="326571"/>
            <a:ext cx="10772775" cy="681627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dirty="0" smtClean="0"/>
              <a:t>Поселення паразита може змінювати поведінку хазяїна</a:t>
            </a:r>
            <a:endParaRPr lang="ru-RU" sz="4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917" y="1305969"/>
            <a:ext cx="3978508" cy="5414461"/>
          </a:xfrm>
        </p:spPr>
      </p:pic>
    </p:spTree>
    <p:extLst>
      <p:ext uri="{BB962C8B-B14F-4D97-AF65-F5344CB8AC3E}">
        <p14:creationId xmlns:p14="http://schemas.microsoft.com/office/powerpoint/2010/main" val="21885096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2474" y="352698"/>
            <a:ext cx="7193171" cy="1632856"/>
          </a:xfrm>
        </p:spPr>
        <p:txBody>
          <a:bodyPr>
            <a:noAutofit/>
          </a:bodyPr>
          <a:lstStyle/>
          <a:p>
            <a:pPr algn="ctr"/>
            <a:r>
              <a:rPr lang="uk-UA" sz="4000" dirty="0" smtClean="0"/>
              <a:t>Паразити мають спеціальні пристосування для паразитування</a:t>
            </a:r>
            <a:endParaRPr lang="ru-RU" sz="4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617" y="352698"/>
            <a:ext cx="3676194" cy="624814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492" y="2455816"/>
            <a:ext cx="3657599" cy="414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373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69" y="0"/>
            <a:ext cx="10772775" cy="812257"/>
          </a:xfrm>
        </p:spPr>
        <p:txBody>
          <a:bodyPr/>
          <a:lstStyle/>
          <a:p>
            <a:pPr algn="ctr"/>
            <a:r>
              <a:rPr lang="uk-UA" dirty="0" smtClean="0"/>
              <a:t>Тести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515" y="652825"/>
            <a:ext cx="6137383" cy="6061484"/>
          </a:xfrm>
        </p:spPr>
      </p:pic>
    </p:spTree>
    <p:extLst>
      <p:ext uri="{BB962C8B-B14F-4D97-AF65-F5344CB8AC3E}">
        <p14:creationId xmlns:p14="http://schemas.microsoft.com/office/powerpoint/2010/main" val="3704484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Домашнє завдання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3200" dirty="0" smtClean="0"/>
              <a:t>Опрацювати </a:t>
            </a:r>
            <a:r>
              <a:rPr lang="en-US" sz="3200" dirty="0" smtClean="0"/>
              <a:t>&amp; 10</a:t>
            </a:r>
          </a:p>
          <a:p>
            <a:r>
              <a:rPr lang="uk-UA" sz="3200" dirty="0" smtClean="0"/>
              <a:t>Дати відповідь на запитання </a:t>
            </a:r>
            <a:r>
              <a:rPr lang="uk-UA" sz="3200" smtClean="0"/>
              <a:t>підручника </a:t>
            </a:r>
          </a:p>
          <a:p>
            <a:pPr marL="0" indent="0">
              <a:buNone/>
            </a:pPr>
            <a:r>
              <a:rPr lang="uk-UA" sz="3200" smtClean="0"/>
              <a:t>ст</a:t>
            </a:r>
            <a:r>
              <a:rPr lang="uk-UA" sz="3200" dirty="0" smtClean="0"/>
              <a:t>. 70 № 6-10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38366205"/>
      </p:ext>
    </p:extLst>
  </p:cSld>
  <p:clrMapOvr>
    <a:masterClrMapping/>
  </p:clrMapOvr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62</TotalTime>
  <Words>178</Words>
  <Application>Microsoft Office PowerPoint</Application>
  <PresentationFormat>Широкоэкранный</PresentationFormat>
  <Paragraphs>23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Century Gothic</vt:lpstr>
      <vt:lpstr>След самолета</vt:lpstr>
      <vt:lpstr>Паразитизм </vt:lpstr>
      <vt:lpstr>Паразити є надзвичайно поширеною екологічною групою істот</vt:lpstr>
      <vt:lpstr>Паразитизм може набувати різноманітних форм</vt:lpstr>
      <vt:lpstr>Факультативний паразит велика псевдокінська п'явка полює на дрібних безхребетних тварин і личинок комах, але коли потрапляє на тіло амфібії чи дрібної риби, то починає висмоктувати кров, переходячи до паразитичного живлення</vt:lpstr>
      <vt:lpstr>Презентация PowerPoint</vt:lpstr>
      <vt:lpstr>Хазяї щосили захищаються від паразитів</vt:lpstr>
      <vt:lpstr>Поселення паразита може змінювати поведінку хазяїна</vt:lpstr>
      <vt:lpstr>Паразити мають спеціальні пристосування для паразитування</vt:lpstr>
      <vt:lpstr>Тести </vt:lpstr>
      <vt:lpstr>Домашнє завдання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Паразитизм</dc:title>
  <dc:creator>Пользователь Windows</dc:creator>
  <cp:lastModifiedBy>Пользователь Windows</cp:lastModifiedBy>
  <cp:revision>5</cp:revision>
  <dcterms:created xsi:type="dcterms:W3CDTF">2019-10-08T17:46:10Z</dcterms:created>
  <dcterms:modified xsi:type="dcterms:W3CDTF">2019-10-08T18:49:08Z</dcterms:modified>
</cp:coreProperties>
</file>