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6"/>
  </p:notesMasterIdLst>
  <p:sldIdLst>
    <p:sldId id="289" r:id="rId2"/>
    <p:sldId id="290" r:id="rId3"/>
    <p:sldId id="292" r:id="rId4"/>
    <p:sldId id="283" r:id="rId5"/>
    <p:sldId id="293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91" r:id="rId16"/>
    <p:sldId id="269" r:id="rId17"/>
    <p:sldId id="294" r:id="rId18"/>
    <p:sldId id="295" r:id="rId19"/>
    <p:sldId id="296" r:id="rId20"/>
    <p:sldId id="305" r:id="rId21"/>
    <p:sldId id="284" r:id="rId22"/>
    <p:sldId id="285" r:id="rId23"/>
    <p:sldId id="286" r:id="rId24"/>
    <p:sldId id="298" r:id="rId25"/>
    <p:sldId id="297" r:id="rId26"/>
    <p:sldId id="299" r:id="rId27"/>
    <p:sldId id="270" r:id="rId28"/>
    <p:sldId id="272" r:id="rId29"/>
    <p:sldId id="301" r:id="rId30"/>
    <p:sldId id="277" r:id="rId31"/>
    <p:sldId id="280" r:id="rId32"/>
    <p:sldId id="300" r:id="rId33"/>
    <p:sldId id="302" r:id="rId34"/>
    <p:sldId id="304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9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3B694B-58DE-4FF1-9F11-A57B83C4B86D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6B4A5-4F96-4BE7-A4B5-692AC170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6B4A5-4F96-4BE7-A4B5-692AC170372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Iu1O0VFsvM?feature=oembed" TargetMode="Externa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Microsoft_Office_PowerPoint1.ppt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9C8E5F4-68ED-487E-A28E-162BC532FC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132856"/>
            <a:ext cx="4906109" cy="396044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50696D-B4A7-4787-B0DC-6287E8E95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2080" y="908720"/>
            <a:ext cx="3672408" cy="1944216"/>
          </a:xfrm>
        </p:spPr>
        <p:txBody>
          <a:bodyPr>
            <a:noAutofit/>
          </a:bodyPr>
          <a:lstStyle/>
          <a:p>
            <a:pPr algn="ctr"/>
            <a:r>
              <a:rPr lang="uk-UA" sz="2800" b="1" u="sng" dirty="0" smtClean="0"/>
              <a:t>«Правильне харчування</a:t>
            </a:r>
            <a:r>
              <a:rPr lang="ru-RU" sz="2800" b="1" u="sng" dirty="0" smtClean="0"/>
              <a:t>  </a:t>
            </a:r>
            <a:r>
              <a:rPr lang="uk-UA" sz="2800" b="1" u="sng" dirty="0" smtClean="0"/>
              <a:t>– запорука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uk-UA" sz="2800" b="1" u="sng" dirty="0" smtClean="0"/>
              <a:t>міцного здоров’я</a:t>
            </a:r>
            <a:r>
              <a:rPr lang="uk-UA" sz="3200" b="1" u="sng" dirty="0" smtClean="0"/>
              <a:t>»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7F61147-EB18-45A2-8EB2-D7B9627E352E}"/>
              </a:ext>
            </a:extLst>
          </p:cNvPr>
          <p:cNvSpPr/>
          <p:nvPr/>
        </p:nvSpPr>
        <p:spPr>
          <a:xfrm>
            <a:off x="467544" y="764704"/>
            <a:ext cx="47525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Девіз: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Бути </a:t>
            </a: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здоровим – модно,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99060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Бути здоровим </a:t>
            </a:r>
            <a:r>
              <a:rPr lang="uk-UA" sz="2400" b="1" dirty="0" err="1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стильно</a:t>
            </a: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99060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Бути здоровим – сучасно</a:t>
            </a:r>
            <a:r>
              <a:rPr lang="uk-UA" sz="2400" dirty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!</a:t>
            </a:r>
            <a:endParaRPr lang="ru-RU" sz="2400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  <p:pic>
        <p:nvPicPr>
          <p:cNvPr id="25601" name="Picture 1" descr="C:\Users\Христя\Desktop\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636912"/>
            <a:ext cx="3384376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0484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      </a:t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pic>
        <p:nvPicPr>
          <p:cNvPr id="12" name="Picture 2" descr="дівчинка тримає корисні продукти - яблука, банани, йогурт, а хлопчик - некорисні  - коли, бургера, чіпсів. дівчинка весела, а хлопчик сумний">
            <a:extLst>
              <a:ext uri="{FF2B5EF4-FFF2-40B4-BE49-F238E27FC236}">
                <a16:creationId xmlns="" xmlns:a16="http://schemas.microsoft.com/office/drawing/2014/main" id="{EBCD7B11-58F1-F3D4-25C5-8B6D76F9D20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6348" b="99219" l="6348" r="96484">
                        <a14:foregroundMark x1="36816" y1="13672" x2="31836" y2="8594"/>
                        <a14:foregroundMark x1="31836" y1="8594" x2="18164" y2="7227"/>
                        <a14:foregroundMark x1="18164" y1="7227" x2="16602" y2="30371"/>
                        <a14:foregroundMark x1="16602" y1="30371" x2="36523" y2="53418"/>
                        <a14:foregroundMark x1="36523" y1="53418" x2="21094" y2="68262"/>
                        <a14:foregroundMark x1="21094" y1="68262" x2="25879" y2="92383"/>
                        <a14:foregroundMark x1="25879" y1="92383" x2="38281" y2="94922"/>
                        <a14:foregroundMark x1="94141" y1="21582" x2="93457" y2="13086"/>
                        <a14:foregroundMark x1="93457" y1="13086" x2="71484" y2="6348"/>
                        <a14:foregroundMark x1="71484" y1="6348" x2="67871" y2="23828"/>
                        <a14:foregroundMark x1="67871" y1="23828" x2="87793" y2="36133"/>
                        <a14:foregroundMark x1="92871" y1="59570" x2="56836" y2="48535"/>
                        <a14:foregroundMark x1="56836" y1="48535" x2="70801" y2="72754"/>
                        <a14:foregroundMark x1="70801" y1="72754" x2="87500" y2="77832"/>
                        <a14:foregroundMark x1="87500" y1="77832" x2="80176" y2="95996"/>
                        <a14:foregroundMark x1="80176" y1="95996" x2="79980" y2="99219"/>
                        <a14:foregroundMark x1="55859" y1="39648" x2="58789" y2="61230"/>
                        <a14:foregroundMark x1="85449" y1="48730" x2="89160" y2="50879"/>
                        <a14:foregroundMark x1="96582" y1="15234" x2="94922" y2="28711"/>
                        <a14:foregroundMark x1="81445" y1="26660" x2="58203" y2="33691"/>
                        <a14:foregroundMark x1="58203" y1="33691" x2="58203" y2="33691"/>
                        <a14:foregroundMark x1="84082" y1="27441" x2="87305" y2="30664"/>
                        <a14:foregroundMark x1="5957" y1="19043" x2="6348" y2="55762"/>
                        <a14:foregroundMark x1="6348" y1="55762" x2="12012" y2="72754"/>
                        <a14:foregroundMark x1="12012" y1="72754" x2="22070" y2="79395"/>
                        <a14:foregroundMark x1="22070" y1="79395" x2="20215" y2="97070"/>
                        <a14:foregroundMark x1="71680" y1="61719" x2="94141" y2="65918"/>
                        <a14:foregroundMark x1="71191" y1="94434" x2="73828" y2="82813"/>
                        <a14:foregroundMark x1="29980" y1="26367" x2="35352" y2="38867"/>
                        <a14:foregroundMark x1="95801" y1="70215" x2="90723" y2="731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1031"/>
          <a:stretch/>
        </p:blipFill>
        <p:spPr>
          <a:xfrm>
            <a:off x="1390885" y="1920875"/>
            <a:ext cx="2171230" cy="4433888"/>
          </a:xfrm>
        </p:spPr>
      </p:pic>
      <p:pic>
        <p:nvPicPr>
          <p:cNvPr id="13" name="Picture 2" descr="дівчинка тримає корисні продукти - яблука, банани, йогурт, а хлопчик - некорисні  - коли, бургера, чіпсів. дівчинка весела, а хлопчик сумний">
            <a:extLst>
              <a:ext uri="{FF2B5EF4-FFF2-40B4-BE49-F238E27FC236}">
                <a16:creationId xmlns="" xmlns:a16="http://schemas.microsoft.com/office/drawing/2014/main" id="{30A9B721-8A8E-BE88-F955-2AB9CC2D79D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6348" b="99219" l="6348" r="96484">
                        <a14:foregroundMark x1="36816" y1="13672" x2="31836" y2="8594"/>
                        <a14:foregroundMark x1="31836" y1="8594" x2="18164" y2="7227"/>
                        <a14:foregroundMark x1="18164" y1="7227" x2="16602" y2="30371"/>
                        <a14:foregroundMark x1="16602" y1="30371" x2="36523" y2="53418"/>
                        <a14:foregroundMark x1="36523" y1="53418" x2="21094" y2="68262"/>
                        <a14:foregroundMark x1="21094" y1="68262" x2="25879" y2="92383"/>
                        <a14:foregroundMark x1="25879" y1="92383" x2="38281" y2="94922"/>
                        <a14:foregroundMark x1="94141" y1="21582" x2="93457" y2="13086"/>
                        <a14:foregroundMark x1="93457" y1="13086" x2="71484" y2="6348"/>
                        <a14:foregroundMark x1="71484" y1="6348" x2="67871" y2="23828"/>
                        <a14:foregroundMark x1="67871" y1="23828" x2="87793" y2="36133"/>
                        <a14:foregroundMark x1="92871" y1="59570" x2="56836" y2="48535"/>
                        <a14:foregroundMark x1="56836" y1="48535" x2="70801" y2="72754"/>
                        <a14:foregroundMark x1="70801" y1="72754" x2="87500" y2="77832"/>
                        <a14:foregroundMark x1="87500" y1="77832" x2="80176" y2="95996"/>
                        <a14:foregroundMark x1="80176" y1="95996" x2="79980" y2="99219"/>
                        <a14:foregroundMark x1="55859" y1="39648" x2="58789" y2="61230"/>
                        <a14:foregroundMark x1="85449" y1="48730" x2="89160" y2="50879"/>
                        <a14:foregroundMark x1="96582" y1="15234" x2="94922" y2="28711"/>
                        <a14:foregroundMark x1="81445" y1="26660" x2="58203" y2="33691"/>
                        <a14:foregroundMark x1="58203" y1="33691" x2="58203" y2="33691"/>
                        <a14:foregroundMark x1="84082" y1="27441" x2="87305" y2="30664"/>
                        <a14:foregroundMark x1="5957" y1="19043" x2="6348" y2="55762"/>
                        <a14:foregroundMark x1="6348" y1="55762" x2="12012" y2="72754"/>
                        <a14:foregroundMark x1="12012" y1="72754" x2="22070" y2="79395"/>
                        <a14:foregroundMark x1="22070" y1="79395" x2="20215" y2="97070"/>
                        <a14:foregroundMark x1="71680" y1="61719" x2="94141" y2="65918"/>
                        <a14:foregroundMark x1="71191" y1="94434" x2="73828" y2="82813"/>
                        <a14:foregroundMark x1="29980" y1="26367" x2="35352" y2="38867"/>
                        <a14:foregroundMark x1="95801" y1="70215" x2="90723" y2="731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031"/>
          <a:stretch/>
        </p:blipFill>
        <p:spPr>
          <a:xfrm>
            <a:off x="5581885" y="1920875"/>
            <a:ext cx="2171230" cy="4433888"/>
          </a:xfrm>
        </p:spPr>
      </p:pic>
      <p:sp>
        <p:nvSpPr>
          <p:cNvPr id="14" name="Прямоугольник 13"/>
          <p:cNvSpPr/>
          <p:nvPr/>
        </p:nvSpPr>
        <p:spPr>
          <a:xfrm>
            <a:off x="3347864" y="1628800"/>
            <a:ext cx="28083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3600" b="1" dirty="0" err="1" smtClean="0">
                <a:solidFill>
                  <a:schemeClr val="tx2"/>
                </a:solidFill>
              </a:rPr>
              <a:t>Давня</a:t>
            </a:r>
            <a:r>
              <a:rPr lang="ru-RU" sz="3600" b="1" dirty="0" smtClean="0">
                <a:solidFill>
                  <a:schemeClr val="tx2"/>
                </a:solidFill>
              </a:rPr>
              <a:t> </a:t>
            </a:r>
            <a:r>
              <a:rPr lang="ru-RU" sz="3600" b="1" dirty="0" err="1" smtClean="0">
                <a:solidFill>
                  <a:schemeClr val="tx2"/>
                </a:solidFill>
              </a:rPr>
              <a:t>мудрість</a:t>
            </a:r>
            <a:r>
              <a:rPr lang="ru-RU" sz="3600" b="1" dirty="0" smtClean="0">
                <a:solidFill>
                  <a:schemeClr val="tx2"/>
                </a:solidFill>
              </a:rPr>
              <a:t> говорить:</a:t>
            </a:r>
            <a:br>
              <a:rPr lang="ru-RU" sz="3600" b="1" dirty="0" smtClean="0">
                <a:solidFill>
                  <a:schemeClr val="tx2"/>
                </a:solidFill>
              </a:rPr>
            </a:br>
            <a:r>
              <a:rPr lang="ru-RU" sz="36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«</a:t>
            </a:r>
            <a:r>
              <a:rPr lang="ru-RU" sz="3600" b="1" i="1" dirty="0" smtClean="0">
                <a:solidFill>
                  <a:srgbClr val="FF0000"/>
                </a:solidFill>
              </a:rPr>
              <a:t>Ми </a:t>
            </a:r>
            <a:r>
              <a:rPr lang="ru-RU" sz="3600" b="1" i="1" dirty="0" err="1" smtClean="0">
                <a:solidFill>
                  <a:srgbClr val="FF0000"/>
                </a:solidFill>
              </a:rPr>
              <a:t>є</a:t>
            </a:r>
            <a:r>
              <a:rPr lang="ru-RU" sz="3600" b="1" i="1" dirty="0" smtClean="0">
                <a:solidFill>
                  <a:srgbClr val="FF0000"/>
                </a:solidFill>
              </a:rPr>
              <a:t> те, </a:t>
            </a:r>
            <a:r>
              <a:rPr lang="ru-RU" sz="3600" b="1" i="1" dirty="0" err="1" smtClean="0">
                <a:solidFill>
                  <a:srgbClr val="FF0000"/>
                </a:solidFill>
              </a:rPr>
              <a:t>що</a:t>
            </a:r>
            <a:r>
              <a:rPr lang="ru-RU" sz="3600" b="1" i="1" dirty="0" smtClean="0">
                <a:solidFill>
                  <a:srgbClr val="FF0000"/>
                </a:solidFill>
              </a:rPr>
              <a:t> ми </a:t>
            </a:r>
            <a:r>
              <a:rPr lang="ru-RU" sz="3600" b="1" i="1" dirty="0" err="1" smtClean="0">
                <a:solidFill>
                  <a:srgbClr val="FF0000"/>
                </a:solidFill>
              </a:rPr>
              <a:t>їмо</a:t>
            </a:r>
            <a:r>
              <a:rPr lang="ru-RU" sz="3600" b="1" i="1" dirty="0" smtClean="0">
                <a:solidFill>
                  <a:srgbClr val="0070C0"/>
                </a:solidFill>
              </a:rPr>
              <a:t>»</a:t>
            </a: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Христя\Desktop\8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8064896" cy="51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-756592" y="2636912"/>
            <a:ext cx="89297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71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indent="571500" algn="ctr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57200" y="2204864"/>
            <a:ext cx="8305800" cy="20162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Що</a:t>
            </a:r>
            <a: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5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ви</a:t>
            </a:r>
            <a: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5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розумієте</a:t>
            </a:r>
            <a: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5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під</a:t>
            </a:r>
            <a: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5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питанням</a:t>
            </a:r>
            <a: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</a:t>
            </a: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Здоровий </a:t>
            </a:r>
            <a:r>
              <a:rPr kumimoji="0" lang="ru-RU" sz="5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спосіб</a:t>
            </a: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5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життя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980728"/>
            <a:ext cx="8305800" cy="47525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>
                <a:latin typeface="Arial Black" pitchFamily="34" charset="0"/>
              </a:rPr>
              <a:t>Давньогрецький</a:t>
            </a:r>
            <a:r>
              <a:rPr lang="ru-RU" dirty="0" smtClean="0">
                <a:latin typeface="Arial Black" pitchFamily="34" charset="0"/>
              </a:rPr>
              <a:t> </a:t>
            </a:r>
            <a:r>
              <a:rPr lang="ru-RU" dirty="0" err="1" smtClean="0">
                <a:latin typeface="Arial Black" pitchFamily="34" charset="0"/>
              </a:rPr>
              <a:t>філософ</a:t>
            </a:r>
            <a:r>
              <a:rPr lang="ru-RU" dirty="0" smtClean="0">
                <a:latin typeface="Arial Black" pitchFamily="34" charset="0"/>
              </a:rPr>
              <a:t> Сократ казав: </a:t>
            </a:r>
            <a:r>
              <a:rPr lang="ru-RU" sz="6000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"Ми </a:t>
            </a:r>
            <a:r>
              <a:rPr lang="ru-RU" sz="6000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живемо</a:t>
            </a:r>
            <a:r>
              <a:rPr lang="ru-RU" sz="6000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не для того, </a:t>
            </a:r>
            <a:r>
              <a:rPr lang="ru-RU" sz="6000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щоб</a:t>
            </a:r>
            <a:r>
              <a:rPr lang="ru-RU" sz="6000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6000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їсти</a:t>
            </a:r>
            <a:r>
              <a:rPr lang="ru-RU" sz="6000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, а </a:t>
            </a:r>
            <a:r>
              <a:rPr lang="ru-RU" sz="6000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їмо</a:t>
            </a:r>
            <a:r>
              <a:rPr lang="ru-RU" sz="6000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для того, </a:t>
            </a:r>
            <a:r>
              <a:rPr lang="ru-RU" sz="6000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щоб</a:t>
            </a:r>
            <a:r>
              <a:rPr lang="ru-RU" sz="6000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6000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жити</a:t>
            </a:r>
            <a:r>
              <a:rPr lang="ru-RU" sz="6000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". </a:t>
            </a:r>
            <a:r>
              <a:rPr lang="ru-RU" sz="6000" dirty="0" smtClean="0">
                <a:solidFill>
                  <a:srgbClr val="FF0000"/>
                </a:solidFill>
              </a:rPr>
              <a:t/>
            </a:r>
            <a:br>
              <a:rPr lang="ru-RU" sz="6000" dirty="0" smtClean="0">
                <a:solidFill>
                  <a:srgbClr val="FF0000"/>
                </a:solidFill>
              </a:rPr>
            </a:br>
            <a:endParaRPr lang="ru-RU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916832"/>
            <a:ext cx="85689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Їжу вживати 3-4 рази на день, у певний час, не частіше, ніж  через 3-4 години.</a:t>
            </a:r>
          </a:p>
          <a:p>
            <a:pPr marL="342900" indent="-342900"/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44824"/>
            <a:ext cx="85689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2. Пережовувати їжу повільно і ретельно.</a:t>
            </a:r>
          </a:p>
          <a:p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772816"/>
            <a:ext cx="7992888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3"/>
            </a:pP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Ввечері не пити міцний чай, каву.</a:t>
            </a:r>
          </a:p>
          <a:p>
            <a:pPr marL="342900" indent="-342900"/>
            <a:endParaRPr lang="uk-UA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772816"/>
            <a:ext cx="82809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4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Цукор замінити медом, фруктами, ягодами.</a:t>
            </a:r>
          </a:p>
          <a:p>
            <a:pPr marL="342900" indent="-342900">
              <a:buAutoNum type="arabicPeriod" startAt="4"/>
            </a:pP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 startAt="4"/>
            </a:pP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916832"/>
            <a:ext cx="84249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5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Білий хліб їсти якомога рідше, а житній частіше.</a:t>
            </a:r>
          </a:p>
          <a:p>
            <a:pPr marL="342900" indent="-342900">
              <a:buAutoNum type="arabicPeriod" startAt="5"/>
            </a:pP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060848"/>
            <a:ext cx="806489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6"/>
            </a:pP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 Намагатися обходитись без солі.</a:t>
            </a:r>
          </a:p>
          <a:p>
            <a:pPr marL="342900" indent="-342900"/>
            <a:endParaRPr lang="uk-UA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44824"/>
            <a:ext cx="79928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7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 Воду пити невеликими порціями.</a:t>
            </a:r>
          </a:p>
          <a:p>
            <a:pPr marL="342900" indent="-342900">
              <a:buAutoNum type="arabicPeriod" startAt="7"/>
            </a:pPr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 startAt="7"/>
            </a:pPr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44824"/>
            <a:ext cx="8064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8"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Їжа має бути свіжо приготовленою, не надто гарячою чи холодною.</a:t>
            </a:r>
          </a:p>
          <a:p>
            <a:pPr marL="342900" indent="-342900">
              <a:buAutoNum type="arabicPeriod" startAt="8"/>
            </a:pPr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 startAt="8"/>
            </a:pPr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Завжди – 2 бали</a:t>
            </a: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Іноді – 1 бал</a:t>
            </a:r>
          </a:p>
          <a:p>
            <a:pPr marL="342900" indent="-342900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Не дотримуюсь – 0 балів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0648"/>
            <a:ext cx="8598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pPr algn="ctr"/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“Чи</a:t>
            </a: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правильно я </a:t>
            </a:r>
            <a:r>
              <a:rPr lang="uk-UA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харчуюсь”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Оцінка результатів: 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якщо сума балів дорівнює </a:t>
            </a:r>
          </a:p>
          <a:p>
            <a:r>
              <a:rPr lang="uk-UA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18 – харчування повністю відповідає вимогам до раціонального харчування, </a:t>
            </a:r>
          </a:p>
          <a:p>
            <a:r>
              <a:rPr lang="uk-UA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16-17 – близьке до правильного, </a:t>
            </a:r>
          </a:p>
          <a:p>
            <a:r>
              <a:rPr lang="uk-UA" sz="40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10-15 – задовільне, </a:t>
            </a:r>
          </a:p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менше 10 – незадовільне.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    КРОСВОРД</a:t>
            </a:r>
            <a:endParaRPr lang="ru-RU" dirty="0"/>
          </a:p>
        </p:txBody>
      </p:sp>
      <p:pic>
        <p:nvPicPr>
          <p:cNvPr id="1026" name="Picture 2" descr="C:\Users\Христя\Desktop\00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3068" y="1935163"/>
            <a:ext cx="5877864" cy="4389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48680"/>
            <a:ext cx="778052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Міні-лекція</a:t>
            </a:r>
            <a:r>
              <a:rPr lang="ru-RU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uk-UA" sz="54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“Харчування</a:t>
            </a:r>
            <a:r>
              <a:rPr lang="uk-UA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і </a:t>
            </a:r>
            <a:r>
              <a:rPr lang="uk-UA" sz="54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здоров‘я”</a:t>
            </a:r>
            <a:r>
              <a:rPr lang="uk-UA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endParaRPr lang="ru-RU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828836"/>
            <a:ext cx="617443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                        </a:t>
            </a:r>
            <a:r>
              <a:rPr lang="ru-RU" sz="3200" dirty="0" err="1" smtClean="0"/>
              <a:t>Надлишок</a:t>
            </a:r>
            <a:r>
              <a:rPr lang="ru-RU" sz="3200" dirty="0" smtClean="0"/>
              <a:t> </a:t>
            </a:r>
            <a:r>
              <a:rPr lang="ru-RU" sz="3200" dirty="0" err="1" smtClean="0"/>
              <a:t>їжі</a:t>
            </a:r>
            <a:r>
              <a:rPr lang="ru-RU" sz="3200" dirty="0" smtClean="0"/>
              <a:t>                         </a:t>
            </a:r>
            <a:r>
              <a:rPr lang="ru-RU" sz="3200" dirty="0" err="1" smtClean="0"/>
              <a:t>заважає</a:t>
            </a:r>
            <a:r>
              <a:rPr lang="ru-RU" sz="3200" dirty="0" smtClean="0"/>
              <a:t> </a:t>
            </a:r>
            <a:r>
              <a:rPr lang="ru-RU" sz="3200" dirty="0" err="1" smtClean="0"/>
              <a:t>тонкості</a:t>
            </a:r>
            <a:r>
              <a:rPr lang="ru-RU" sz="3200" dirty="0" smtClean="0"/>
              <a:t> </a:t>
            </a:r>
            <a:r>
              <a:rPr lang="ru-RU" sz="3200" dirty="0" err="1" smtClean="0"/>
              <a:t>розуму</a:t>
            </a:r>
            <a:r>
              <a:rPr lang="ru-RU" sz="3200" dirty="0" smtClean="0"/>
              <a:t>.</a:t>
            </a:r>
          </a:p>
          <a:p>
            <a:pPr algn="ctr"/>
            <a:r>
              <a:rPr lang="ru-RU" sz="3200" dirty="0" err="1" smtClean="0"/>
              <a:t>Латинська</a:t>
            </a:r>
            <a:r>
              <a:rPr lang="ru-RU" sz="3200" dirty="0" smtClean="0"/>
              <a:t> </a:t>
            </a:r>
            <a:r>
              <a:rPr lang="ru-RU" sz="3200" dirty="0" err="1" smtClean="0"/>
              <a:t>приказка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8305800" cy="43204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Головна </a:t>
            </a:r>
            <a:r>
              <a:rPr lang="ru-RU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заповідь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здоров'я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в наш час повинна </a:t>
            </a:r>
            <a:r>
              <a:rPr lang="ru-RU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звучати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так: 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«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Харчуватись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розумно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.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Виявляти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свої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помилки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 в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харчуванні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і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усувати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 </a:t>
            </a:r>
            <a:r>
              <a:rPr lang="ru-RU" sz="6000" i="1" dirty="0" err="1" smtClean="0">
                <a:solidFill>
                  <a:srgbClr val="00B050"/>
                </a:solidFill>
                <a:latin typeface="Book Antiqua" pitchFamily="18" charset="0"/>
              </a:rPr>
              <a:t>їх</a:t>
            </a:r>
            <a:r>
              <a:rPr lang="ru-RU" sz="6000" i="1" dirty="0" smtClean="0">
                <a:solidFill>
                  <a:srgbClr val="00B050"/>
                </a:solidFill>
                <a:latin typeface="Book Antiqua" pitchFamily="18" charset="0"/>
              </a:rPr>
              <a:t>!»</a:t>
            </a:r>
            <a:r>
              <a:rPr lang="ru-RU" sz="6000" dirty="0" smtClean="0">
                <a:latin typeface="Book Antiqua" pitchFamily="18" charset="0"/>
              </a:rPr>
              <a:t/>
            </a:r>
            <a:br>
              <a:rPr lang="ru-RU" sz="6000" dirty="0" smtClean="0">
                <a:latin typeface="Book Antiqua" pitchFamily="18" charset="0"/>
              </a:rPr>
            </a:br>
            <a:endParaRPr lang="ru-RU" sz="6000" dirty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836712"/>
            <a:ext cx="7558608" cy="839690"/>
          </a:xfrm>
        </p:spPr>
        <p:txBody>
          <a:bodyPr/>
          <a:lstStyle/>
          <a:p>
            <a:r>
              <a:rPr lang="uk-UA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Arabic Typesetting" pitchFamily="66" charset="-78"/>
              </a:rPr>
              <a:t>З чого складається їжа?</a:t>
            </a: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Arabic Typesetting" pitchFamily="66" charset="-78"/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844824"/>
            <a:ext cx="504056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C:\Users\Христя\Desktop\харчв\5ba32e1aee161431586249a045eb05e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3960440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медиа в Интернете 5">
            <a:hlinkClick r:id="" action="ppaction://media"/>
            <a:extLst>
              <a:ext uri="{FF2B5EF4-FFF2-40B4-BE49-F238E27FC236}">
                <a16:creationId xmlns="" xmlns:a16="http://schemas.microsoft.com/office/drawing/2014/main" id="{B5017645-6859-CA0E-6E14-08B807231A7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79720" y="1124744"/>
            <a:ext cx="8196736" cy="4464496"/>
          </a:xfrm>
          <a:prstGeom prst="rect">
            <a:avLst/>
          </a:prstGeom>
        </p:spPr>
      </p:pic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457200" y="5877272"/>
            <a:ext cx="8229600" cy="648072"/>
          </a:xfrm>
        </p:spPr>
        <p:txBody>
          <a:bodyPr>
            <a:normAutofit/>
          </a:bodyPr>
          <a:lstStyle/>
          <a:p>
            <a:r>
              <a:rPr lang="uk-UA" sz="2800" dirty="0" smtClean="0"/>
              <a:t>    </a:t>
            </a:r>
            <a:r>
              <a:rPr lang="en-US" sz="2800" dirty="0" smtClean="0"/>
              <a:t>https://www.youtube.com/watch?v=mIu1O0VFsvM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Христя\Desktop\гра\харчв\Tarilka_zdorovoho-_kharchuvannia_Foodicin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332656"/>
            <a:ext cx="8784975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</a:t>
            </a:r>
            <a:r>
              <a:rPr lang="uk-UA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і</a:t>
            </a:r>
            <a:r>
              <a:rPr lang="ru-RU" sz="6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лки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буд</a:t>
            </a:r>
            <a:r>
              <a:rPr lang="uk-UA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і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вельний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матеріал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організму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7890" name="Picture 2" descr="http://ukrhealth.net/wp-content/uploads/2013/04/b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49809"/>
            <a:ext cx="9144000" cy="610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Вуглеводи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забезпечують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роботу </a:t>
            </a:r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м'я</a:t>
            </a:r>
            <a:r>
              <a:rPr lang="uk-UA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зів 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0962" name="Picture 2" descr="http://admadvice.com/upload/posts/2014-06/1-rol-vuglevodiv-v-organizmi-lyudi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9"/>
            <a:ext cx="9144000" cy="5857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857620" cy="1428736"/>
          </a:xfrm>
        </p:spPr>
        <p:txBody>
          <a:bodyPr>
            <a:normAutofit/>
          </a:bodyPr>
          <a:lstStyle/>
          <a:p>
            <a:r>
              <a:rPr lang="ru-RU" sz="31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Жири</a:t>
            </a:r>
            <a:r>
              <a:rPr lang="ru-RU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1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забезпечують</a:t>
            </a:r>
            <a:r>
              <a:rPr lang="ru-RU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uk-UA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організм</a:t>
            </a:r>
            <a:r>
              <a:rPr lang="ru-RU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теплом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8914" name="Picture 2" descr="http://oede.in.ua/images/nasicheni-jyry.jpg"/>
          <p:cNvPicPr>
            <a:picLocks noChangeAspect="1" noChangeArrowheads="1"/>
          </p:cNvPicPr>
          <p:nvPr/>
        </p:nvPicPr>
        <p:blipFill>
          <a:blip r:embed="rId2" cstate="print"/>
          <a:srcRect l="51615" t="2632" r="4590"/>
          <a:stretch>
            <a:fillRect/>
          </a:stretch>
        </p:blipFill>
        <p:spPr bwMode="auto">
          <a:xfrm>
            <a:off x="0" y="4214818"/>
            <a:ext cx="4000528" cy="2643182"/>
          </a:xfrm>
          <a:prstGeom prst="rect">
            <a:avLst/>
          </a:prstGeom>
          <a:noFill/>
        </p:spPr>
      </p:pic>
      <p:pic>
        <p:nvPicPr>
          <p:cNvPr id="38916" name="Picture 4" descr="http://dok.znaimo.com.ua/pars_docs/refs/12/11117/img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1" y="0"/>
            <a:ext cx="5357819" cy="4071942"/>
          </a:xfrm>
          <a:prstGeom prst="rect">
            <a:avLst/>
          </a:prstGeom>
          <a:noFill/>
        </p:spPr>
      </p:pic>
      <p:pic>
        <p:nvPicPr>
          <p:cNvPr id="38918" name="Picture 6" descr="http://svitup.com/uploads/posts/2014-02/1391488879_657844b1632eb64d93556750041a55a5.jpg"/>
          <p:cNvPicPr>
            <a:picLocks noChangeAspect="1" noChangeArrowheads="1"/>
          </p:cNvPicPr>
          <p:nvPr/>
        </p:nvPicPr>
        <p:blipFill>
          <a:blip r:embed="rId4" cstate="print"/>
          <a:srcRect l="17578" t="7812" r="16797" b="20312"/>
          <a:stretch>
            <a:fillRect/>
          </a:stretch>
        </p:blipFill>
        <p:spPr bwMode="auto">
          <a:xfrm>
            <a:off x="0" y="1571612"/>
            <a:ext cx="3643306" cy="2607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20" name="Picture 8" descr="http://www.trust.ua/files/photo/4/0000028130-salo-produkty-e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4143380"/>
            <a:ext cx="4804354" cy="2714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Христя\Desktop\харчв\5ba32e1aee161431586249a045eb05e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5" y="764704"/>
            <a:ext cx="7272808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Христя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36712"/>
            <a:ext cx="8496944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63668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ПІРАМІДА ХАРЧУВАННЯ.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C:\Users\Христя\Desktop\харчв\piramida-pravilnogo-pitaniy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7200800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548680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Отже, як ви бачите, ваше </a:t>
            </a:r>
            <a:r>
              <a:rPr lang="uk-UA" sz="3600" dirty="0" err="1" smtClean="0">
                <a:latin typeface="Times New Roman" pitchFamily="18" charset="0"/>
                <a:cs typeface="Times New Roman" pitchFamily="18" charset="0"/>
              </a:rPr>
              <a:t>здоровя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безпосередньо залежить від вас самих, вашого відношення до харчування, вживання здорової їжі і ведення здорового способу життя і , як говорять у народі, </a:t>
            </a:r>
          </a:p>
          <a:p>
            <a:pPr algn="just"/>
            <a:r>
              <a:rPr lang="uk-UA" sz="3600" dirty="0" err="1" smtClean="0">
                <a:latin typeface="Times New Roman" pitchFamily="18" charset="0"/>
                <a:cs typeface="Times New Roman" pitchFamily="18" charset="0"/>
              </a:rPr>
              <a:t>“Власне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здоров'я – у власних </a:t>
            </a:r>
            <a:r>
              <a:rPr lang="uk-UA" sz="3600" dirty="0" err="1" smtClean="0">
                <a:latin typeface="Times New Roman" pitchFamily="18" charset="0"/>
                <a:cs typeface="Times New Roman" pitchFamily="18" charset="0"/>
              </a:rPr>
              <a:t>руках”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132856"/>
            <a:ext cx="78979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Мозковий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штурм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Здорове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харчування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3058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uk-UA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ГРА: ЗДОРОВЕ ХАРЧУВАННЯ ДІТЕЙ.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1986" name="Object 2"/>
          <p:cNvGraphicFramePr>
            <a:graphicFrameLocks noChangeAspect="1"/>
          </p:cNvGraphicFramePr>
          <p:nvPr/>
        </p:nvGraphicFramePr>
        <p:xfrm>
          <a:off x="1475656" y="2492896"/>
          <a:ext cx="6094413" cy="3427413"/>
        </p:xfrm>
        <a:graphic>
          <a:graphicData uri="http://schemas.openxmlformats.org/presentationml/2006/ole">
            <p:oleObj spid="_x0000_s41986" name="Презентация" r:id="rId3" imgW="6094318" imgH="3427533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7658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Обговорення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(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підсумок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772816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Вправа </a:t>
            </a:r>
            <a:r>
              <a:rPr lang="uk-UA" sz="3600" b="1" dirty="0" err="1" smtClean="0">
                <a:latin typeface="Monotype Corsiva" pitchFamily="66" charset="0"/>
              </a:rPr>
              <a:t>“Сьогодні</a:t>
            </a:r>
            <a:r>
              <a:rPr lang="uk-UA" sz="3600" b="1" dirty="0" smtClean="0">
                <a:latin typeface="Monotype Corsiva" pitchFamily="66" charset="0"/>
              </a:rPr>
              <a:t>   я дізнався …”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4365104"/>
            <a:ext cx="705678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Вправа </a:t>
            </a:r>
            <a:r>
              <a:rPr lang="uk-UA" sz="4000" b="1" dirty="0" err="1" smtClean="0">
                <a:latin typeface="Monotype Corsiva" pitchFamily="66" charset="0"/>
              </a:rPr>
              <a:t>“Корзина</a:t>
            </a:r>
            <a:r>
              <a:rPr lang="uk-UA" sz="4000" b="1" dirty="0" smtClean="0">
                <a:latin typeface="Monotype Corsiva" pitchFamily="66" charset="0"/>
              </a:rPr>
              <a:t> </a:t>
            </a:r>
            <a:r>
              <a:rPr lang="uk-UA" sz="4000" b="1" dirty="0" err="1" smtClean="0">
                <a:latin typeface="Monotype Corsiva" pitchFamily="66" charset="0"/>
              </a:rPr>
              <a:t>побажань”</a:t>
            </a:r>
            <a:endParaRPr lang="uk-UA" sz="4000" b="1" dirty="0" smtClean="0">
              <a:latin typeface="Monotype Corsiva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encrypted-tbn0.gstatic.com/images?q=tbn:ANd9GcQ11CVEPUZi3k2WVvALTisZ99tqj78jqCJ-IB7kNqEuZ7VGEwGel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14290"/>
            <a:ext cx="5143536" cy="6476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Притча про </a:t>
            </a:r>
            <a:r>
              <a:rPr kumimoji="0" lang="ru-RU" sz="2800" b="1" i="0" u="sng" strike="noStrike" cap="none" normalizeH="0" baseline="0" dirty="0" err="1" smtClean="0">
                <a:ln>
                  <a:noFill/>
                </a:ln>
                <a:solidFill>
                  <a:srgbClr val="98480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крамницю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sng" strike="noStrike" cap="none" normalizeH="0" baseline="0" dirty="0" err="1" smtClean="0">
                <a:ln>
                  <a:noFill/>
                </a:ln>
                <a:solidFill>
                  <a:srgbClr val="98480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бажань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98480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Одній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жінці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приснився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дивний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сон. На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вулиці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незнайомого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міста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крамниця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вивіскою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Тут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здійснюються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ваші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мрії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Заходить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жінка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крамниці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а за прилавком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сам Господь Бог.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Жінка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запитала: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справді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я тут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можу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одержати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все,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забажаю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?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Звичайно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Тоді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я хочу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здоров'я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собі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своїм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близьким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успішну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кар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єру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хороших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друзів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достаток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…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Бог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простягнув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жінці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малесеньку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торбинку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Як, я хочу так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багато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торбинка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маленька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?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Невже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там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помістилось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?</a:t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Хіба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знаєш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? Ми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продаємо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лише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насіння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нього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виросте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залежить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лише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тебе.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32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4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64904"/>
            <a:ext cx="8305800" cy="1008112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ДЯКУЮ ЗА УВАГУ!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600</TotalTime>
  <Words>436</Words>
  <Application>Microsoft Office PowerPoint</Application>
  <PresentationFormat>Экран (4:3)</PresentationFormat>
  <Paragraphs>102</Paragraphs>
  <Slides>34</Slides>
  <Notes>1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6" baseType="lpstr">
      <vt:lpstr>Поток</vt:lpstr>
      <vt:lpstr>Презентация</vt:lpstr>
      <vt:lpstr>«Правильне харчування  – запорука міцного здоров’я» </vt:lpstr>
      <vt:lpstr>                     </vt:lpstr>
      <vt:lpstr>Слайд 3</vt:lpstr>
      <vt:lpstr>Слайд 4</vt:lpstr>
      <vt:lpstr>  Давньогрецький філософ Сократ казав: "Ми живемо не для того, щоб їсти, а їмо для того, щоб жити". 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                 КРОСВОРД</vt:lpstr>
      <vt:lpstr>Слайд 16</vt:lpstr>
      <vt:lpstr>Головна заповідь здоров'я в наш час повинна звучати так: «Харчуватись розумно. Виявляти свої помилки в харчуванні і усувати їх!» </vt:lpstr>
      <vt:lpstr>З чого складається їжа?</vt:lpstr>
      <vt:lpstr>    https://www.youtube.com/watch?v=mIu1O0VFsvM</vt:lpstr>
      <vt:lpstr>Слайд 20</vt:lpstr>
      <vt:lpstr>Білки - будівельний  матеріал організму</vt:lpstr>
      <vt:lpstr>Вуглеводи забезпечують роботу м'язів </vt:lpstr>
      <vt:lpstr>Жири забезпечують організм теплом</vt:lpstr>
      <vt:lpstr>Слайд 24</vt:lpstr>
      <vt:lpstr>Слайд 25</vt:lpstr>
      <vt:lpstr>ПІРАМІДА ХАРЧУВАННЯ.</vt:lpstr>
      <vt:lpstr>Слайд 27</vt:lpstr>
      <vt:lpstr>Слайд 28</vt:lpstr>
      <vt:lpstr>ГРА: ЗДОРОВЕ ХАРЧУВАННЯ ДІТЕЙ.</vt:lpstr>
      <vt:lpstr>Слайд 30</vt:lpstr>
      <vt:lpstr>Слайд 31</vt:lpstr>
      <vt:lpstr>ДЯКУЮ ЗА УВАГУ!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Гость</dc:creator>
  <cp:lastModifiedBy>Христя</cp:lastModifiedBy>
  <cp:revision>59</cp:revision>
  <dcterms:created xsi:type="dcterms:W3CDTF">2018-11-22T06:41:36Z</dcterms:created>
  <dcterms:modified xsi:type="dcterms:W3CDTF">2024-12-18T11:56:55Z</dcterms:modified>
</cp:coreProperties>
</file>