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7"/>
  </p:notesMasterIdLst>
  <p:sldIdLst>
    <p:sldId id="257" r:id="rId2"/>
    <p:sldId id="260" r:id="rId3"/>
    <p:sldId id="261" r:id="rId4"/>
    <p:sldId id="259" r:id="rId5"/>
    <p:sldId id="263" r:id="rId6"/>
    <p:sldId id="267" r:id="rId7"/>
    <p:sldId id="273" r:id="rId8"/>
    <p:sldId id="280" r:id="rId9"/>
    <p:sldId id="274" r:id="rId10"/>
    <p:sldId id="275" r:id="rId11"/>
    <p:sldId id="286" r:id="rId12"/>
    <p:sldId id="284" r:id="rId13"/>
    <p:sldId id="285" r:id="rId14"/>
    <p:sldId id="287" r:id="rId15"/>
    <p:sldId id="264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4C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0904" autoAdjust="0"/>
    <p:restoredTop sz="94660"/>
  </p:normalViewPr>
  <p:slideViewPr>
    <p:cSldViewPr>
      <p:cViewPr>
        <p:scale>
          <a:sx n="69" d="100"/>
          <a:sy n="69" d="100"/>
        </p:scale>
        <p:origin x="-190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4333638854942083E-2"/>
          <c:y val="4.5479041755217164E-2"/>
          <c:w val="0.76759908621264317"/>
          <c:h val="0.80474750013019092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візуал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1-4 кл. хлопчики</c:v>
                </c:pt>
                <c:pt idx="1">
                  <c:v>1-4 кл.дівчатка</c:v>
                </c:pt>
                <c:pt idx="2">
                  <c:v>5-9кл хлопці</c:v>
                </c:pt>
                <c:pt idx="3">
                  <c:v>5-9 кл дівчата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17</c:v>
                </c:pt>
                <c:pt idx="1">
                  <c:v>29</c:v>
                </c:pt>
                <c:pt idx="2">
                  <c:v>22</c:v>
                </c:pt>
                <c:pt idx="3">
                  <c:v>44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A02-469A-97A8-7A1D75CA5BF8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аудіал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1-4 кл. хлопчики</c:v>
                </c:pt>
                <c:pt idx="1">
                  <c:v>1-4 кл.дівчатка</c:v>
                </c:pt>
                <c:pt idx="2">
                  <c:v>5-9кл хлопці</c:v>
                </c:pt>
                <c:pt idx="3">
                  <c:v>5-9 кл дівчата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28</c:v>
                </c:pt>
                <c:pt idx="1">
                  <c:v>15</c:v>
                </c:pt>
                <c:pt idx="2">
                  <c:v>41</c:v>
                </c:pt>
                <c:pt idx="3">
                  <c:v>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5A02-469A-97A8-7A1D75CA5BF8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кінестетик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1-4 кл. хлопчики</c:v>
                </c:pt>
                <c:pt idx="1">
                  <c:v>1-4 кл.дівчатка</c:v>
                </c:pt>
                <c:pt idx="2">
                  <c:v>5-9кл хлопці</c:v>
                </c:pt>
                <c:pt idx="3">
                  <c:v>5-9 кл дівчата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51</c:v>
                </c:pt>
                <c:pt idx="1">
                  <c:v>54</c:v>
                </c:pt>
                <c:pt idx="2">
                  <c:v>30</c:v>
                </c:pt>
                <c:pt idx="3">
                  <c:v>23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5A02-469A-97A8-7A1D75CA5BF8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дигітал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1-4 кл. хлопчики</c:v>
                </c:pt>
                <c:pt idx="1">
                  <c:v>1-4 кл.дівчатка</c:v>
                </c:pt>
                <c:pt idx="2">
                  <c:v>5-9кл хлопці</c:v>
                </c:pt>
                <c:pt idx="3">
                  <c:v>5-9 кл дівчата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4</c:v>
                </c:pt>
                <c:pt idx="1">
                  <c:v>3</c:v>
                </c:pt>
                <c:pt idx="2">
                  <c:v>7</c:v>
                </c:pt>
                <c:pt idx="3">
                  <c:v>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5A02-469A-97A8-7A1D75CA5BF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03430784"/>
        <c:axId val="30871936"/>
        <c:axId val="0"/>
      </c:bar3DChart>
      <c:catAx>
        <c:axId val="10343078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30871936"/>
        <c:crosses val="autoZero"/>
        <c:auto val="1"/>
        <c:lblAlgn val="ctr"/>
        <c:lblOffset val="100"/>
        <c:noMultiLvlLbl val="0"/>
      </c:catAx>
      <c:valAx>
        <c:axId val="3087193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400"/>
            </a:pPr>
            <a:endParaRPr lang="uk-UA"/>
          </a:p>
        </c:txPr>
        <c:crossAx val="10343078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6775488088670341"/>
          <c:y val="4.63557829042631E-2"/>
          <c:w val="0.22342661228225799"/>
          <c:h val="0.75947534187817456"/>
        </c:manualLayout>
      </c:layout>
      <c:overlay val="0"/>
      <c:txPr>
        <a:bodyPr/>
        <a:lstStyle/>
        <a:p>
          <a:pPr>
            <a:defRPr sz="2400"/>
          </a:pPr>
          <a:endParaRPr lang="uk-UA"/>
        </a:p>
      </c:txPr>
    </c:legend>
    <c:plotVisOnly val="1"/>
    <c:dispBlanksAs val="gap"/>
    <c:showDLblsOverMax val="0"/>
  </c:chart>
  <c:txPr>
    <a:bodyPr/>
    <a:lstStyle/>
    <a:p>
      <a:pPr>
        <a:defRPr sz="1800" b="1" i="1">
          <a:effectLst>
            <a:outerShdw blurRad="38100" dist="38100" dir="2700000" algn="tl">
              <a:srgbClr val="000000">
                <a:alpha val="43137"/>
              </a:srgbClr>
            </a:outerShdw>
          </a:effectLst>
        </a:defRPr>
      </a:pPr>
      <a:endParaRPr lang="uk-UA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217371-77C2-43EA-BF14-523D9A2CB098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892408B0-1439-47C2-82C4-A8627B51BD3B}">
      <dgm:prSet phldrT="[Текст]" custT="1"/>
      <dgm:spPr/>
      <dgm:t>
        <a:bodyPr/>
        <a:lstStyle/>
        <a:p>
          <a:r>
            <a:rPr lang="uk-UA" sz="4000" b="1" dirty="0" smtClean="0">
              <a:solidFill>
                <a:srgbClr val="00133A"/>
              </a:solidFill>
            </a:rPr>
            <a:t>Опрацювання наукової літератури з теми роботи</a:t>
          </a:r>
          <a:endParaRPr lang="uk-UA" sz="4000" b="1" dirty="0">
            <a:solidFill>
              <a:srgbClr val="00133A"/>
            </a:solidFill>
          </a:endParaRPr>
        </a:p>
      </dgm:t>
    </dgm:pt>
    <dgm:pt modelId="{EFF0F7AC-D5B2-4089-AFD8-E19841DDA32B}" type="parTrans" cxnId="{5AC66B0F-0A21-457F-AA79-46AE56AA184E}">
      <dgm:prSet/>
      <dgm:spPr/>
      <dgm:t>
        <a:bodyPr/>
        <a:lstStyle/>
        <a:p>
          <a:endParaRPr lang="uk-UA"/>
        </a:p>
      </dgm:t>
    </dgm:pt>
    <dgm:pt modelId="{E6EA2B3B-3110-4073-9E8B-F94D74464FAD}" type="sibTrans" cxnId="{5AC66B0F-0A21-457F-AA79-46AE56AA184E}">
      <dgm:prSet/>
      <dgm:spPr/>
      <dgm:t>
        <a:bodyPr/>
        <a:lstStyle/>
        <a:p>
          <a:endParaRPr lang="uk-UA"/>
        </a:p>
      </dgm:t>
    </dgm:pt>
    <dgm:pt modelId="{F64117CA-B995-48CC-B55E-D90C9A9063E6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uk-UA" sz="4000" b="1" dirty="0" smtClean="0">
              <a:solidFill>
                <a:srgbClr val="00133A"/>
              </a:solidFill>
            </a:rPr>
            <a:t>Опитування, тестування, </a:t>
          </a:r>
        </a:p>
        <a:p>
          <a:pPr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000" b="1" dirty="0" smtClean="0">
              <a:solidFill>
                <a:srgbClr val="00133A"/>
              </a:solidFill>
            </a:rPr>
            <a:t>спостереження, гра</a:t>
          </a:r>
          <a:endParaRPr lang="uk-UA" sz="4000" b="1" dirty="0">
            <a:solidFill>
              <a:srgbClr val="00133A"/>
            </a:solidFill>
          </a:endParaRPr>
        </a:p>
      </dgm:t>
    </dgm:pt>
    <dgm:pt modelId="{129C2663-610E-4264-977C-1439DE2108F2}" type="parTrans" cxnId="{F6148CA7-6D57-4D1D-B723-A2573B0A50D6}">
      <dgm:prSet/>
      <dgm:spPr/>
      <dgm:t>
        <a:bodyPr/>
        <a:lstStyle/>
        <a:p>
          <a:endParaRPr lang="uk-UA"/>
        </a:p>
      </dgm:t>
    </dgm:pt>
    <dgm:pt modelId="{E0F0DE3E-454B-4C6D-9720-83846801BA0A}" type="sibTrans" cxnId="{F6148CA7-6D57-4D1D-B723-A2573B0A50D6}">
      <dgm:prSet/>
      <dgm:spPr/>
      <dgm:t>
        <a:bodyPr/>
        <a:lstStyle/>
        <a:p>
          <a:endParaRPr lang="uk-UA"/>
        </a:p>
      </dgm:t>
    </dgm:pt>
    <dgm:pt modelId="{28EE8542-268F-4BB2-9A1E-1A146EA853A6}">
      <dgm:prSet custT="1"/>
      <dgm:spPr/>
      <dgm:t>
        <a:bodyPr/>
        <a:lstStyle/>
        <a:p>
          <a:r>
            <a:rPr lang="uk-UA" sz="4000" b="1" dirty="0" smtClean="0">
              <a:solidFill>
                <a:srgbClr val="00133A"/>
              </a:solidFill>
            </a:rPr>
            <a:t>Аналіз, порівняння, абстрагування та узагальнення</a:t>
          </a:r>
          <a:endParaRPr lang="uk-UA" sz="4000" b="1" dirty="0">
            <a:solidFill>
              <a:srgbClr val="00133A"/>
            </a:solidFill>
          </a:endParaRPr>
        </a:p>
      </dgm:t>
    </dgm:pt>
    <dgm:pt modelId="{CE7D4CA5-3BCD-49D6-B53F-C44D39BE5F3F}" type="parTrans" cxnId="{558CF4DA-14A9-49FD-B44E-3C902A6F3DB1}">
      <dgm:prSet/>
      <dgm:spPr/>
      <dgm:t>
        <a:bodyPr/>
        <a:lstStyle/>
        <a:p>
          <a:endParaRPr lang="uk-UA"/>
        </a:p>
      </dgm:t>
    </dgm:pt>
    <dgm:pt modelId="{29ED2CA2-8D2F-4333-8173-05D76CD94136}" type="sibTrans" cxnId="{558CF4DA-14A9-49FD-B44E-3C902A6F3DB1}">
      <dgm:prSet/>
      <dgm:spPr/>
      <dgm:t>
        <a:bodyPr/>
        <a:lstStyle/>
        <a:p>
          <a:endParaRPr lang="uk-UA"/>
        </a:p>
      </dgm:t>
    </dgm:pt>
    <dgm:pt modelId="{D888688D-8BC9-4E75-926E-25105554E15E}" type="pres">
      <dgm:prSet presAssocID="{3D217371-77C2-43EA-BF14-523D9A2CB09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8B6259F7-0C3B-468B-A50E-0BDD0EFDD04B}" type="pres">
      <dgm:prSet presAssocID="{892408B0-1439-47C2-82C4-A8627B51BD3B}" presName="parentLin" presStyleCnt="0"/>
      <dgm:spPr/>
    </dgm:pt>
    <dgm:pt modelId="{FCBD1279-92E4-4E31-9B50-B91796BE149E}" type="pres">
      <dgm:prSet presAssocID="{892408B0-1439-47C2-82C4-A8627B51BD3B}" presName="parentLeftMargin" presStyleLbl="node1" presStyleIdx="0" presStyleCnt="3"/>
      <dgm:spPr/>
      <dgm:t>
        <a:bodyPr/>
        <a:lstStyle/>
        <a:p>
          <a:endParaRPr lang="uk-UA"/>
        </a:p>
      </dgm:t>
    </dgm:pt>
    <dgm:pt modelId="{F54E000C-BFD7-440E-8CF1-30F958D83A40}" type="pres">
      <dgm:prSet presAssocID="{892408B0-1439-47C2-82C4-A8627B51BD3B}" presName="parentText" presStyleLbl="node1" presStyleIdx="0" presStyleCnt="3" custScaleX="138642" custScaleY="171273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19953B85-1E64-4523-B435-DD0CFDEDD1B3}" type="pres">
      <dgm:prSet presAssocID="{892408B0-1439-47C2-82C4-A8627B51BD3B}" presName="negativeSpace" presStyleCnt="0"/>
      <dgm:spPr/>
    </dgm:pt>
    <dgm:pt modelId="{90C0BE55-75D3-4F46-987C-0E17F36D6BB9}" type="pres">
      <dgm:prSet presAssocID="{892408B0-1439-47C2-82C4-A8627B51BD3B}" presName="childText" presStyleLbl="conFgAcc1" presStyleIdx="0" presStyleCnt="3">
        <dgm:presLayoutVars>
          <dgm:bulletEnabled val="1"/>
        </dgm:presLayoutVars>
      </dgm:prSet>
      <dgm:spPr/>
    </dgm:pt>
    <dgm:pt modelId="{AC3B0B9E-DBB6-4C3F-8131-EA2F2FC4CF3B}" type="pres">
      <dgm:prSet presAssocID="{E6EA2B3B-3110-4073-9E8B-F94D74464FAD}" presName="spaceBetweenRectangles" presStyleCnt="0"/>
      <dgm:spPr/>
    </dgm:pt>
    <dgm:pt modelId="{8E393DC7-5582-4D57-A8E5-775D10A772A2}" type="pres">
      <dgm:prSet presAssocID="{F64117CA-B995-48CC-B55E-D90C9A9063E6}" presName="parentLin" presStyleCnt="0"/>
      <dgm:spPr/>
    </dgm:pt>
    <dgm:pt modelId="{5ADF9229-02DF-45D3-90BA-3BBB85D10777}" type="pres">
      <dgm:prSet presAssocID="{F64117CA-B995-48CC-B55E-D90C9A9063E6}" presName="parentLeftMargin" presStyleLbl="node1" presStyleIdx="0" presStyleCnt="3"/>
      <dgm:spPr/>
      <dgm:t>
        <a:bodyPr/>
        <a:lstStyle/>
        <a:p>
          <a:endParaRPr lang="uk-UA"/>
        </a:p>
      </dgm:t>
    </dgm:pt>
    <dgm:pt modelId="{9A0F744B-FB71-4992-A302-A7FD188A38E7}" type="pres">
      <dgm:prSet presAssocID="{F64117CA-B995-48CC-B55E-D90C9A9063E6}" presName="parentText" presStyleLbl="node1" presStyleIdx="1" presStyleCnt="3" custScaleX="142857" custScaleY="149147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0104267-A15F-4801-A3D3-68559E44B426}" type="pres">
      <dgm:prSet presAssocID="{F64117CA-B995-48CC-B55E-D90C9A9063E6}" presName="negativeSpace" presStyleCnt="0"/>
      <dgm:spPr/>
    </dgm:pt>
    <dgm:pt modelId="{D5E6199F-9D5D-4A5E-9135-7F3DF7B87D58}" type="pres">
      <dgm:prSet presAssocID="{F64117CA-B995-48CC-B55E-D90C9A9063E6}" presName="childText" presStyleLbl="conFgAcc1" presStyleIdx="1" presStyleCnt="3">
        <dgm:presLayoutVars>
          <dgm:bulletEnabled val="1"/>
        </dgm:presLayoutVars>
      </dgm:prSet>
      <dgm:spPr/>
    </dgm:pt>
    <dgm:pt modelId="{EEE709A8-AB62-4B6E-9E0E-9CCA15F9BCFE}" type="pres">
      <dgm:prSet presAssocID="{E0F0DE3E-454B-4C6D-9720-83846801BA0A}" presName="spaceBetweenRectangles" presStyleCnt="0"/>
      <dgm:spPr/>
    </dgm:pt>
    <dgm:pt modelId="{707377D3-0C53-42B1-821C-A4C0FEEE9AA2}" type="pres">
      <dgm:prSet presAssocID="{28EE8542-268F-4BB2-9A1E-1A146EA853A6}" presName="parentLin" presStyleCnt="0"/>
      <dgm:spPr/>
    </dgm:pt>
    <dgm:pt modelId="{08B4E17D-9FCD-449D-8355-3E0925C5D088}" type="pres">
      <dgm:prSet presAssocID="{28EE8542-268F-4BB2-9A1E-1A146EA853A6}" presName="parentLeftMargin" presStyleLbl="node1" presStyleIdx="1" presStyleCnt="3"/>
      <dgm:spPr/>
      <dgm:t>
        <a:bodyPr/>
        <a:lstStyle/>
        <a:p>
          <a:endParaRPr lang="uk-UA"/>
        </a:p>
      </dgm:t>
    </dgm:pt>
    <dgm:pt modelId="{61219A17-22CB-46B6-8B8D-77442B95D271}" type="pres">
      <dgm:prSet presAssocID="{28EE8542-268F-4BB2-9A1E-1A146EA853A6}" presName="parentText" presStyleLbl="node1" presStyleIdx="2" presStyleCnt="3" custScaleX="142857" custScaleY="148453" custLinFactNeighborY="11203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3A175C1F-23AB-41C8-9DA2-52DC2D546DDB}" type="pres">
      <dgm:prSet presAssocID="{28EE8542-268F-4BB2-9A1E-1A146EA853A6}" presName="negativeSpace" presStyleCnt="0"/>
      <dgm:spPr/>
    </dgm:pt>
    <dgm:pt modelId="{091EED9F-492C-4B43-9AE9-59E9F2466D6C}" type="pres">
      <dgm:prSet presAssocID="{28EE8542-268F-4BB2-9A1E-1A146EA853A6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5AC66B0F-0A21-457F-AA79-46AE56AA184E}" srcId="{3D217371-77C2-43EA-BF14-523D9A2CB098}" destId="{892408B0-1439-47C2-82C4-A8627B51BD3B}" srcOrd="0" destOrd="0" parTransId="{EFF0F7AC-D5B2-4089-AFD8-E19841DDA32B}" sibTransId="{E6EA2B3B-3110-4073-9E8B-F94D74464FAD}"/>
    <dgm:cxn modelId="{475D61B7-F081-46A3-B10B-3D28D13EFCBD}" type="presOf" srcId="{F64117CA-B995-48CC-B55E-D90C9A9063E6}" destId="{5ADF9229-02DF-45D3-90BA-3BBB85D10777}" srcOrd="0" destOrd="0" presId="urn:microsoft.com/office/officeart/2005/8/layout/list1"/>
    <dgm:cxn modelId="{D4D531DD-8CDE-440D-A8B2-FC292BB95012}" type="presOf" srcId="{F64117CA-B995-48CC-B55E-D90C9A9063E6}" destId="{9A0F744B-FB71-4992-A302-A7FD188A38E7}" srcOrd="1" destOrd="0" presId="urn:microsoft.com/office/officeart/2005/8/layout/list1"/>
    <dgm:cxn modelId="{FD7883E8-9104-4964-9FB9-728DD9534185}" type="presOf" srcId="{28EE8542-268F-4BB2-9A1E-1A146EA853A6}" destId="{61219A17-22CB-46B6-8B8D-77442B95D271}" srcOrd="1" destOrd="0" presId="urn:microsoft.com/office/officeart/2005/8/layout/list1"/>
    <dgm:cxn modelId="{96A3F2BD-5908-4E0C-A91E-63A2EA227AB0}" type="presOf" srcId="{3D217371-77C2-43EA-BF14-523D9A2CB098}" destId="{D888688D-8BC9-4E75-926E-25105554E15E}" srcOrd="0" destOrd="0" presId="urn:microsoft.com/office/officeart/2005/8/layout/list1"/>
    <dgm:cxn modelId="{5DACB65F-23AB-480F-A37A-C3DBE59E9E5F}" type="presOf" srcId="{892408B0-1439-47C2-82C4-A8627B51BD3B}" destId="{FCBD1279-92E4-4E31-9B50-B91796BE149E}" srcOrd="0" destOrd="0" presId="urn:microsoft.com/office/officeart/2005/8/layout/list1"/>
    <dgm:cxn modelId="{D9CCE643-1E33-4B4C-A601-6DBA44C4EFB7}" type="presOf" srcId="{28EE8542-268F-4BB2-9A1E-1A146EA853A6}" destId="{08B4E17D-9FCD-449D-8355-3E0925C5D088}" srcOrd="0" destOrd="0" presId="urn:microsoft.com/office/officeart/2005/8/layout/list1"/>
    <dgm:cxn modelId="{F6148CA7-6D57-4D1D-B723-A2573B0A50D6}" srcId="{3D217371-77C2-43EA-BF14-523D9A2CB098}" destId="{F64117CA-B995-48CC-B55E-D90C9A9063E6}" srcOrd="1" destOrd="0" parTransId="{129C2663-610E-4264-977C-1439DE2108F2}" sibTransId="{E0F0DE3E-454B-4C6D-9720-83846801BA0A}"/>
    <dgm:cxn modelId="{94FB7AF8-BC49-4771-A8B1-8FC7C701ACAF}" type="presOf" srcId="{892408B0-1439-47C2-82C4-A8627B51BD3B}" destId="{F54E000C-BFD7-440E-8CF1-30F958D83A40}" srcOrd="1" destOrd="0" presId="urn:microsoft.com/office/officeart/2005/8/layout/list1"/>
    <dgm:cxn modelId="{558CF4DA-14A9-49FD-B44E-3C902A6F3DB1}" srcId="{3D217371-77C2-43EA-BF14-523D9A2CB098}" destId="{28EE8542-268F-4BB2-9A1E-1A146EA853A6}" srcOrd="2" destOrd="0" parTransId="{CE7D4CA5-3BCD-49D6-B53F-C44D39BE5F3F}" sibTransId="{29ED2CA2-8D2F-4333-8173-05D76CD94136}"/>
    <dgm:cxn modelId="{ACC66CFC-EB35-4F98-AA74-9C3F32062B61}" type="presParOf" srcId="{D888688D-8BC9-4E75-926E-25105554E15E}" destId="{8B6259F7-0C3B-468B-A50E-0BDD0EFDD04B}" srcOrd="0" destOrd="0" presId="urn:microsoft.com/office/officeart/2005/8/layout/list1"/>
    <dgm:cxn modelId="{051C814B-D6A1-4D77-A9CD-906D81296651}" type="presParOf" srcId="{8B6259F7-0C3B-468B-A50E-0BDD0EFDD04B}" destId="{FCBD1279-92E4-4E31-9B50-B91796BE149E}" srcOrd="0" destOrd="0" presId="urn:microsoft.com/office/officeart/2005/8/layout/list1"/>
    <dgm:cxn modelId="{873F061F-102D-4B1E-B9C8-BD6D4D31674C}" type="presParOf" srcId="{8B6259F7-0C3B-468B-A50E-0BDD0EFDD04B}" destId="{F54E000C-BFD7-440E-8CF1-30F958D83A40}" srcOrd="1" destOrd="0" presId="urn:microsoft.com/office/officeart/2005/8/layout/list1"/>
    <dgm:cxn modelId="{B5998C8D-DDEC-4D91-B0AB-8493DF0F76D8}" type="presParOf" srcId="{D888688D-8BC9-4E75-926E-25105554E15E}" destId="{19953B85-1E64-4523-B435-DD0CFDEDD1B3}" srcOrd="1" destOrd="0" presId="urn:microsoft.com/office/officeart/2005/8/layout/list1"/>
    <dgm:cxn modelId="{31EB72A0-7D33-42BE-8E68-CEE8D0FD149E}" type="presParOf" srcId="{D888688D-8BC9-4E75-926E-25105554E15E}" destId="{90C0BE55-75D3-4F46-987C-0E17F36D6BB9}" srcOrd="2" destOrd="0" presId="urn:microsoft.com/office/officeart/2005/8/layout/list1"/>
    <dgm:cxn modelId="{B3E1FDFA-9C07-4855-A4AE-D25533B1057B}" type="presParOf" srcId="{D888688D-8BC9-4E75-926E-25105554E15E}" destId="{AC3B0B9E-DBB6-4C3F-8131-EA2F2FC4CF3B}" srcOrd="3" destOrd="0" presId="urn:microsoft.com/office/officeart/2005/8/layout/list1"/>
    <dgm:cxn modelId="{ED98F63D-72F6-4110-B8D3-96B5850B0BA2}" type="presParOf" srcId="{D888688D-8BC9-4E75-926E-25105554E15E}" destId="{8E393DC7-5582-4D57-A8E5-775D10A772A2}" srcOrd="4" destOrd="0" presId="urn:microsoft.com/office/officeart/2005/8/layout/list1"/>
    <dgm:cxn modelId="{6DBF87A7-B66A-439F-B55C-25E1E96DDC58}" type="presParOf" srcId="{8E393DC7-5582-4D57-A8E5-775D10A772A2}" destId="{5ADF9229-02DF-45D3-90BA-3BBB85D10777}" srcOrd="0" destOrd="0" presId="urn:microsoft.com/office/officeart/2005/8/layout/list1"/>
    <dgm:cxn modelId="{9C00F714-EFC7-4E45-9AF5-23583C6CD492}" type="presParOf" srcId="{8E393DC7-5582-4D57-A8E5-775D10A772A2}" destId="{9A0F744B-FB71-4992-A302-A7FD188A38E7}" srcOrd="1" destOrd="0" presId="urn:microsoft.com/office/officeart/2005/8/layout/list1"/>
    <dgm:cxn modelId="{99FDF8EE-55CC-4352-9ED0-C9C9C24B5A9F}" type="presParOf" srcId="{D888688D-8BC9-4E75-926E-25105554E15E}" destId="{60104267-A15F-4801-A3D3-68559E44B426}" srcOrd="5" destOrd="0" presId="urn:microsoft.com/office/officeart/2005/8/layout/list1"/>
    <dgm:cxn modelId="{F1F7353E-6059-4F16-97B2-D353A1F18C3B}" type="presParOf" srcId="{D888688D-8BC9-4E75-926E-25105554E15E}" destId="{D5E6199F-9D5D-4A5E-9135-7F3DF7B87D58}" srcOrd="6" destOrd="0" presId="urn:microsoft.com/office/officeart/2005/8/layout/list1"/>
    <dgm:cxn modelId="{11869061-F5A2-44C2-8036-7E93A12BA973}" type="presParOf" srcId="{D888688D-8BC9-4E75-926E-25105554E15E}" destId="{EEE709A8-AB62-4B6E-9E0E-9CCA15F9BCFE}" srcOrd="7" destOrd="0" presId="urn:microsoft.com/office/officeart/2005/8/layout/list1"/>
    <dgm:cxn modelId="{8303AB75-4580-4C7A-B20B-F9F41C5ECB4C}" type="presParOf" srcId="{D888688D-8BC9-4E75-926E-25105554E15E}" destId="{707377D3-0C53-42B1-821C-A4C0FEEE9AA2}" srcOrd="8" destOrd="0" presId="urn:microsoft.com/office/officeart/2005/8/layout/list1"/>
    <dgm:cxn modelId="{720F3AB5-4119-44F2-BD46-3A735FD871FA}" type="presParOf" srcId="{707377D3-0C53-42B1-821C-A4C0FEEE9AA2}" destId="{08B4E17D-9FCD-449D-8355-3E0925C5D088}" srcOrd="0" destOrd="0" presId="urn:microsoft.com/office/officeart/2005/8/layout/list1"/>
    <dgm:cxn modelId="{9433142F-C716-44E1-8FB2-D114A068C6FB}" type="presParOf" srcId="{707377D3-0C53-42B1-821C-A4C0FEEE9AA2}" destId="{61219A17-22CB-46B6-8B8D-77442B95D271}" srcOrd="1" destOrd="0" presId="urn:microsoft.com/office/officeart/2005/8/layout/list1"/>
    <dgm:cxn modelId="{68501393-639A-4766-BE67-E02141AF016B}" type="presParOf" srcId="{D888688D-8BC9-4E75-926E-25105554E15E}" destId="{3A175C1F-23AB-41C8-9DA2-52DC2D546DDB}" srcOrd="9" destOrd="0" presId="urn:microsoft.com/office/officeart/2005/8/layout/list1"/>
    <dgm:cxn modelId="{80EE5926-1FF8-4829-9FD2-0B5749BB4804}" type="presParOf" srcId="{D888688D-8BC9-4E75-926E-25105554E15E}" destId="{091EED9F-492C-4B43-9AE9-59E9F2466D6C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C0BE55-75D3-4F46-987C-0E17F36D6BB9}">
      <dsp:nvSpPr>
        <dsp:cNvPr id="0" name=""/>
        <dsp:cNvSpPr/>
      </dsp:nvSpPr>
      <dsp:spPr>
        <a:xfrm>
          <a:off x="0" y="925067"/>
          <a:ext cx="8784976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4E000C-BFD7-440E-8CF1-30F958D83A40}">
      <dsp:nvSpPr>
        <dsp:cNvPr id="0" name=""/>
        <dsp:cNvSpPr/>
      </dsp:nvSpPr>
      <dsp:spPr>
        <a:xfrm>
          <a:off x="430240" y="65872"/>
          <a:ext cx="8350921" cy="12134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000" b="1" kern="1200" dirty="0" smtClean="0">
              <a:solidFill>
                <a:srgbClr val="00133A"/>
              </a:solidFill>
            </a:rPr>
            <a:t>Опрацювання наукової літератури з теми роботи</a:t>
          </a:r>
          <a:endParaRPr lang="uk-UA" sz="4000" b="1" kern="1200" dirty="0">
            <a:solidFill>
              <a:srgbClr val="00133A"/>
            </a:solidFill>
          </a:endParaRPr>
        </a:p>
      </dsp:txBody>
      <dsp:txXfrm>
        <a:off x="489475" y="125107"/>
        <a:ext cx="8232451" cy="1094964"/>
      </dsp:txXfrm>
    </dsp:sp>
    <dsp:sp modelId="{D5E6199F-9D5D-4A5E-9135-7F3DF7B87D58}">
      <dsp:nvSpPr>
        <dsp:cNvPr id="0" name=""/>
        <dsp:cNvSpPr/>
      </dsp:nvSpPr>
      <dsp:spPr>
        <a:xfrm>
          <a:off x="0" y="2361903"/>
          <a:ext cx="8784976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0F744B-FB71-4992-A302-A7FD188A38E7}">
      <dsp:nvSpPr>
        <dsp:cNvPr id="0" name=""/>
        <dsp:cNvSpPr/>
      </dsp:nvSpPr>
      <dsp:spPr>
        <a:xfrm>
          <a:off x="418230" y="1659467"/>
          <a:ext cx="8364592" cy="105667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uk-UA" sz="4000" b="1" kern="1200" dirty="0" smtClean="0">
              <a:solidFill>
                <a:srgbClr val="00133A"/>
              </a:solidFill>
            </a:rPr>
            <a:t>Опитування, тестування, </a:t>
          </a:r>
        </a:p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000" b="1" kern="1200" dirty="0" smtClean="0">
              <a:solidFill>
                <a:srgbClr val="00133A"/>
              </a:solidFill>
            </a:rPr>
            <a:t>спостереження, гра</a:t>
          </a:r>
          <a:endParaRPr lang="uk-UA" sz="4000" b="1" kern="1200" dirty="0">
            <a:solidFill>
              <a:srgbClr val="00133A"/>
            </a:solidFill>
          </a:endParaRPr>
        </a:p>
      </dsp:txBody>
      <dsp:txXfrm>
        <a:off x="469813" y="1711050"/>
        <a:ext cx="8261426" cy="953510"/>
      </dsp:txXfrm>
    </dsp:sp>
    <dsp:sp modelId="{091EED9F-492C-4B43-9AE9-59E9F2466D6C}">
      <dsp:nvSpPr>
        <dsp:cNvPr id="0" name=""/>
        <dsp:cNvSpPr/>
      </dsp:nvSpPr>
      <dsp:spPr>
        <a:xfrm>
          <a:off x="0" y="3793823"/>
          <a:ext cx="8784976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219A17-22CB-46B6-8B8D-77442B95D271}">
      <dsp:nvSpPr>
        <dsp:cNvPr id="0" name=""/>
        <dsp:cNvSpPr/>
      </dsp:nvSpPr>
      <dsp:spPr>
        <a:xfrm>
          <a:off x="418230" y="3175674"/>
          <a:ext cx="8364592" cy="10517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2436" tIns="0" rIns="232436" bIns="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000" b="1" kern="1200" dirty="0" smtClean="0">
              <a:solidFill>
                <a:srgbClr val="00133A"/>
              </a:solidFill>
            </a:rPr>
            <a:t>Аналіз, порівняння, абстрагування та узагальнення</a:t>
          </a:r>
          <a:endParaRPr lang="uk-UA" sz="4000" b="1" kern="1200" dirty="0">
            <a:solidFill>
              <a:srgbClr val="00133A"/>
            </a:solidFill>
          </a:endParaRPr>
        </a:p>
      </dsp:txBody>
      <dsp:txXfrm>
        <a:off x="469573" y="3227017"/>
        <a:ext cx="8261906" cy="9490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331DDF-5F7F-41BF-890A-327D9F4BAF84}" type="datetimeFigureOut">
              <a:rPr lang="uk-UA" smtClean="0"/>
              <a:pPr/>
              <a:t>07.11.2023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5262C7-8BCF-48C4-9908-5BBAFC0F47BF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252343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262C7-8BCF-48C4-9908-5BBAFC0F47BF}" type="slidenum">
              <a:rPr lang="uk-UA" smtClean="0"/>
              <a:pPr/>
              <a:t>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156794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514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547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0314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81054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32853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5071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9771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0286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212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08096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8160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07.11.2023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1838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docs.google.com/document/d/17IeQIRjxSR-blDLJMDILaxrT-26mVJ8V/edit?usp=sharing&amp;ouid=101462300193306510784&amp;rtpof=true&amp;sd=true" TargetMode="External"/><Relationship Id="rId3" Type="http://schemas.openxmlformats.org/officeDocument/2006/relationships/image" Target="../media/image11.jpeg"/><Relationship Id="rId7" Type="http://schemas.openxmlformats.org/officeDocument/2006/relationships/hyperlink" Target="https://docs.google.com/document/d/1LGwg4jncAa6SnxU6s5pvRra7OTiWO7U0/edit?usp=sharing&amp;ouid=101462300193306510784&amp;rtpof=true&amp;sd=true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МАН\шаблони дизайну для презентацій\3f8ff95723ea0b1cddc9e67afc13ef7e-800x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0" y="2255"/>
            <a:ext cx="9172570" cy="6855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63687" y="116632"/>
            <a:ext cx="7360987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Дружелюбівська</a:t>
            </a:r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філія</a:t>
            </a:r>
            <a:b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Добровеличківського</a:t>
            </a:r>
            <a:r>
              <a:rPr lang="uk-UA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ліцею «ІНТЕЛЕКТ»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187624" y="1052736"/>
            <a:ext cx="7344816" cy="25202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П’ять органів чуття – пізнаємо наш чудовий світ за допомогою сенсорного сприйняття</a:t>
            </a:r>
            <a:endParaRPr lang="uk-UA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3501008"/>
            <a:ext cx="5976664" cy="3356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Роботу виконала</a:t>
            </a:r>
          </a:p>
          <a:p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Брага Ганна,</a:t>
            </a:r>
          </a:p>
          <a:p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учениця </a:t>
            </a:r>
            <a:r>
              <a:rPr lang="uk-UA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класу</a:t>
            </a:r>
          </a:p>
          <a:p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Науковий керівник, </a:t>
            </a:r>
          </a:p>
          <a:p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Борщевська Л.В.      </a:t>
            </a:r>
          </a:p>
          <a:p>
            <a:r>
              <a:rPr lang="uk-UA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2023 р. </a:t>
            </a:r>
          </a:p>
        </p:txBody>
      </p:sp>
      <p:pic>
        <p:nvPicPr>
          <p:cNvPr id="7" name="Picture 4" descr="информатика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5648" y="3717032"/>
            <a:ext cx="2915642" cy="268349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2" descr="Paw Patrol Clipart Alphabet Clipart Vector Design - Numeros Da Patrulha  Canina Transparent PNG - 1200x1200 - Free Download on Nice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3913" y="4149080"/>
            <a:ext cx="819112" cy="1240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0295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МАН\шаблони дизайну для презентацій\3f8ff95723ea0b1cddc9e67afc13ef7e-800x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1" y="4602"/>
            <a:ext cx="9172570" cy="6855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66343" y="3432475"/>
            <a:ext cx="87827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sz="2800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Загнутый угол 5"/>
          <p:cNvSpPr/>
          <p:nvPr/>
        </p:nvSpPr>
        <p:spPr>
          <a:xfrm>
            <a:off x="2306290" y="46313"/>
            <a:ext cx="6642796" cy="1296144"/>
          </a:xfrm>
          <a:prstGeom prst="foldedCorner">
            <a:avLst>
              <a:gd name="adj" fmla="val 37767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uk-UA" sz="3200" b="1" u="sng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uk-UA" sz="2800" b="1" u="sng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Об'єкт </a:t>
            </a:r>
            <a:r>
              <a:rPr lang="uk-UA" sz="2800" b="1" u="sng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дослідження</a:t>
            </a:r>
            <a:r>
              <a:rPr lang="uk-UA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:  </a:t>
            </a:r>
            <a:endParaRPr lang="uk-UA" sz="28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uk-UA" sz="2800" i="1" cap="all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   органи </a:t>
            </a:r>
            <a:r>
              <a:rPr lang="uk-UA" sz="2800" i="1" cap="all" dirty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чуття людини</a:t>
            </a:r>
            <a:endParaRPr lang="uk-UA" sz="2800" i="1" dirty="0">
              <a:ln w="9000" cmpd="sng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нутый угол 6"/>
          <p:cNvSpPr/>
          <p:nvPr/>
        </p:nvSpPr>
        <p:spPr>
          <a:xfrm>
            <a:off x="238358" y="1669798"/>
            <a:ext cx="8635745" cy="1849261"/>
          </a:xfrm>
          <a:prstGeom prst="foldedCorner">
            <a:avLst>
              <a:gd name="adj" fmla="val 37110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uk-UA" sz="2800" b="1" u="sng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uk-UA" sz="2800" b="1" u="sng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Предмет </a:t>
            </a:r>
            <a:r>
              <a:rPr lang="uk-UA" sz="2800" b="1" u="sng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дослідження</a:t>
            </a:r>
            <a:r>
              <a:rPr lang="uk-UA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:  </a:t>
            </a:r>
          </a:p>
          <a:p>
            <a:r>
              <a:rPr lang="uk-UA" sz="2800" i="1" cap="all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  Типи </a:t>
            </a:r>
            <a:r>
              <a:rPr lang="uk-UA" sz="2800" i="1" cap="all" dirty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сприйняття інформації як пізнання  навколишнього світу і самого себе</a:t>
            </a:r>
          </a:p>
          <a:p>
            <a:endParaRPr lang="uk-UA" sz="2000" b="1" dirty="0" smtClean="0"/>
          </a:p>
        </p:txBody>
      </p:sp>
      <p:sp>
        <p:nvSpPr>
          <p:cNvPr id="8" name="Загнутый угол 7"/>
          <p:cNvSpPr/>
          <p:nvPr/>
        </p:nvSpPr>
        <p:spPr>
          <a:xfrm>
            <a:off x="238358" y="3694085"/>
            <a:ext cx="8937155" cy="3163916"/>
          </a:xfrm>
          <a:prstGeom prst="foldedCorner">
            <a:avLst>
              <a:gd name="adj" fmla="val 37110"/>
            </a:avLst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uk-UA" sz="2800" b="1" u="sng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uk-UA" sz="2400" b="1" u="sng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uk-UA" sz="2400" b="1" u="sng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uk-UA" sz="2800" b="1" u="sng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Мета </a:t>
            </a:r>
            <a:r>
              <a:rPr lang="uk-UA" sz="2800" b="1" u="sng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роботи</a:t>
            </a:r>
            <a:r>
              <a:rPr lang="uk-UA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uk-UA" sz="2800" i="1" cap="all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вивчити </a:t>
            </a:r>
            <a:r>
              <a:rPr lang="uk-UA" sz="2800" i="1" cap="all" dirty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типи та принципи сприйняття </a:t>
            </a:r>
            <a:r>
              <a:rPr lang="uk-UA" sz="2800" i="1" cap="all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навколишнього світу  за допомогою органів чуття. </a:t>
            </a:r>
          </a:p>
          <a:p>
            <a:r>
              <a:rPr lang="uk-UA" sz="2800" i="1" cap="all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    Підкреслити </a:t>
            </a:r>
            <a:r>
              <a:rPr lang="uk-UA" sz="2800" i="1" cap="all" dirty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значення цих знань і </a:t>
            </a:r>
            <a:r>
              <a:rPr lang="uk-UA" sz="2800" i="1" cap="all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розробити </a:t>
            </a:r>
            <a:r>
              <a:rPr lang="uk-UA" sz="2800" i="1" cap="all" dirty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рекомендації </a:t>
            </a:r>
            <a:r>
              <a:rPr lang="uk-UA" sz="2800" i="1" cap="all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їх практичного використання  в </a:t>
            </a:r>
            <a:r>
              <a:rPr lang="uk-UA" sz="2800" i="1" cap="all" dirty="0" err="1" smtClean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повсякденому</a:t>
            </a:r>
            <a:r>
              <a:rPr lang="uk-UA" sz="2800" i="1" cap="all" dirty="0" smtClean="0">
                <a:ln w="9000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житті та навчанні учнів.</a:t>
            </a:r>
            <a:endParaRPr lang="uk-UA" sz="2800" i="1" cap="all" dirty="0">
              <a:ln w="9000" cmpd="sng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uk-UA" sz="2800" b="1" dirty="0" smtClean="0"/>
          </a:p>
        </p:txBody>
      </p:sp>
    </p:spTree>
    <p:extLst>
      <p:ext uri="{BB962C8B-B14F-4D97-AF65-F5344CB8AC3E}">
        <p14:creationId xmlns:p14="http://schemas.microsoft.com/office/powerpoint/2010/main" val="4071115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МАН\шаблони дизайну для презентацій\3f8ff95723ea0b1cddc9e67afc13ef7e-800x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895" y="-10399"/>
            <a:ext cx="9172570" cy="6855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1979712" y="260648"/>
            <a:ext cx="6912768" cy="1008112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5400" b="1" i="1" dirty="0" smtClean="0">
                <a:solidFill>
                  <a:srgbClr val="FF0000"/>
                </a:solidFill>
              </a:rPr>
              <a:t>Методи дослідження:</a:t>
            </a:r>
            <a:endParaRPr lang="uk-UA" sz="5400" b="1" i="1" dirty="0">
              <a:solidFill>
                <a:srgbClr val="FF0000"/>
              </a:solidFill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71743739"/>
              </p:ext>
            </p:extLst>
          </p:nvPr>
        </p:nvGraphicFramePr>
        <p:xfrm>
          <a:off x="179512" y="2204864"/>
          <a:ext cx="8784976" cy="4464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07643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МАН\шаблони дизайну для презентацій\3f8ff95723ea0b1cddc9e67afc13ef7e-800x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7" y="-10399"/>
            <a:ext cx="9305202" cy="6868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847164" y="36751"/>
            <a:ext cx="4525035" cy="17360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i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Актуальність проблеми </a:t>
            </a:r>
          </a:p>
          <a:p>
            <a:pPr algn="ctr"/>
            <a:r>
              <a:rPr lang="uk-UA" sz="4000" b="1" i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дослідження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4796" y="2060848"/>
            <a:ext cx="896448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uk-UA" sz="2400" b="1" i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Органи </a:t>
            </a:r>
            <a:r>
              <a:rPr lang="uk-UA" sz="2400" b="1" i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чуття </a:t>
            </a:r>
            <a:r>
              <a:rPr lang="uk-UA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uk-UA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</a:t>
            </a:r>
            <a:r>
              <a:rPr lang="uk-UA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п'ять каналів</a:t>
            </a:r>
            <a:r>
              <a:rPr lang="uk-UA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uk-UA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зоровий, слуховий, тактильний, смаковий, </a:t>
            </a:r>
            <a:r>
              <a:rPr lang="uk-UA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нюховий</a:t>
            </a:r>
            <a:r>
              <a:rPr lang="uk-UA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 «єдині </a:t>
            </a:r>
            <a:r>
              <a:rPr lang="uk-UA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двері», які відкриті для </a:t>
            </a:r>
            <a:r>
              <a:rPr lang="uk-UA" sz="2400" b="1" i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пізнання</a:t>
            </a:r>
            <a:r>
              <a:rPr lang="uk-UA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  <a:p>
            <a:pPr indent="457200"/>
            <a:r>
              <a:rPr lang="ru-RU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Інформація</a:t>
            </a:r>
            <a:r>
              <a:rPr lang="ru-RU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4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одержувана</a:t>
            </a:r>
            <a:r>
              <a:rPr lang="ru-RU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головним</a:t>
            </a:r>
            <a:r>
              <a:rPr lang="ru-RU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мозком</a:t>
            </a:r>
            <a:r>
              <a:rPr lang="ru-RU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sz="24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</a:t>
            </a:r>
            <a:r>
              <a:rPr lang="ru-RU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органів</a:t>
            </a:r>
            <a:r>
              <a:rPr lang="ru-RU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чуття</a:t>
            </a:r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4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формує</a:t>
            </a:r>
            <a:r>
              <a:rPr lang="ru-RU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i="1" u="sng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сприйняття</a:t>
            </a:r>
            <a:r>
              <a:rPr lang="ru-RU" sz="2400" i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людини</a:t>
            </a:r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indent="457200"/>
            <a:r>
              <a:rPr lang="ru-RU" sz="24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Вислів</a:t>
            </a:r>
            <a:r>
              <a:rPr lang="ru-RU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про те, що </a:t>
            </a:r>
            <a:r>
              <a:rPr lang="ru-RU" sz="24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всі</a:t>
            </a:r>
            <a:r>
              <a:rPr lang="ru-RU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люди </a:t>
            </a:r>
            <a:r>
              <a:rPr lang="ru-RU" sz="2400" b="1" i="1" u="sng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різні</a:t>
            </a:r>
            <a:r>
              <a:rPr lang="ru-RU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не просто фраза.</a:t>
            </a:r>
            <a:r>
              <a:rPr lang="ru-RU" sz="2400" dirty="0"/>
              <a:t> </a:t>
            </a:r>
            <a:r>
              <a:rPr lang="ru-RU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</a:t>
            </a:r>
            <a:r>
              <a:rPr lang="uk-UA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ікаво </a:t>
            </a:r>
            <a:r>
              <a:rPr lang="uk-UA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те, що </a:t>
            </a:r>
            <a:r>
              <a:rPr lang="uk-UA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 по-різному сприймаємо інформацію.</a:t>
            </a:r>
            <a:endParaRPr lang="uk-UA" sz="2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indent="457200"/>
            <a:r>
              <a:rPr lang="uk-UA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кожен замислюється про </a:t>
            </a:r>
            <a:r>
              <a:rPr lang="uk-UA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це, і </a:t>
            </a:r>
            <a:r>
              <a:rPr lang="uk-UA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 наслідок, – тільки частково використовує свій потенціал у навчанні, роботі, бізнесі, </a:t>
            </a:r>
            <a:r>
              <a:rPr lang="uk-UA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спілкуванні …</a:t>
            </a:r>
          </a:p>
          <a:p>
            <a:pPr indent="457200"/>
            <a:r>
              <a:rPr lang="uk-UA" sz="2400" dirty="0" smtClean="0"/>
              <a:t> </a:t>
            </a:r>
            <a:r>
              <a:rPr lang="uk-UA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Тож розглянемо </a:t>
            </a:r>
            <a:r>
              <a:rPr lang="uk-UA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особливості </a:t>
            </a:r>
            <a:r>
              <a:rPr lang="uk-UA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пізнання світу через </a:t>
            </a:r>
            <a:r>
              <a:rPr lang="uk-UA" sz="2400" b="1" i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різні типи сенсорного сприйняття органами чуття.</a:t>
            </a:r>
            <a:endParaRPr lang="uk-UA" sz="2400" b="1" i="1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7" name="Picture 3" descr="J:\інсайт\blog_120419-11-32-09577400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2195" y="36752"/>
            <a:ext cx="3016260" cy="1558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354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МАН\шаблони дизайну для презентацій\3f8ff95723ea0b1cddc9e67afc13ef7e-800x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895" y="-10399"/>
            <a:ext cx="9172570" cy="6855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255567" y="19650"/>
            <a:ext cx="6694208" cy="310854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Учені </a:t>
            </a:r>
            <a:r>
              <a:rPr lang="uk-UA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стверджують: </a:t>
            </a:r>
            <a:r>
              <a:rPr lang="uk-UA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«Не око бачить, не вухо чує, не </a:t>
            </a:r>
            <a:r>
              <a:rPr lang="uk-UA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ніс і язик </a:t>
            </a:r>
            <a:r>
              <a:rPr lang="uk-UA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відчуває, а мозок!». Як це зрозуміти?</a:t>
            </a:r>
          </a:p>
          <a:p>
            <a:r>
              <a:rPr lang="uk-UA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uk-UA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Дуже просто! Сигнал до мозку найчастіше передається комплексно</a:t>
            </a:r>
            <a:r>
              <a:rPr lang="uk-UA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28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через </a:t>
            </a:r>
            <a:r>
              <a:rPr lang="uk-UA" sz="28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повне сенсорне  </a:t>
            </a:r>
            <a:r>
              <a:rPr lang="uk-UA" sz="2800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сприйняття</a:t>
            </a:r>
            <a:r>
              <a:rPr lang="uk-UA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образу</a:t>
            </a:r>
            <a:r>
              <a:rPr lang="uk-UA" sz="2800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80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D:\МАН\інсайти\Інсайт 2023\oZ3qIdWswZM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225175"/>
            <a:ext cx="8698255" cy="348471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2678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МАН\шаблони дизайну для презентацій\3f8ff95723ea0b1cddc9e67afc13ef7e-800x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0881"/>
            <a:ext cx="9172570" cy="6855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56717" y="0"/>
            <a:ext cx="8863764" cy="153233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fontAlgn="base"/>
            <a:r>
              <a:rPr lang="uk-UA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Ще в минулому столітті шкільний </a:t>
            </a:r>
            <a:r>
              <a:rPr lang="uk-UA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інспектор з Нової Зеландії Ніл Флемінг висунув теорію про чотири </a:t>
            </a:r>
            <a:r>
              <a:rPr lang="uk-UA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типи </a:t>
            </a:r>
            <a:r>
              <a:rPr lang="uk-UA" sz="2800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сенсорного</a:t>
            </a:r>
            <a:r>
              <a:rPr lang="uk-UA" sz="28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2800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сприйняття </a:t>
            </a:r>
            <a:r>
              <a:rPr lang="uk-UA" sz="2800" b="1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інформації </a:t>
            </a:r>
            <a:r>
              <a:rPr lang="uk-UA" sz="2800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</p:txBody>
      </p:sp>
      <p:pic>
        <p:nvPicPr>
          <p:cNvPr id="5" name="Picture 2" descr="D:\МАН\інсайти\Інсайт 2023\картинки\preview_2_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80" t="22974" r="36701" b="20357"/>
          <a:stretch/>
        </p:blipFill>
        <p:spPr bwMode="auto">
          <a:xfrm>
            <a:off x="3731731" y="2359827"/>
            <a:ext cx="1849755" cy="2207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МАН\інсайти\Інсайт 2023\картинки\preview_2_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9" t="6127" r="68351" b="49457"/>
          <a:stretch/>
        </p:blipFill>
        <p:spPr bwMode="auto">
          <a:xfrm>
            <a:off x="56717" y="1576957"/>
            <a:ext cx="1639422" cy="1358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:\МАН\інсайти\Інсайт 2023\картинки\preview_2_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1" t="55138" r="70849" b="8103"/>
          <a:stretch/>
        </p:blipFill>
        <p:spPr bwMode="auto">
          <a:xfrm>
            <a:off x="56716" y="4134238"/>
            <a:ext cx="1598950" cy="1237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:\МАН\інсайти\Інсайт 2023\картинки\preview_2_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296" t="6127" r="5052" b="55583"/>
          <a:stretch/>
        </p:blipFill>
        <p:spPr bwMode="auto">
          <a:xfrm>
            <a:off x="7481319" y="1592084"/>
            <a:ext cx="1439161" cy="1080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:\МАН\інсайти\Інсайт 2023\картинки\preview_2_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795" t="56669" r="4219" b="9635"/>
          <a:stretch/>
        </p:blipFill>
        <p:spPr bwMode="auto">
          <a:xfrm>
            <a:off x="7481318" y="4255024"/>
            <a:ext cx="1429525" cy="1048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 rot="786295">
            <a:off x="1708297" y="1844292"/>
            <a:ext cx="2160240" cy="39735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</a:rPr>
              <a:t>ВІЗУАЛЬНЕ</a:t>
            </a:r>
            <a:endParaRPr lang="uk-UA" sz="2800" b="1" dirty="0">
              <a:solidFill>
                <a:srgbClr val="C00000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 rot="20654689">
            <a:off x="5252133" y="1852981"/>
            <a:ext cx="2042487" cy="34195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</a:rPr>
              <a:t>АУДІАЛЬНЕ</a:t>
            </a:r>
            <a:endParaRPr lang="uk-UA" sz="2800" b="1" dirty="0">
              <a:solidFill>
                <a:srgbClr val="C00000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 rot="652576">
            <a:off x="5728335" y="3990730"/>
            <a:ext cx="2456962" cy="34819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C00000"/>
                </a:solidFill>
              </a:rPr>
              <a:t>дигітальне</a:t>
            </a:r>
            <a:endParaRPr lang="uk-UA" sz="3600" b="1" dirty="0">
              <a:solidFill>
                <a:srgbClr val="C00000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 rot="20322517">
            <a:off x="1105165" y="4072459"/>
            <a:ext cx="2545048" cy="31286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C00000"/>
                </a:solidFill>
              </a:rPr>
              <a:t>КІНЕСТЕТИЧНЕ</a:t>
            </a:r>
            <a:endParaRPr lang="uk-UA" sz="2800" b="1" dirty="0">
              <a:solidFill>
                <a:srgbClr val="C00000"/>
              </a:solidFill>
            </a:endParaRPr>
          </a:p>
        </p:txBody>
      </p:sp>
      <p:pic>
        <p:nvPicPr>
          <p:cNvPr id="4098" name="Picture 2" descr="J:\інсайт\Візуал, аудіал, кінестетик визначення\картинки\візу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36342">
            <a:off x="1248599" y="2279276"/>
            <a:ext cx="2578995" cy="1092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J:\інсайт\Візуал, аудіал, кінестетик визначення\картинки\аудіа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44372">
            <a:off x="5363034" y="2148434"/>
            <a:ext cx="2884711" cy="11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Скругленный прямоугольник 14"/>
          <p:cNvSpPr/>
          <p:nvPr/>
        </p:nvSpPr>
        <p:spPr>
          <a:xfrm>
            <a:off x="1" y="5371004"/>
            <a:ext cx="9149720" cy="141385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           Ми </a:t>
            </a:r>
            <a:r>
              <a:rPr lang="ru-RU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вирішили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визначити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57200" indent="-457200">
              <a:buFontTx/>
              <a:buChar char="-"/>
            </a:pPr>
            <a:r>
              <a:rPr lang="ru-RU" sz="28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типи</a:t>
            </a:r>
            <a:r>
              <a:rPr lang="ru-RU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сприйняття</a:t>
            </a:r>
            <a:r>
              <a:rPr lang="ru-RU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в </a:t>
            </a:r>
            <a:r>
              <a:rPr lang="ru-RU" sz="28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учнів</a:t>
            </a:r>
            <a:r>
              <a:rPr lang="ru-RU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нашої</a:t>
            </a:r>
            <a:r>
              <a:rPr lang="ru-RU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школи</a:t>
            </a:r>
            <a:r>
              <a:rPr lang="ru-RU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457200" indent="-457200">
              <a:buFontTx/>
              <a:buChar char="-"/>
            </a:pPr>
            <a:r>
              <a:rPr lang="uk-UA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чи залежать вони від віку та статті дитини.</a:t>
            </a:r>
            <a:endParaRPr lang="uk-UA" sz="28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100" name="Picture 4" descr="J:\інсайт\Візуал, аудіал, кінестетик визначення\картинки\кіне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02102">
            <a:off x="1379949" y="4401189"/>
            <a:ext cx="2516113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J:\інсайт\Візуал, аудіал, кінестетик визначення\картинки\дегіт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32130">
            <a:off x="5328735" y="4362845"/>
            <a:ext cx="2677834" cy="1172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5861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:\МАН\шаблони дизайну для презентацій\3f8ff95723ea0b1cddc9e67afc13ef7e-800x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0" y="2255"/>
            <a:ext cx="9172570" cy="6855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J:\інсайт\фото інсайт2023\зображення_viber_2023-10-12_11-43-04-13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763"/>
          <a:stretch/>
        </p:blipFill>
        <p:spPr bwMode="auto">
          <a:xfrm>
            <a:off x="4811867" y="4106635"/>
            <a:ext cx="4332133" cy="2726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J:\інсайт\фото інсайт2023\зображення_viber_2023-10-12_11-43-04-947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41" r="11553"/>
          <a:stretch/>
        </p:blipFill>
        <p:spPr bwMode="auto">
          <a:xfrm>
            <a:off x="0" y="4106635"/>
            <a:ext cx="4364181" cy="2751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J:\інсайт\фото інсайт2023\зображення_viber_2023-10-12_19-31-31-517 - копия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9" t="22361" r="1541"/>
          <a:stretch>
            <a:fillRect/>
          </a:stretch>
        </p:blipFill>
        <p:spPr bwMode="auto">
          <a:xfrm>
            <a:off x="4211960" y="404664"/>
            <a:ext cx="4813491" cy="3515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J:\інсайт\фото інсайт2023\зображення_viber_2023-10-12_19-31-16-777 - копия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82" r="-7260"/>
          <a:stretch>
            <a:fillRect/>
          </a:stretch>
        </p:blipFill>
        <p:spPr bwMode="auto">
          <a:xfrm>
            <a:off x="107504" y="1268760"/>
            <a:ext cx="4032448" cy="2859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Скругленный прямоугольник 7"/>
          <p:cNvSpPr/>
          <p:nvPr/>
        </p:nvSpPr>
        <p:spPr>
          <a:xfrm>
            <a:off x="0" y="2255"/>
            <a:ext cx="4968552" cy="1383137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І етап    </a:t>
            </a:r>
            <a:r>
              <a:rPr lang="uk-UA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Експрес-тест</a:t>
            </a:r>
            <a:r>
              <a:rPr lang="uk-UA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https://docs.google.com/document/d/1LGwg4jncAa6SnxU6s5pvRra7OTiWO7U0/edit?usp=sharing&amp;ouid=101462300193306510784&amp;rtpof=true&amp;sd=true</a:t>
            </a:r>
            <a:r>
              <a:rPr lang="uk-UA" sz="1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4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uk-UA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Гра - </a:t>
            </a:r>
            <a:r>
              <a:rPr lang="uk-UA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«Ти в </a:t>
            </a:r>
            <a:r>
              <a:rPr lang="uk-UA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лісі - твої </a:t>
            </a:r>
            <a:r>
              <a:rPr lang="uk-UA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відчуття</a:t>
            </a:r>
            <a:r>
              <a:rPr lang="uk-UA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»</a:t>
            </a:r>
            <a:endParaRPr lang="uk-UA" sz="24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https://docs.google.com/document/d/17IeQIRjxSR-blDLJMDILaxrT-26mVJ8V/edit?usp=sharing&amp;ouid=101462300193306510784&amp;rtpof=true&amp;sd=true</a:t>
            </a:r>
            <a:endParaRPr lang="uk-UA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137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МАН\шаблони дизайну для презентацій\3f8ff95723ea0b1cddc9e67afc13ef7e-800x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0" y="-171400"/>
            <a:ext cx="917257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J:\інсайт\фото інсайт2023\зображення_viber_2023-10-12_11-43-02-56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0" y="1025805"/>
            <a:ext cx="9079322" cy="4634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J:\інсайт\Візуал, аудіал, кінестетик визначення\візуал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48893"/>
            <a:ext cx="2338150" cy="1491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8400" y="-171253"/>
            <a:ext cx="9144000" cy="57606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uk-UA" sz="3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k-UA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ІІ етап- </a:t>
            </a:r>
            <a:r>
              <a:rPr lang="ru-RU" sz="3200" b="1" i="1" dirty="0" smtClean="0">
                <a:solidFill>
                  <a:srgbClr val="004C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Як</a:t>
            </a:r>
            <a:r>
              <a:rPr lang="ru-RU" sz="3200" b="1" i="1" dirty="0">
                <a:solidFill>
                  <a:srgbClr val="004C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учні працюють на </a:t>
            </a:r>
            <a:r>
              <a:rPr lang="ru-RU" sz="3200" b="1" i="1" dirty="0" smtClean="0">
                <a:solidFill>
                  <a:srgbClr val="004C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уроках? </a:t>
            </a:r>
            <a:endParaRPr lang="ru-RU" sz="3200" b="1" i="1" dirty="0">
              <a:solidFill>
                <a:srgbClr val="004C2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uk-UA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 descr="J:\інсайт\Візуал, аудіал, кінестетик визначення\аудіал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2363" y="-33412"/>
            <a:ext cx="2138579" cy="1774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J:\інсайт\Візуал, аудіал, кінестетик визначення\кінестет1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054" y="5348893"/>
            <a:ext cx="2249438" cy="1492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J:\інсайт\Візуал, аудіал, кінестетик визначення\дигітал1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00" y="330646"/>
            <a:ext cx="2502716" cy="1681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Стрелка вправо 13"/>
          <p:cNvSpPr/>
          <p:nvPr/>
        </p:nvSpPr>
        <p:spPr>
          <a:xfrm rot="3207653">
            <a:off x="1550399" y="2205701"/>
            <a:ext cx="1303294" cy="16720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5" name="Стрелка вправо 14"/>
          <p:cNvSpPr/>
          <p:nvPr/>
        </p:nvSpPr>
        <p:spPr>
          <a:xfrm rot="6140680">
            <a:off x="6463237" y="2653501"/>
            <a:ext cx="1756228" cy="21874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Прямоугольник 4"/>
          <p:cNvSpPr/>
          <p:nvPr/>
        </p:nvSpPr>
        <p:spPr>
          <a:xfrm>
            <a:off x="2202046" y="5348893"/>
            <a:ext cx="4572000" cy="147732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ru-RU" b="1" i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візуали</a:t>
            </a:r>
            <a:r>
              <a:rPr lang="ru-RU" i="1" dirty="0"/>
              <a:t> </a:t>
            </a:r>
            <a:r>
              <a:rPr lang="ru-RU" i="1" dirty="0" err="1"/>
              <a:t>уважно</a:t>
            </a:r>
            <a:r>
              <a:rPr lang="ru-RU" i="1" dirty="0"/>
              <a:t> </a:t>
            </a:r>
            <a:r>
              <a:rPr lang="ru-RU" i="1" dirty="0" err="1" smtClean="0"/>
              <a:t>розглядають</a:t>
            </a:r>
            <a:r>
              <a:rPr lang="ru-RU" i="1" dirty="0" smtClean="0"/>
              <a:t>  </a:t>
            </a:r>
            <a:r>
              <a:rPr lang="ru-RU" i="1" dirty="0" err="1"/>
              <a:t>матеріал</a:t>
            </a:r>
            <a:r>
              <a:rPr lang="ru-RU" i="1" dirty="0"/>
              <a:t>  і  </a:t>
            </a:r>
            <a:r>
              <a:rPr lang="ru-RU" i="1" dirty="0" err="1" smtClean="0"/>
              <a:t>переписують</a:t>
            </a:r>
            <a:r>
              <a:rPr lang="ru-RU" i="1" dirty="0" smtClean="0"/>
              <a:t>  </a:t>
            </a:r>
            <a:r>
              <a:rPr lang="ru-RU" i="1" dirty="0"/>
              <a:t>з </a:t>
            </a:r>
            <a:r>
              <a:rPr lang="ru-RU" i="1" dirty="0" err="1" smtClean="0"/>
              <a:t>дошки</a:t>
            </a:r>
            <a:r>
              <a:rPr lang="ru-RU" i="1" dirty="0" smtClean="0"/>
              <a:t> </a:t>
            </a:r>
            <a:r>
              <a:rPr lang="ru-RU" i="1" dirty="0" err="1" smtClean="0"/>
              <a:t>чи</a:t>
            </a:r>
            <a:r>
              <a:rPr lang="ru-RU" i="1" dirty="0" smtClean="0"/>
              <a:t> </a:t>
            </a:r>
            <a:r>
              <a:rPr lang="ru-RU" i="1" dirty="0" err="1" smtClean="0"/>
              <a:t>таблиць</a:t>
            </a:r>
            <a:r>
              <a:rPr lang="ru-RU" i="1" dirty="0" smtClean="0"/>
              <a:t>;</a:t>
            </a:r>
            <a:endParaRPr lang="uk-UA" dirty="0"/>
          </a:p>
          <a:p>
            <a:pPr lvl="0"/>
            <a:r>
              <a:rPr lang="ru-RU" b="1" i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кінестетики</a:t>
            </a:r>
            <a:r>
              <a:rPr lang="ru-RU" b="1" i="1" dirty="0" smtClean="0"/>
              <a:t> </a:t>
            </a:r>
            <a:r>
              <a:rPr lang="ru-RU" i="1" dirty="0" err="1"/>
              <a:t>шукають</a:t>
            </a:r>
            <a:r>
              <a:rPr lang="ru-RU" i="1" dirty="0"/>
              <a:t> </a:t>
            </a:r>
            <a:r>
              <a:rPr lang="ru-RU" i="1" dirty="0" err="1"/>
              <a:t>потрібний</a:t>
            </a:r>
            <a:r>
              <a:rPr lang="ru-RU" i="1" dirty="0"/>
              <a:t> </a:t>
            </a:r>
            <a:r>
              <a:rPr lang="ru-RU" i="1" dirty="0" err="1"/>
              <a:t>розділ</a:t>
            </a:r>
            <a:r>
              <a:rPr lang="ru-RU" i="1" dirty="0"/>
              <a:t> у </a:t>
            </a:r>
            <a:r>
              <a:rPr lang="ru-RU" i="1" dirty="0" err="1"/>
              <a:t>підручнику</a:t>
            </a:r>
            <a:r>
              <a:rPr lang="ru-RU" i="1" dirty="0"/>
              <a:t>, а </a:t>
            </a:r>
            <a:r>
              <a:rPr lang="ru-RU" i="1" dirty="0" err="1"/>
              <a:t>потім</a:t>
            </a:r>
            <a:r>
              <a:rPr lang="ru-RU" i="1" dirty="0"/>
              <a:t> прямо в </a:t>
            </a:r>
            <a:r>
              <a:rPr lang="ru-RU" i="1" dirty="0" err="1"/>
              <a:t>ньому</a:t>
            </a:r>
            <a:r>
              <a:rPr lang="ru-RU" i="1" dirty="0"/>
              <a:t> </a:t>
            </a:r>
            <a:r>
              <a:rPr lang="ru-RU" i="1" dirty="0" err="1"/>
              <a:t>роблять</a:t>
            </a:r>
            <a:r>
              <a:rPr lang="ru-RU" i="1" dirty="0"/>
              <a:t> </a:t>
            </a:r>
            <a:r>
              <a:rPr lang="ru-RU" i="1" dirty="0" smtClean="0"/>
              <a:t>для себе </a:t>
            </a:r>
            <a:r>
              <a:rPr lang="ru-RU" i="1" dirty="0" err="1" smtClean="0"/>
              <a:t>позначки</a:t>
            </a:r>
            <a:r>
              <a:rPr lang="ru-RU" i="1" dirty="0"/>
              <a:t>. </a:t>
            </a:r>
            <a:endParaRPr lang="uk-UA" dirty="0"/>
          </a:p>
        </p:txBody>
      </p:sp>
      <p:sp>
        <p:nvSpPr>
          <p:cNvPr id="13" name="Стрелка вправо 12"/>
          <p:cNvSpPr/>
          <p:nvPr/>
        </p:nvSpPr>
        <p:spPr>
          <a:xfrm rot="12944314">
            <a:off x="5079144" y="4920032"/>
            <a:ext cx="2013572" cy="168585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6" name="Стрелка вправо 15"/>
          <p:cNvSpPr/>
          <p:nvPr/>
        </p:nvSpPr>
        <p:spPr>
          <a:xfrm rot="15224440">
            <a:off x="1143858" y="4482819"/>
            <a:ext cx="1159893" cy="25840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7" name="Стрелка вправо 16"/>
          <p:cNvSpPr/>
          <p:nvPr/>
        </p:nvSpPr>
        <p:spPr>
          <a:xfrm rot="18831364">
            <a:off x="1361223" y="4399611"/>
            <a:ext cx="2319785" cy="213405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Прямоугольник 2"/>
          <p:cNvSpPr/>
          <p:nvPr/>
        </p:nvSpPr>
        <p:spPr>
          <a:xfrm>
            <a:off x="2126125" y="385301"/>
            <a:ext cx="4962241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i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аудіали</a:t>
            </a:r>
            <a:r>
              <a:rPr lang="ru-RU" b="1" i="1" dirty="0" smtClean="0"/>
              <a:t> </a:t>
            </a:r>
            <a:r>
              <a:rPr lang="ru-RU" i="1" dirty="0" err="1"/>
              <a:t>записують</a:t>
            </a:r>
            <a:r>
              <a:rPr lang="ru-RU" i="1" dirty="0"/>
              <a:t> на слух, </a:t>
            </a:r>
            <a:r>
              <a:rPr lang="ru-RU" i="1" dirty="0" err="1"/>
              <a:t>або</a:t>
            </a:r>
            <a:r>
              <a:rPr lang="ru-RU" i="1" dirty="0"/>
              <a:t> </a:t>
            </a:r>
            <a:r>
              <a:rPr lang="ru-RU" i="1" dirty="0" err="1"/>
              <a:t>взагалі</a:t>
            </a:r>
            <a:r>
              <a:rPr lang="ru-RU" i="1" dirty="0"/>
              <a:t> просто </a:t>
            </a:r>
            <a:r>
              <a:rPr lang="ru-RU" i="1" dirty="0" err="1"/>
              <a:t>слухають</a:t>
            </a:r>
            <a:r>
              <a:rPr lang="ru-RU" i="1" dirty="0"/>
              <a:t> і </a:t>
            </a:r>
            <a:r>
              <a:rPr lang="ru-RU" i="1" dirty="0" err="1"/>
              <a:t>нічого</a:t>
            </a:r>
            <a:r>
              <a:rPr lang="ru-RU" i="1" dirty="0"/>
              <a:t> не </a:t>
            </a:r>
            <a:r>
              <a:rPr lang="ru-RU" i="1" dirty="0" err="1"/>
              <a:t>пишуть</a:t>
            </a:r>
            <a:r>
              <a:rPr lang="ru-RU" i="1" dirty="0" smtClean="0"/>
              <a:t>;</a:t>
            </a:r>
          </a:p>
          <a:p>
            <a:r>
              <a:rPr lang="ru-RU" i="1" dirty="0" smtClean="0"/>
              <a:t> </a:t>
            </a:r>
            <a:r>
              <a:rPr lang="ru-RU" b="1" i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дигітали</a:t>
            </a:r>
            <a:r>
              <a:rPr lang="ru-RU" b="1" i="1" dirty="0" smtClean="0"/>
              <a:t> </a:t>
            </a:r>
            <a:r>
              <a:rPr lang="ru-RU" i="1" dirty="0" err="1"/>
              <a:t>запитують</a:t>
            </a:r>
            <a:r>
              <a:rPr lang="ru-RU" i="1" dirty="0"/>
              <a:t> про </a:t>
            </a:r>
            <a:r>
              <a:rPr lang="ru-RU" i="1" dirty="0" err="1"/>
              <a:t>користь</a:t>
            </a:r>
            <a:r>
              <a:rPr lang="ru-RU" i="1" dirty="0"/>
              <a:t> і </a:t>
            </a:r>
            <a:r>
              <a:rPr lang="ru-RU" i="1" dirty="0" smtClean="0"/>
              <a:t>   </a:t>
            </a:r>
            <a:r>
              <a:rPr lang="ru-RU" i="1" dirty="0" err="1" smtClean="0"/>
              <a:t>призначення</a:t>
            </a:r>
            <a:r>
              <a:rPr lang="ru-RU" i="1" dirty="0" smtClean="0"/>
              <a:t> </a:t>
            </a:r>
            <a:r>
              <a:rPr lang="ru-RU" i="1" dirty="0" err="1"/>
              <a:t>вивченого</a:t>
            </a:r>
            <a:r>
              <a:rPr lang="ru-RU" i="1" dirty="0"/>
              <a:t>  </a:t>
            </a:r>
            <a:r>
              <a:rPr lang="ru-RU" i="1" dirty="0" err="1"/>
              <a:t>матеріалу</a:t>
            </a:r>
            <a:r>
              <a:rPr lang="ru-RU" i="1" dirty="0"/>
              <a:t>.</a:t>
            </a:r>
            <a:r>
              <a:rPr lang="ru-RU" b="1" i="1" dirty="0"/>
              <a:t> </a:t>
            </a:r>
            <a:endParaRPr lang="uk-UA" dirty="0"/>
          </a:p>
        </p:txBody>
      </p:sp>
      <p:sp>
        <p:nvSpPr>
          <p:cNvPr id="6" name="Стрелка вправо 5"/>
          <p:cNvSpPr/>
          <p:nvPr/>
        </p:nvSpPr>
        <p:spPr>
          <a:xfrm>
            <a:off x="6607008" y="6237312"/>
            <a:ext cx="366350" cy="28989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0" name="Стрелка вправо 19"/>
          <p:cNvSpPr/>
          <p:nvPr/>
        </p:nvSpPr>
        <p:spPr>
          <a:xfrm>
            <a:off x="6790183" y="695573"/>
            <a:ext cx="366350" cy="28989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Стрелка вниз 6"/>
          <p:cNvSpPr/>
          <p:nvPr/>
        </p:nvSpPr>
        <p:spPr>
          <a:xfrm rot="5400000">
            <a:off x="1760283" y="917323"/>
            <a:ext cx="355304" cy="491589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2" name="Стрелка вниз 21"/>
          <p:cNvSpPr/>
          <p:nvPr/>
        </p:nvSpPr>
        <p:spPr>
          <a:xfrm rot="5400000">
            <a:off x="1832563" y="5280815"/>
            <a:ext cx="355304" cy="491589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75991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:\МАН\шаблони дизайну для презентацій\3f8ff95723ea0b1cddc9e67afc13ef7e-800x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895" y="-10399"/>
            <a:ext cx="9172570" cy="6855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0" y="0"/>
            <a:ext cx="8856984" cy="6206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b="1" i="1" dirty="0">
                <a:solidFill>
                  <a:srgbClr val="004C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Яка поведінка на </a:t>
            </a:r>
            <a:r>
              <a:rPr lang="uk-UA" sz="3200" b="1" i="1" dirty="0" smtClean="0">
                <a:solidFill>
                  <a:srgbClr val="004C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перерві?</a:t>
            </a:r>
            <a:endParaRPr lang="uk-UA" sz="3200" b="1" i="1" dirty="0">
              <a:solidFill>
                <a:srgbClr val="004C2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96042"/>
            <a:ext cx="9124675" cy="4885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J:\інсайт\Візуал, аудіал, кінестетик визначення\картинки\кін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2219" y="5038142"/>
            <a:ext cx="1931052" cy="1760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J:\інсайт\Візуал, аудіал, кінестетик визначення\картинки\віз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3332" y="17620"/>
            <a:ext cx="1872208" cy="1638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J:\інсайт\Візуал, аудіал, кінестетик визначення\картинки\ауд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0" y="43751"/>
            <a:ext cx="1825496" cy="1612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J:\інсайт\Візуал, аудіал, кінестетик визначення\картинки\диг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59871"/>
            <a:ext cx="1611981" cy="1798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трелка вправо 3"/>
          <p:cNvSpPr/>
          <p:nvPr/>
        </p:nvSpPr>
        <p:spPr>
          <a:xfrm rot="4828033">
            <a:off x="708368" y="2107486"/>
            <a:ext cx="1180402" cy="27027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Стрелка вправо 11"/>
          <p:cNvSpPr/>
          <p:nvPr/>
        </p:nvSpPr>
        <p:spPr>
          <a:xfrm rot="18636158">
            <a:off x="1489911" y="4583122"/>
            <a:ext cx="1106764" cy="23547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4" name="Стрелка вправо 13"/>
          <p:cNvSpPr/>
          <p:nvPr/>
        </p:nvSpPr>
        <p:spPr>
          <a:xfrm rot="9163760" flipV="1">
            <a:off x="3910516" y="2266694"/>
            <a:ext cx="3416371" cy="216445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5" name="Стрелка вправо 14"/>
          <p:cNvSpPr/>
          <p:nvPr/>
        </p:nvSpPr>
        <p:spPr>
          <a:xfrm rot="12480340">
            <a:off x="5074654" y="4965855"/>
            <a:ext cx="2319785" cy="213405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6" name="Стрелка вправо 15"/>
          <p:cNvSpPr/>
          <p:nvPr/>
        </p:nvSpPr>
        <p:spPr>
          <a:xfrm rot="5714994">
            <a:off x="6907920" y="2066138"/>
            <a:ext cx="1083985" cy="25299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угольник 5"/>
          <p:cNvSpPr/>
          <p:nvPr/>
        </p:nvSpPr>
        <p:spPr>
          <a:xfrm>
            <a:off x="1835695" y="471535"/>
            <a:ext cx="5350917" cy="147732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b="1" i="1" dirty="0" err="1"/>
              <a:t>Візуали</a:t>
            </a:r>
            <a:r>
              <a:rPr lang="uk-UA" b="1" i="1" dirty="0"/>
              <a:t>  </a:t>
            </a:r>
            <a:r>
              <a:rPr lang="uk-UA" i="1" dirty="0"/>
              <a:t>майже завжди виходять у коридор і розглядають інформацію на стінах, або ж спостерігають за іншими дітьми.</a:t>
            </a:r>
            <a:endParaRPr lang="uk-UA" dirty="0"/>
          </a:p>
          <a:p>
            <a:r>
              <a:rPr lang="uk-UA" b="1" i="1" dirty="0" err="1"/>
              <a:t>Аудіали</a:t>
            </a:r>
            <a:r>
              <a:rPr lang="uk-UA" b="1" i="1" dirty="0"/>
              <a:t> </a:t>
            </a:r>
            <a:r>
              <a:rPr lang="uk-UA" i="1" dirty="0"/>
              <a:t>найчастіше використовують перерву, щоб наговоритися і погаласувати.</a:t>
            </a:r>
            <a:endParaRPr lang="uk-UA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611981" y="5629704"/>
            <a:ext cx="5696739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b="1" i="1" dirty="0" err="1"/>
              <a:t>Кінестетикам</a:t>
            </a:r>
            <a:r>
              <a:rPr lang="uk-UA" b="1" i="1" dirty="0"/>
              <a:t> – </a:t>
            </a:r>
            <a:r>
              <a:rPr lang="uk-UA" i="1" dirty="0"/>
              <a:t>як правило,</a:t>
            </a:r>
            <a:r>
              <a:rPr lang="uk-UA" b="1" i="1" dirty="0"/>
              <a:t> </a:t>
            </a:r>
            <a:r>
              <a:rPr lang="uk-UA" i="1" dirty="0"/>
              <a:t>перерва потрібна, щоб розім’ятися, порухатися.</a:t>
            </a:r>
            <a:endParaRPr lang="uk-UA" dirty="0"/>
          </a:p>
          <a:p>
            <a:r>
              <a:rPr lang="uk-UA" i="1" dirty="0"/>
              <a:t> </a:t>
            </a:r>
            <a:r>
              <a:rPr lang="ru-RU" b="1" i="1" dirty="0" err="1"/>
              <a:t>Дигітали</a:t>
            </a:r>
            <a:r>
              <a:rPr lang="ru-RU" b="1" i="1" dirty="0"/>
              <a:t>  </a:t>
            </a:r>
            <a:r>
              <a:rPr lang="uk-UA" i="1" dirty="0" smtClean="0"/>
              <a:t>повторюють </a:t>
            </a:r>
            <a:r>
              <a:rPr lang="uk-UA" i="1" dirty="0"/>
              <a:t>домашнє </a:t>
            </a:r>
            <a:r>
              <a:rPr lang="uk-UA" i="1" dirty="0" smtClean="0"/>
              <a:t>завдання </a:t>
            </a:r>
            <a:r>
              <a:rPr lang="uk-UA" i="1" dirty="0"/>
              <a:t>або про щось розмірковують. </a:t>
            </a:r>
            <a:endParaRPr lang="uk-UA" dirty="0"/>
          </a:p>
        </p:txBody>
      </p:sp>
      <p:sp>
        <p:nvSpPr>
          <p:cNvPr id="19" name="Стрелка вниз 18"/>
          <p:cNvSpPr/>
          <p:nvPr/>
        </p:nvSpPr>
        <p:spPr>
          <a:xfrm rot="5400000">
            <a:off x="1166940" y="6348555"/>
            <a:ext cx="355304" cy="491589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0" name="Стрелка вниз 19"/>
          <p:cNvSpPr/>
          <p:nvPr/>
        </p:nvSpPr>
        <p:spPr>
          <a:xfrm rot="5400000">
            <a:off x="1488348" y="1280713"/>
            <a:ext cx="355304" cy="491589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1" name="Стрелка вправо 20"/>
          <p:cNvSpPr/>
          <p:nvPr/>
        </p:nvSpPr>
        <p:spPr>
          <a:xfrm>
            <a:off x="6919087" y="471079"/>
            <a:ext cx="366350" cy="28989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2" name="Стрелка вправо 21"/>
          <p:cNvSpPr/>
          <p:nvPr/>
        </p:nvSpPr>
        <p:spPr>
          <a:xfrm>
            <a:off x="7024548" y="5773276"/>
            <a:ext cx="366350" cy="28989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71256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МАН\шаблони дизайну для презентацій\3f8ff95723ea0b1cddc9e67afc13ef7e-800x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895" y="-10399"/>
            <a:ext cx="9172570" cy="6855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1072158297"/>
              </p:ext>
            </p:extLst>
          </p:nvPr>
        </p:nvGraphicFramePr>
        <p:xfrm>
          <a:off x="1" y="3284984"/>
          <a:ext cx="9124674" cy="35603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Скругленный прямоугольник 3"/>
          <p:cNvSpPr/>
          <p:nvPr/>
        </p:nvSpPr>
        <p:spPr>
          <a:xfrm>
            <a:off x="107504" y="116632"/>
            <a:ext cx="8856984" cy="330084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uk-UA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</a:t>
            </a:r>
            <a:r>
              <a:rPr lang="uk-UA" sz="2000" b="1" i="1" dirty="0" smtClean="0"/>
              <a:t>Отже, всі результати дослідження  показали, що тип сприйняття залежить як від статті, так  і від віку. </a:t>
            </a:r>
          </a:p>
          <a:p>
            <a:pPr algn="just"/>
            <a:r>
              <a:rPr lang="uk-UA" sz="2000" b="1" i="1" dirty="0"/>
              <a:t> </a:t>
            </a:r>
            <a:r>
              <a:rPr lang="uk-UA" sz="2000" b="1" i="1" dirty="0" smtClean="0"/>
              <a:t>           Серед початківців більше кінестетиків, </a:t>
            </a:r>
            <a:r>
              <a:rPr lang="uk-UA" sz="2000" b="1" i="1" dirty="0"/>
              <a:t>ї</a:t>
            </a:r>
            <a:r>
              <a:rPr lang="uk-UA" sz="2000" b="1" i="1" dirty="0" smtClean="0"/>
              <a:t>м властиво все помацати, спробувати на смак, запах. Старші ж діти більше  залучають слух і зір. </a:t>
            </a:r>
          </a:p>
          <a:p>
            <a:pPr algn="just"/>
            <a:r>
              <a:rPr lang="uk-UA" sz="2000" b="1" i="1" dirty="0" smtClean="0"/>
              <a:t>            Серед дівчаток більше візуалів, адже великого значення вони надають зовнішньому вигляду, звертають увагу на кольори. Хлопці ж,  більш говіркі, люблять обговорювати, слухати, дуже товариські. </a:t>
            </a:r>
          </a:p>
          <a:p>
            <a:pPr algn="just"/>
            <a:r>
              <a:rPr lang="uk-UA" sz="2000" b="1" i="1" dirty="0" smtClean="0"/>
              <a:t>          Найбільш рідкісний типаж, особливо серед молодших школярів – це </a:t>
            </a:r>
            <a:r>
              <a:rPr lang="uk-UA" sz="2000" b="1" i="1" dirty="0" err="1" smtClean="0"/>
              <a:t>дигітал</a:t>
            </a:r>
            <a:r>
              <a:rPr lang="uk-UA" sz="2000" b="1" i="1" dirty="0" smtClean="0"/>
              <a:t>.</a:t>
            </a:r>
            <a:endParaRPr lang="uk-UA" sz="2000" b="1" i="1" dirty="0"/>
          </a:p>
        </p:txBody>
      </p:sp>
    </p:spTree>
    <p:extLst>
      <p:ext uri="{BB962C8B-B14F-4D97-AF65-F5344CB8AC3E}">
        <p14:creationId xmlns:p14="http://schemas.microsoft.com/office/powerpoint/2010/main" val="1467377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МАН\шаблони дизайну для презентацій\3f8ff95723ea0b1cddc9e67afc13ef7e-800x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0" y="18680"/>
            <a:ext cx="9172570" cy="6855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J:\інсайт\Візуал, аудіал, кінестетик визначення\візуал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8" y="2602729"/>
            <a:ext cx="2681782" cy="2512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0" y="24716"/>
            <a:ext cx="9159431" cy="88400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Якщо дитина пізнає світ зоровим сенсорним каналом, рекомендую:  </a:t>
            </a:r>
            <a:endParaRPr lang="uk-UA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2780719" y="1948562"/>
            <a:ext cx="1440160" cy="864096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Скругленный прямоугольник 6"/>
          <p:cNvSpPr/>
          <p:nvPr/>
        </p:nvSpPr>
        <p:spPr>
          <a:xfrm rot="19624592">
            <a:off x="2396811" y="1723247"/>
            <a:ext cx="1711209" cy="45063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FF0000"/>
                </a:solidFill>
              </a:rPr>
              <a:t>Учням</a:t>
            </a:r>
            <a:endParaRPr lang="uk-UA" sz="2800" b="1" dirty="0">
              <a:solidFill>
                <a:srgbClr val="FF0000"/>
              </a:solidFill>
            </a:endParaRPr>
          </a:p>
        </p:txBody>
      </p:sp>
      <p:sp>
        <p:nvSpPr>
          <p:cNvPr id="11" name="Скругленная прямоугольная выноска 10"/>
          <p:cNvSpPr/>
          <p:nvPr/>
        </p:nvSpPr>
        <p:spPr>
          <a:xfrm>
            <a:off x="4230980" y="1082743"/>
            <a:ext cx="4677466" cy="1438010"/>
          </a:xfrm>
          <a:prstGeom prst="wedgeRoundRectCallou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Tx/>
              <a:buChar char="-"/>
            </a:pPr>
            <a:r>
              <a:rPr lang="ru-RU" b="1" i="1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повісити</a:t>
            </a:r>
            <a:r>
              <a:rPr lang="ru-RU" b="1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вдома</a:t>
            </a:r>
            <a:r>
              <a:rPr lang="ru-RU" b="1" i="1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над </a:t>
            </a:r>
            <a:r>
              <a:rPr lang="ru-RU" b="1" i="1" dirty="0" err="1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письмовим</a:t>
            </a:r>
            <a:r>
              <a:rPr lang="ru-RU" b="1" i="1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столом </a:t>
            </a:r>
            <a:r>
              <a:rPr lang="ru-RU" b="1" i="1" dirty="0" err="1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пам’ятки</a:t>
            </a:r>
            <a:r>
              <a:rPr lang="ru-RU" b="1" i="1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з правилами </a:t>
            </a:r>
            <a:r>
              <a:rPr lang="ru-RU" b="1" i="1" dirty="0" err="1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b="1" i="1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формулами, </a:t>
            </a:r>
            <a:r>
              <a:rPr lang="ru-RU" b="1" i="1" dirty="0" err="1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b="1" i="1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вивчали</a:t>
            </a:r>
            <a:r>
              <a:rPr lang="ru-RU" b="1" i="1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на </a:t>
            </a:r>
            <a:r>
              <a:rPr lang="ru-RU" b="1" i="1" dirty="0" err="1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уроці</a:t>
            </a:r>
            <a:r>
              <a:rPr lang="ru-RU" b="1" i="1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b="1" i="1" dirty="0" err="1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користуватися</a:t>
            </a:r>
            <a:r>
              <a:rPr lang="ru-RU" b="1" i="1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кольоровими</a:t>
            </a:r>
            <a:r>
              <a:rPr lang="ru-RU" b="1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ручками, </a:t>
            </a:r>
            <a:r>
              <a:rPr lang="ru-RU" b="1" i="1" dirty="0" err="1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щоб</a:t>
            </a:r>
            <a:r>
              <a:rPr lang="ru-RU" b="1" i="1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виділити</a:t>
            </a:r>
            <a:r>
              <a:rPr lang="ru-RU" b="1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головне</a:t>
            </a:r>
            <a:r>
              <a:rPr lang="ru-RU" b="1" i="1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cxnSp>
        <p:nvCxnSpPr>
          <p:cNvPr id="13" name="Прямая со стрелкой 12"/>
          <p:cNvCxnSpPr/>
          <p:nvPr/>
        </p:nvCxnSpPr>
        <p:spPr>
          <a:xfrm>
            <a:off x="2777349" y="3837708"/>
            <a:ext cx="1539761" cy="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2753159" y="4797152"/>
            <a:ext cx="1440160" cy="1152128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Скругленный прямоугольник 16"/>
          <p:cNvSpPr/>
          <p:nvPr/>
        </p:nvSpPr>
        <p:spPr>
          <a:xfrm>
            <a:off x="2745838" y="3239508"/>
            <a:ext cx="1714423" cy="45063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600" b="1" dirty="0">
                <a:solidFill>
                  <a:srgbClr val="FF0000"/>
                </a:solidFill>
              </a:rPr>
              <a:t>В</a:t>
            </a:r>
            <a:r>
              <a:rPr lang="uk-UA" sz="2600" b="1" dirty="0" smtClean="0">
                <a:solidFill>
                  <a:srgbClr val="FF0000"/>
                </a:solidFill>
              </a:rPr>
              <a:t>чителям</a:t>
            </a:r>
            <a:endParaRPr lang="uk-UA" sz="2600" b="1" dirty="0">
              <a:solidFill>
                <a:srgbClr val="FF0000"/>
              </a:solidFill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 rot="2395145">
            <a:off x="2735053" y="4586012"/>
            <a:ext cx="1622661" cy="422280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000000"/>
                </a:solidFill>
              </a:rPr>
              <a:t>Батькам</a:t>
            </a:r>
            <a:r>
              <a:rPr lang="uk-UA" sz="2800" b="1" dirty="0" smtClean="0">
                <a:solidFill>
                  <a:srgbClr val="FF0000"/>
                </a:solidFill>
              </a:rPr>
              <a:t> </a:t>
            </a:r>
            <a:endParaRPr lang="uk-UA" sz="2800" b="1" dirty="0">
              <a:solidFill>
                <a:srgbClr val="FF0000"/>
              </a:solidFill>
            </a:endParaRPr>
          </a:p>
        </p:txBody>
      </p:sp>
      <p:sp>
        <p:nvSpPr>
          <p:cNvPr id="19" name="Скругленная прямоугольная выноска 18"/>
          <p:cNvSpPr/>
          <p:nvPr/>
        </p:nvSpPr>
        <p:spPr>
          <a:xfrm>
            <a:off x="4579715" y="3035350"/>
            <a:ext cx="4436861" cy="1309579"/>
          </a:xfrm>
          <a:prstGeom prst="wedgeRoundRect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Tx/>
              <a:buChar char="-"/>
            </a:pP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використовувати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схеми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таблиці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діаграми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малюнки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презентації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285750" indent="-285750">
              <a:buFontTx/>
              <a:buChar char="-"/>
            </a:pPr>
            <a:r>
              <a:rPr lang="ru-RU" b="1" i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завдання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де 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потрібно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щось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показати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накреслити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зобразити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marL="285750" indent="-285750">
              <a:buFontTx/>
              <a:buChar char="-"/>
            </a:pPr>
            <a:endParaRPr lang="ru-RU" b="1" i="1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ая прямоугольная выноска 19"/>
          <p:cNvSpPr/>
          <p:nvPr/>
        </p:nvSpPr>
        <p:spPr>
          <a:xfrm>
            <a:off x="4363193" y="5373215"/>
            <a:ext cx="4653383" cy="834067"/>
          </a:xfrm>
          <a:prstGeom prst="wedgeRoundRectCallou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fontAlgn="base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457200" algn="l"/>
              </a:tabLst>
            </a:pPr>
            <a:r>
              <a:rPr lang="ru-RU" b="1" i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робити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компліменти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про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зовнішній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вигляд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охайність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та </a:t>
            </a:r>
            <a:r>
              <a:rPr lang="ru-RU" b="1" i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привабливість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03775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МАН\шаблони дизайну для презентацій\3f8ff95723ea0b1cddc9e67afc13ef7e-800x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86" y="-3123"/>
            <a:ext cx="9172570" cy="6855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155518" y="116632"/>
            <a:ext cx="8933610" cy="90872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Якщо дитина пізнає світ </a:t>
            </a:r>
            <a:r>
              <a:rPr lang="uk-UA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слуховим </a:t>
            </a:r>
            <a:r>
              <a:rPr lang="uk-UA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сенсорним каналом, рекомендую:  </a:t>
            </a:r>
          </a:p>
        </p:txBody>
      </p:sp>
      <p:pic>
        <p:nvPicPr>
          <p:cNvPr id="2050" name="Picture 2" descr="J:\інсайт\Візуал, аудіал, кінестетик визначення\аудіал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53" y="2695618"/>
            <a:ext cx="2524898" cy="2708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Прямая со стрелкой 4"/>
          <p:cNvCxnSpPr/>
          <p:nvPr/>
        </p:nvCxnSpPr>
        <p:spPr>
          <a:xfrm flipV="1">
            <a:off x="2688989" y="2333800"/>
            <a:ext cx="1598033" cy="663152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>
            <a:off x="2558868" y="4175434"/>
            <a:ext cx="1805492" cy="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2473444" y="5065082"/>
            <a:ext cx="1808584" cy="67742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Скругленный прямоугольник 9"/>
          <p:cNvSpPr/>
          <p:nvPr/>
        </p:nvSpPr>
        <p:spPr>
          <a:xfrm rot="20126183">
            <a:off x="2489678" y="2091151"/>
            <a:ext cx="1711209" cy="45063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FF0000"/>
                </a:solidFill>
              </a:rPr>
              <a:t>Учням</a:t>
            </a:r>
            <a:endParaRPr lang="uk-UA" sz="2800" b="1" dirty="0">
              <a:solidFill>
                <a:srgbClr val="FF0000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663251" y="3437169"/>
            <a:ext cx="1714423" cy="45063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600" b="1" dirty="0">
                <a:solidFill>
                  <a:srgbClr val="FF0000"/>
                </a:solidFill>
              </a:rPr>
              <a:t>В</a:t>
            </a:r>
            <a:r>
              <a:rPr lang="uk-UA" sz="2600" b="1" dirty="0" smtClean="0">
                <a:solidFill>
                  <a:srgbClr val="FF0000"/>
                </a:solidFill>
              </a:rPr>
              <a:t>чителям</a:t>
            </a:r>
            <a:endParaRPr lang="uk-UA" sz="2600" b="1" dirty="0">
              <a:solidFill>
                <a:srgbClr val="FF0000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 rot="1315946">
            <a:off x="2709133" y="4759387"/>
            <a:ext cx="1622661" cy="422280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000000"/>
                </a:solidFill>
              </a:rPr>
              <a:t>Батькам</a:t>
            </a:r>
            <a:r>
              <a:rPr lang="uk-UA" sz="2800" b="1" dirty="0" smtClean="0">
                <a:solidFill>
                  <a:srgbClr val="FF0000"/>
                </a:solidFill>
              </a:rPr>
              <a:t> </a:t>
            </a:r>
            <a:endParaRPr lang="uk-UA" sz="2800" b="1" dirty="0">
              <a:solidFill>
                <a:srgbClr val="FF0000"/>
              </a:solidFill>
            </a:endParaRPr>
          </a:p>
        </p:txBody>
      </p:sp>
      <p:sp>
        <p:nvSpPr>
          <p:cNvPr id="15" name="Скругленная прямоугольная выноска 14"/>
          <p:cNvSpPr/>
          <p:nvPr/>
        </p:nvSpPr>
        <p:spPr>
          <a:xfrm>
            <a:off x="4287022" y="1492177"/>
            <a:ext cx="4677466" cy="1072727"/>
          </a:xfrm>
          <a:prstGeom prst="wedgeRoundRectCallou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Tx/>
              <a:buChar char="-"/>
            </a:pP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читати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вголос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переказувати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ставити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самим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собі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запитання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й 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відповідати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на них;</a:t>
            </a:r>
          </a:p>
        </p:txBody>
      </p:sp>
      <p:sp>
        <p:nvSpPr>
          <p:cNvPr id="16" name="Скругленная прямоугольная выноска 15"/>
          <p:cNvSpPr/>
          <p:nvPr/>
        </p:nvSpPr>
        <p:spPr>
          <a:xfrm>
            <a:off x="4527626" y="2877070"/>
            <a:ext cx="4436861" cy="1594556"/>
          </a:xfrm>
          <a:prstGeom prst="wedgeRoundRect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fontAlgn="base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457200" algn="l"/>
              </a:tabLst>
            </a:pP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пропонувати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повторити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переказати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назвати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своїми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словами. </a:t>
            </a:r>
            <a:endParaRPr lang="ru-RU" b="1" i="1" dirty="0" smtClean="0">
              <a:solidFill>
                <a:schemeClr val="tx1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342900" lvl="0" indent="-342900" fontAlgn="base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457200" algn="l"/>
              </a:tabLst>
            </a:pP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</a:t>
            </a:r>
            <a:r>
              <a:rPr lang="ru-RU" b="1" i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алучати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їх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до 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завдань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 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кшталт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«опиши», 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розкажи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». </a:t>
            </a:r>
          </a:p>
          <a:p>
            <a:pPr marL="285750" indent="-285750">
              <a:buFontTx/>
              <a:buChar char="-"/>
            </a:pPr>
            <a:endParaRPr lang="ru-RU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кругленная прямоугольная выноска 16"/>
          <p:cNvSpPr/>
          <p:nvPr/>
        </p:nvSpPr>
        <p:spPr>
          <a:xfrm>
            <a:off x="4411662" y="5142061"/>
            <a:ext cx="4677466" cy="1092070"/>
          </a:xfrm>
          <a:prstGeom prst="wedgeRoundRectCallou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457200" algn="l"/>
              </a:tabLst>
            </a:pPr>
            <a:r>
              <a:rPr lang="ru-RU" b="1" i="1" dirty="0" err="1" smtClean="0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підтримувати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постійну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потребу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говорити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з 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близькими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людьми,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ділитися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секретами.</a:t>
            </a:r>
          </a:p>
        </p:txBody>
      </p:sp>
    </p:spTree>
    <p:extLst>
      <p:ext uri="{BB962C8B-B14F-4D97-AF65-F5344CB8AC3E}">
        <p14:creationId xmlns:p14="http://schemas.microsoft.com/office/powerpoint/2010/main" val="504975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:\МАН\шаблони дизайну для презентацій\3f8ff95723ea0b1cddc9e67afc13ef7e-800x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846" y="73135"/>
            <a:ext cx="9172570" cy="6855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0" y="0"/>
            <a:ext cx="9125450" cy="90872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endParaRPr lang="uk-UA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Якщо дитина пізнає світ </a:t>
            </a:r>
            <a:r>
              <a:rPr lang="uk-UA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тактильним </a:t>
            </a:r>
            <a:r>
              <a:rPr lang="uk-UA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сенсорним каналом, рекомендую:  </a:t>
            </a:r>
          </a:p>
          <a:p>
            <a:pPr algn="ctr"/>
            <a:r>
              <a:rPr lang="uk-UA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uk-UA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2872280" y="2545651"/>
            <a:ext cx="1287978" cy="320068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2607807" y="4149080"/>
            <a:ext cx="1802457" cy="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2750557" y="5038925"/>
            <a:ext cx="1533274" cy="1014541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J:\інсайт\Візуал, аудіал, кінестетик визначення\кінестетик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545651"/>
            <a:ext cx="2643026" cy="2827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Скругленный прямоугольник 12"/>
          <p:cNvSpPr/>
          <p:nvPr/>
        </p:nvSpPr>
        <p:spPr>
          <a:xfrm rot="20778582">
            <a:off x="2523575" y="2136190"/>
            <a:ext cx="1711209" cy="375716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FF0000"/>
                </a:solidFill>
              </a:rPr>
              <a:t>Учням</a:t>
            </a:r>
            <a:endParaRPr lang="uk-UA" sz="2800" b="1" dirty="0">
              <a:solidFill>
                <a:srgbClr val="FF0000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750530" y="3501008"/>
            <a:ext cx="1714423" cy="37749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600" b="1" dirty="0">
                <a:solidFill>
                  <a:srgbClr val="FF0000"/>
                </a:solidFill>
              </a:rPr>
              <a:t>В</a:t>
            </a:r>
            <a:r>
              <a:rPr lang="uk-UA" sz="2600" b="1" dirty="0" smtClean="0">
                <a:solidFill>
                  <a:srgbClr val="FF0000"/>
                </a:solidFill>
              </a:rPr>
              <a:t>чителям</a:t>
            </a:r>
            <a:endParaRPr lang="uk-UA" sz="2600" b="1" dirty="0">
              <a:solidFill>
                <a:srgbClr val="FF0000"/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 rot="2107652">
            <a:off x="2774915" y="4838409"/>
            <a:ext cx="1622661" cy="401033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000000"/>
                </a:solidFill>
              </a:rPr>
              <a:t>Батькам</a:t>
            </a:r>
            <a:r>
              <a:rPr lang="uk-UA" sz="2800" b="1" dirty="0" smtClean="0">
                <a:solidFill>
                  <a:srgbClr val="FF0000"/>
                </a:solidFill>
              </a:rPr>
              <a:t> </a:t>
            </a:r>
            <a:endParaRPr lang="uk-UA" sz="2800" b="1" dirty="0">
              <a:solidFill>
                <a:srgbClr val="FF0000"/>
              </a:solidFill>
            </a:endParaRPr>
          </a:p>
        </p:txBody>
      </p:sp>
      <p:sp>
        <p:nvSpPr>
          <p:cNvPr id="16" name="Скругленная прямоугольная выноска 15"/>
          <p:cNvSpPr/>
          <p:nvPr/>
        </p:nvSpPr>
        <p:spPr>
          <a:xfrm>
            <a:off x="4281755" y="1516607"/>
            <a:ext cx="4677466" cy="844842"/>
          </a:xfrm>
          <a:prstGeom prst="wedgeRoundRectCallou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Tx/>
              <a:buChar char="-"/>
            </a:pP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повторювати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вивчене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—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під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час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ходьби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занять спортом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домашніх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справ. </a:t>
            </a:r>
          </a:p>
        </p:txBody>
      </p:sp>
      <p:sp>
        <p:nvSpPr>
          <p:cNvPr id="17" name="Скругленная прямоугольная выноска 16"/>
          <p:cNvSpPr/>
          <p:nvPr/>
        </p:nvSpPr>
        <p:spPr>
          <a:xfrm>
            <a:off x="4516890" y="3073152"/>
            <a:ext cx="4436861" cy="1075928"/>
          </a:xfrm>
          <a:prstGeom prst="wedgeRoundRect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fontAlgn="base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457200" algn="l"/>
              </a:tabLst>
            </a:pP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дати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якомога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більше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практичних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завдань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таких як: 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зроби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», «проведи </a:t>
            </a:r>
            <a:r>
              <a:rPr lang="ru-RU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експеримент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 та «</a:t>
            </a:r>
            <a:r>
              <a:rPr lang="ru-RU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склади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marL="285750" indent="-285750">
              <a:buFontTx/>
              <a:buChar char="-"/>
            </a:pPr>
            <a:endParaRPr lang="ru-RU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ая прямоугольная выноска 17"/>
          <p:cNvSpPr/>
          <p:nvPr/>
        </p:nvSpPr>
        <p:spPr>
          <a:xfrm>
            <a:off x="4410264" y="4979431"/>
            <a:ext cx="4677466" cy="1341652"/>
          </a:xfrm>
          <a:prstGeom prst="wedgeRoundRectCallou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457200" algn="l"/>
              </a:tabLst>
            </a:pP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не 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можна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змушувати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 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дитину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довго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сидіти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нерухомо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; </a:t>
            </a:r>
            <a:endParaRPr lang="ru-RU" b="1" i="1" dirty="0" smtClean="0">
              <a:solidFill>
                <a:schemeClr val="tx1"/>
              </a:solidFill>
              <a:latin typeface="Times New Roman" pitchFamily="18" charset="0"/>
              <a:ea typeface="Times"/>
              <a:cs typeface="Times New Roman" pitchFamily="18" charset="0"/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457200" algn="l"/>
              </a:tabLst>
            </a:pPr>
            <a:r>
              <a:rPr lang="ru-RU" b="1" i="1" dirty="0" err="1" smtClean="0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давати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змогу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зняти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статичне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напруження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,— 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встати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 й 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зробити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якісь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дії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00925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МАН\шаблони дизайну для презентацій\3f8ff95723ea0b1cddc9e67afc13ef7e-800x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0" y="-224"/>
            <a:ext cx="9172570" cy="6855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J:\інсайт\Візуал, аудіал, кінестетик визначення\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32" y="2326514"/>
            <a:ext cx="2428386" cy="3337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Прямая со стрелкой 3"/>
          <p:cNvCxnSpPr/>
          <p:nvPr/>
        </p:nvCxnSpPr>
        <p:spPr>
          <a:xfrm flipV="1">
            <a:off x="2528566" y="2326514"/>
            <a:ext cx="1568987" cy="821973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 стрелкой 4"/>
          <p:cNvCxnSpPr/>
          <p:nvPr/>
        </p:nvCxnSpPr>
        <p:spPr>
          <a:xfrm>
            <a:off x="2483768" y="4293096"/>
            <a:ext cx="1638169" cy="0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>
            <a:off x="2500474" y="5708949"/>
            <a:ext cx="1658207" cy="248238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Скругленный прямоугольник 8"/>
          <p:cNvSpPr/>
          <p:nvPr/>
        </p:nvSpPr>
        <p:spPr>
          <a:xfrm rot="19952388">
            <a:off x="2378843" y="2101198"/>
            <a:ext cx="1711209" cy="45063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FF0000"/>
                </a:solidFill>
              </a:rPr>
              <a:t>Учням</a:t>
            </a:r>
            <a:endParaRPr lang="uk-UA" sz="2800" b="1" dirty="0">
              <a:solidFill>
                <a:srgbClr val="FF0000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396927" y="3564277"/>
            <a:ext cx="1714423" cy="45063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600" b="1" dirty="0">
                <a:solidFill>
                  <a:srgbClr val="FF0000"/>
                </a:solidFill>
              </a:rPr>
              <a:t>В</a:t>
            </a:r>
            <a:r>
              <a:rPr lang="uk-UA" sz="2600" b="1" dirty="0" smtClean="0">
                <a:solidFill>
                  <a:srgbClr val="FF0000"/>
                </a:solidFill>
              </a:rPr>
              <a:t>чителям</a:t>
            </a:r>
            <a:endParaRPr lang="uk-UA" sz="2600" b="1" dirty="0">
              <a:solidFill>
                <a:srgbClr val="FF000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 rot="573267">
            <a:off x="2464899" y="5041176"/>
            <a:ext cx="1622661" cy="422280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FF0000"/>
                </a:solidFill>
              </a:rPr>
              <a:t>Батькам </a:t>
            </a:r>
            <a:endParaRPr lang="uk-UA" sz="2800" b="1" dirty="0">
              <a:solidFill>
                <a:srgbClr val="FF0000"/>
              </a:solidFill>
            </a:endParaRPr>
          </a:p>
        </p:txBody>
      </p:sp>
      <p:sp>
        <p:nvSpPr>
          <p:cNvPr id="12" name="Скругленная прямоугольная выноска 11"/>
          <p:cNvSpPr/>
          <p:nvPr/>
        </p:nvSpPr>
        <p:spPr>
          <a:xfrm>
            <a:off x="4302411" y="1387529"/>
            <a:ext cx="4677466" cy="1149978"/>
          </a:xfrm>
          <a:prstGeom prst="wedgeRoundRectCallou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Tx/>
              <a:buChar char="-"/>
            </a:pP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використовувати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логіку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під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час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вивчення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матеріалу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тобто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«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рухатися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загального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до конкретного.</a:t>
            </a:r>
          </a:p>
        </p:txBody>
      </p:sp>
      <p:sp>
        <p:nvSpPr>
          <p:cNvPr id="13" name="Скругленная прямоугольная выноска 12"/>
          <p:cNvSpPr/>
          <p:nvPr/>
        </p:nvSpPr>
        <p:spPr>
          <a:xfrm>
            <a:off x="4147722" y="3284984"/>
            <a:ext cx="4968552" cy="1306910"/>
          </a:xfrm>
          <a:prstGeom prst="wedgeRoundRect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457200" algn="l"/>
              </a:tabLst>
            </a:pPr>
            <a:r>
              <a:rPr lang="ru-RU" b="1" i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залучати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 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логічних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операцій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таких як: 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порівняй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», «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узагальни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», «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аргументуй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 та 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«доведи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».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ea typeface="Arial" pitchFamily="34" charset="0"/>
                <a:cs typeface="Times New Roman" pitchFamily="18" charset="0"/>
              </a:rPr>
              <a:t>     </a:t>
            </a:r>
            <a:endParaRPr lang="ru-RU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ая прямоугольная выноска 13"/>
          <p:cNvSpPr/>
          <p:nvPr/>
        </p:nvSpPr>
        <p:spPr>
          <a:xfrm>
            <a:off x="4293265" y="5252316"/>
            <a:ext cx="4677466" cy="1212428"/>
          </a:xfrm>
          <a:prstGeom prst="wedgeRoundRectCallou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457200" algn="l"/>
              </a:tabLst>
            </a:pPr>
            <a:r>
              <a:rPr lang="ru-RU" b="1" i="1" dirty="0" err="1" smtClean="0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спілкуватися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виважено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, не </a:t>
            </a:r>
            <a:r>
              <a:rPr lang="ru-RU" b="1" i="1" dirty="0" err="1" smtClean="0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виражати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емоцій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;</a:t>
            </a: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Tx/>
              <a:buChar char="-"/>
              <a:tabLst>
                <a:tab pos="457200" algn="l"/>
              </a:tabLst>
            </a:pP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розмову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починати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зі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 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слів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 «Давай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подумаємо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ea typeface="Times"/>
                <a:cs typeface="Times New Roman" pitchFamily="18" charset="0"/>
              </a:rPr>
              <a:t> ...». 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4533" y="0"/>
            <a:ext cx="9119468" cy="90872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Якщо дитина пізнає світ </a:t>
            </a:r>
            <a:r>
              <a:rPr lang="uk-UA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через аналіз, логічне та критичне мислення, </a:t>
            </a:r>
            <a:r>
              <a:rPr lang="uk-UA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рекомендую:  </a:t>
            </a:r>
          </a:p>
        </p:txBody>
      </p:sp>
    </p:spTree>
    <p:extLst>
      <p:ext uri="{BB962C8B-B14F-4D97-AF65-F5344CB8AC3E}">
        <p14:creationId xmlns:p14="http://schemas.microsoft.com/office/powerpoint/2010/main" val="1199963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-46228" y="36240"/>
            <a:ext cx="9190228" cy="680910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uk-UA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</a:t>
            </a:r>
          </a:p>
          <a:p>
            <a:pPr algn="just"/>
            <a:r>
              <a:rPr lang="uk-UA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ВИСНОВОК:</a:t>
            </a:r>
          </a:p>
          <a:p>
            <a:pPr indent="457200" algn="just"/>
            <a:r>
              <a:rPr lang="uk-UA" i="1" dirty="0" smtClean="0">
                <a:solidFill>
                  <a:srgbClr val="004C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uk-UA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Отже, діяльність п’яти органів чуття дає змогу не тільки пізнавати наш чудовий навколишній світ завдяки певним типам сенсорного сприйняття, а й пристосовуватися до нього та активно змінювати .</a:t>
            </a:r>
          </a:p>
          <a:p>
            <a:pPr indent="457200" algn="just"/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Нам </a:t>
            </a:r>
            <a:r>
              <a:rPr lang="ru-RU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саме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через </a:t>
            </a:r>
            <a:r>
              <a:rPr lang="ru-RU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певний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домінуючий</a:t>
            </a:r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чуття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простіше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й 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зручніше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обробляти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інформацію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що </a:t>
            </a:r>
            <a:r>
              <a:rPr lang="ru-RU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надходить</a:t>
            </a:r>
            <a:r>
              <a:rPr lang="ru-RU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457200" algn="just"/>
            <a:r>
              <a:rPr lang="uk-UA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Розуміння </a:t>
            </a:r>
            <a:r>
              <a:rPr lang="uk-UA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своєї провідної системи і </a:t>
            </a:r>
            <a:r>
              <a:rPr lang="uk-UA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свого співрозмовника,  дозволяє </a:t>
            </a:r>
            <a:r>
              <a:rPr lang="uk-UA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більш якісно передавати й засвоювати будь-яку інформацію, </a:t>
            </a:r>
            <a:r>
              <a:rPr lang="uk-UA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розуміти його і </a:t>
            </a:r>
            <a:r>
              <a:rPr lang="uk-UA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більш </a:t>
            </a:r>
            <a:r>
              <a:rPr lang="uk-UA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точно доносити </a:t>
            </a:r>
            <a:r>
              <a:rPr lang="uk-UA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свої думки до нього. </a:t>
            </a:r>
            <a:endParaRPr lang="uk-UA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uk-UA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uk-UA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Вчіться</a:t>
            </a:r>
            <a:r>
              <a:rPr lang="uk-UA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розуміти </a:t>
            </a:r>
            <a:r>
              <a:rPr lang="uk-UA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себе і один </a:t>
            </a:r>
            <a:r>
              <a:rPr lang="uk-UA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одного, тоді у вашому житті буде </a:t>
            </a:r>
            <a:r>
              <a:rPr lang="uk-UA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набагато </a:t>
            </a:r>
            <a:r>
              <a:rPr lang="uk-UA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цікавіше та простіше</a:t>
            </a:r>
            <a:r>
              <a:rPr lang="uk-UA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pPr algn="ctr"/>
            <a:endParaRPr lang="uk-UA" dirty="0" smtClean="0"/>
          </a:p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Увесь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чудовий світ ми </a:t>
            </a:r>
            <a:r>
              <a:rPr lang="uk-UA" dirty="0" err="1">
                <a:latin typeface="Times New Roman" pitchFamily="18" charset="0"/>
                <a:cs typeface="Times New Roman" pitchFamily="18" charset="0"/>
              </a:rPr>
              <a:t>пізнаєм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щомиті.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dirty="0">
                <a:latin typeface="Times New Roman" pitchFamily="18" charset="0"/>
                <a:cs typeface="Times New Roman" pitchFamily="18" charset="0"/>
              </a:rPr>
              <a:t>Сенсорне сприйняття у кожного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відкрите.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dirty="0">
                <a:latin typeface="Times New Roman" pitchFamily="18" charset="0"/>
                <a:cs typeface="Times New Roman" pitchFamily="18" charset="0"/>
              </a:rPr>
              <a:t>Якщо ти </a:t>
            </a:r>
            <a:r>
              <a:rPr lang="uk-UA" dirty="0" err="1">
                <a:latin typeface="Times New Roman" pitchFamily="18" charset="0"/>
                <a:cs typeface="Times New Roman" pitchFamily="18" charset="0"/>
              </a:rPr>
              <a:t>візуал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 – то форму, колір ти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сприймаєш.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Аудіал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то звуку гучність й тембр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відчуваєш.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Тактильність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це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сприйняття 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кінестетичне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,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dirty="0">
                <a:latin typeface="Times New Roman" pitchFamily="18" charset="0"/>
                <a:cs typeface="Times New Roman" pitchFamily="18" charset="0"/>
              </a:rPr>
              <a:t>А логіка й закономірності для </a:t>
            </a:r>
            <a:r>
              <a:rPr lang="uk-UA" dirty="0" err="1">
                <a:latin typeface="Times New Roman" pitchFamily="18" charset="0"/>
                <a:cs typeface="Times New Roman" pitchFamily="18" charset="0"/>
              </a:rPr>
              <a:t>дегіталів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звичні.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dirty="0">
                <a:latin typeface="Times New Roman" pitchFamily="18" charset="0"/>
                <a:cs typeface="Times New Roman" pitchFamily="18" charset="0"/>
              </a:rPr>
              <a:t>Свій сенсорний канал потрібно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знати,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dirty="0">
                <a:latin typeface="Times New Roman" pitchFamily="18" charset="0"/>
                <a:cs typeface="Times New Roman" pitchFamily="18" charset="0"/>
              </a:rPr>
              <a:t>Для навчання та спілкування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розвивати.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dirty="0">
                <a:latin typeface="Times New Roman" pitchFamily="18" charset="0"/>
                <a:cs typeface="Times New Roman" pitchFamily="18" charset="0"/>
              </a:rPr>
              <a:t>Не забуваємо, що в кожного канал цей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особливий!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dirty="0">
                <a:latin typeface="Times New Roman" pitchFamily="18" charset="0"/>
                <a:cs typeface="Times New Roman" pitchFamily="18" charset="0"/>
              </a:rPr>
              <a:t>Врахуйте в спілкуванні і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будете щасливі!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  <a:p>
            <a:pPr indent="457200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Дякую за увагу!</a:t>
            </a:r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/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/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5497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TM03457491[[fn=Метрополия]]</Template>
  <TotalTime>3091</TotalTime>
  <Words>570</Words>
  <Application>Microsoft Office PowerPoint</Application>
  <PresentationFormat>Экран (4:3)</PresentationFormat>
  <Paragraphs>112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Людмила</dc:creator>
  <cp:lastModifiedBy>Людмила</cp:lastModifiedBy>
  <cp:revision>191</cp:revision>
  <dcterms:created xsi:type="dcterms:W3CDTF">2023-07-30T04:33:47Z</dcterms:created>
  <dcterms:modified xsi:type="dcterms:W3CDTF">2023-11-07T05:21:21Z</dcterms:modified>
</cp:coreProperties>
</file>