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14"/>
  </p:notesMasterIdLst>
  <p:sldIdLst>
    <p:sldId id="256" r:id="rId2"/>
    <p:sldId id="257" r:id="rId3"/>
    <p:sldId id="258" r:id="rId4"/>
    <p:sldId id="259" r:id="rId5"/>
    <p:sldId id="261" r:id="rId6"/>
    <p:sldId id="266" r:id="rId7"/>
    <p:sldId id="267" r:id="rId8"/>
    <p:sldId id="264" r:id="rId9"/>
    <p:sldId id="268" r:id="rId10"/>
    <p:sldId id="262" r:id="rId11"/>
    <p:sldId id="271" r:id="rId12"/>
    <p:sldId id="269"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CDF6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25" autoAdjust="0"/>
    <p:restoredTop sz="93716" autoAdjust="0"/>
  </p:normalViewPr>
  <p:slideViewPr>
    <p:cSldViewPr snapToGrid="0">
      <p:cViewPr varScale="1">
        <p:scale>
          <a:sx n="77" d="100"/>
          <a:sy n="77" d="100"/>
        </p:scale>
        <p:origin x="1200"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uk-U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uk-UA" sz="2400" b="1" dirty="0">
                <a:solidFill>
                  <a:srgbClr val="FF0000"/>
                </a:solidFill>
              </a:rPr>
              <a:t>Поширення</a:t>
            </a:r>
          </a:p>
        </c:rich>
      </c:tx>
      <c:layout>
        <c:manualLayout>
          <c:xMode val="edge"/>
          <c:yMode val="edge"/>
          <c:x val="0.36159372819718577"/>
          <c:y val="0"/>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uk-UA"/>
        </a:p>
      </c:txPr>
    </c:title>
    <c:autoTitleDeleted val="0"/>
    <c:plotArea>
      <c:layout>
        <c:manualLayout>
          <c:layoutTarget val="inner"/>
          <c:xMode val="edge"/>
          <c:yMode val="edge"/>
          <c:x val="7.3613374793089353E-2"/>
          <c:y val="0.19889309096740437"/>
          <c:w val="0.9272247254430187"/>
          <c:h val="0.66975612076192059"/>
        </c:manualLayout>
      </c:layout>
      <c:barChart>
        <c:barDir val="col"/>
        <c:grouping val="clustered"/>
        <c:varyColors val="0"/>
        <c:ser>
          <c:idx val="0"/>
          <c:order val="0"/>
          <c:tx>
            <c:strRef>
              <c:f>Аркуш1!$B$1</c:f>
              <c:strCache>
                <c:ptCount val="1"/>
                <c:pt idx="0">
                  <c:v>Лопух великий</c:v>
                </c:pt>
              </c:strCache>
            </c:strRef>
          </c:tx>
          <c:spPr>
            <a:solidFill>
              <a:srgbClr val="00B050"/>
            </a:solidFill>
            <a:ln>
              <a:noFill/>
            </a:ln>
            <a:effectLst/>
          </c:spPr>
          <c:invertIfNegative val="0"/>
          <c:cat>
            <c:strRef>
              <c:f>Аркуш1!$A$2:$A$7</c:f>
              <c:strCache>
                <c:ptCount val="6"/>
                <c:pt idx="0">
                  <c:v>Лука</c:v>
                </c:pt>
                <c:pt idx="1">
                  <c:v>Дорога</c:v>
                </c:pt>
                <c:pt idx="2">
                  <c:v>Поле</c:v>
                </c:pt>
                <c:pt idx="3">
                  <c:v>Вулиця</c:v>
                </c:pt>
                <c:pt idx="4">
                  <c:v>Пустир</c:v>
                </c:pt>
                <c:pt idx="5">
                  <c:v>Парк</c:v>
                </c:pt>
              </c:strCache>
            </c:strRef>
          </c:cat>
          <c:val>
            <c:numRef>
              <c:f>Аркуш1!$B$2:$B$7</c:f>
              <c:numCache>
                <c:formatCode>General</c:formatCode>
                <c:ptCount val="6"/>
                <c:pt idx="0">
                  <c:v>34</c:v>
                </c:pt>
                <c:pt idx="1">
                  <c:v>42</c:v>
                </c:pt>
                <c:pt idx="2">
                  <c:v>34</c:v>
                </c:pt>
                <c:pt idx="3">
                  <c:v>42</c:v>
                </c:pt>
                <c:pt idx="4">
                  <c:v>45</c:v>
                </c:pt>
                <c:pt idx="5">
                  <c:v>18</c:v>
                </c:pt>
              </c:numCache>
            </c:numRef>
          </c:val>
          <c:extLst>
            <c:ext xmlns:c16="http://schemas.microsoft.com/office/drawing/2014/chart" uri="{C3380CC4-5D6E-409C-BE32-E72D297353CC}">
              <c16:uniqueId val="{00000000-50CA-48E9-A26B-6C8F9B014C8F}"/>
            </c:ext>
          </c:extLst>
        </c:ser>
        <c:ser>
          <c:idx val="1"/>
          <c:order val="1"/>
          <c:tx>
            <c:strRef>
              <c:f>Аркуш1!$C$1</c:f>
              <c:strCache>
                <c:ptCount val="1"/>
                <c:pt idx="0">
                  <c:v>Кульбаба лікарська</c:v>
                </c:pt>
              </c:strCache>
            </c:strRef>
          </c:tx>
          <c:spPr>
            <a:solidFill>
              <a:srgbClr val="FFFF00"/>
            </a:solidFill>
            <a:ln>
              <a:noFill/>
            </a:ln>
            <a:effectLst/>
          </c:spPr>
          <c:invertIfNegative val="0"/>
          <c:cat>
            <c:strRef>
              <c:f>Аркуш1!$A$2:$A$7</c:f>
              <c:strCache>
                <c:ptCount val="6"/>
                <c:pt idx="0">
                  <c:v>Лука</c:v>
                </c:pt>
                <c:pt idx="1">
                  <c:v>Дорога</c:v>
                </c:pt>
                <c:pt idx="2">
                  <c:v>Поле</c:v>
                </c:pt>
                <c:pt idx="3">
                  <c:v>Вулиця</c:v>
                </c:pt>
                <c:pt idx="4">
                  <c:v>Пустир</c:v>
                </c:pt>
                <c:pt idx="5">
                  <c:v>Парк</c:v>
                </c:pt>
              </c:strCache>
            </c:strRef>
          </c:cat>
          <c:val>
            <c:numRef>
              <c:f>Аркуш1!$C$2:$C$7</c:f>
              <c:numCache>
                <c:formatCode>General</c:formatCode>
                <c:ptCount val="6"/>
                <c:pt idx="0">
                  <c:v>27</c:v>
                </c:pt>
                <c:pt idx="1">
                  <c:v>30</c:v>
                </c:pt>
                <c:pt idx="2">
                  <c:v>25</c:v>
                </c:pt>
                <c:pt idx="3">
                  <c:v>31</c:v>
                </c:pt>
                <c:pt idx="4">
                  <c:v>41</c:v>
                </c:pt>
                <c:pt idx="5">
                  <c:v>34</c:v>
                </c:pt>
              </c:numCache>
            </c:numRef>
          </c:val>
          <c:extLst>
            <c:ext xmlns:c16="http://schemas.microsoft.com/office/drawing/2014/chart" uri="{C3380CC4-5D6E-409C-BE32-E72D297353CC}">
              <c16:uniqueId val="{00000001-50CA-48E9-A26B-6C8F9B014C8F}"/>
            </c:ext>
          </c:extLst>
        </c:ser>
        <c:ser>
          <c:idx val="2"/>
          <c:order val="2"/>
          <c:tx>
            <c:strRef>
              <c:f>Аркуш1!$D$1</c:f>
              <c:strCache>
                <c:ptCount val="1"/>
                <c:pt idx="0">
                  <c:v>Стрілиця звичайна</c:v>
                </c:pt>
              </c:strCache>
            </c:strRef>
          </c:tx>
          <c:spPr>
            <a:solidFill>
              <a:srgbClr val="996633"/>
            </a:solidFill>
            <a:ln>
              <a:noFill/>
            </a:ln>
            <a:effectLst/>
          </c:spPr>
          <c:invertIfNegative val="0"/>
          <c:cat>
            <c:strRef>
              <c:f>Аркуш1!$A$2:$A$7</c:f>
              <c:strCache>
                <c:ptCount val="6"/>
                <c:pt idx="0">
                  <c:v>Лука</c:v>
                </c:pt>
                <c:pt idx="1">
                  <c:v>Дорога</c:v>
                </c:pt>
                <c:pt idx="2">
                  <c:v>Поле</c:v>
                </c:pt>
                <c:pt idx="3">
                  <c:v>Вулиця</c:v>
                </c:pt>
                <c:pt idx="4">
                  <c:v>Пустир</c:v>
                </c:pt>
                <c:pt idx="5">
                  <c:v>Парк</c:v>
                </c:pt>
              </c:strCache>
            </c:strRef>
          </c:cat>
          <c:val>
            <c:numRef>
              <c:f>Аркуш1!$D$2:$D$7</c:f>
              <c:numCache>
                <c:formatCode>General</c:formatCode>
                <c:ptCount val="6"/>
                <c:pt idx="0">
                  <c:v>38</c:v>
                </c:pt>
                <c:pt idx="1">
                  <c:v>0</c:v>
                </c:pt>
                <c:pt idx="2">
                  <c:v>0</c:v>
                </c:pt>
                <c:pt idx="3">
                  <c:v>0</c:v>
                </c:pt>
                <c:pt idx="4">
                  <c:v>0</c:v>
                </c:pt>
                <c:pt idx="5">
                  <c:v>0</c:v>
                </c:pt>
              </c:numCache>
            </c:numRef>
          </c:val>
          <c:extLst>
            <c:ext xmlns:c16="http://schemas.microsoft.com/office/drawing/2014/chart" uri="{C3380CC4-5D6E-409C-BE32-E72D297353CC}">
              <c16:uniqueId val="{00000002-50CA-48E9-A26B-6C8F9B014C8F}"/>
            </c:ext>
          </c:extLst>
        </c:ser>
        <c:ser>
          <c:idx val="3"/>
          <c:order val="3"/>
          <c:tx>
            <c:strRef>
              <c:f>Аркуш1!$E$1</c:f>
              <c:strCache>
                <c:ptCount val="1"/>
                <c:pt idx="0">
                  <c:v>Мак дикий</c:v>
                </c:pt>
              </c:strCache>
            </c:strRef>
          </c:tx>
          <c:spPr>
            <a:solidFill>
              <a:srgbClr val="FF0000"/>
            </a:solidFill>
            <a:ln>
              <a:noFill/>
            </a:ln>
            <a:effectLst/>
          </c:spPr>
          <c:invertIfNegative val="0"/>
          <c:cat>
            <c:strRef>
              <c:f>Аркуш1!$A$2:$A$7</c:f>
              <c:strCache>
                <c:ptCount val="6"/>
                <c:pt idx="0">
                  <c:v>Лука</c:v>
                </c:pt>
                <c:pt idx="1">
                  <c:v>Дорога</c:v>
                </c:pt>
                <c:pt idx="2">
                  <c:v>Поле</c:v>
                </c:pt>
                <c:pt idx="3">
                  <c:v>Вулиця</c:v>
                </c:pt>
                <c:pt idx="4">
                  <c:v>Пустир</c:v>
                </c:pt>
                <c:pt idx="5">
                  <c:v>Парк</c:v>
                </c:pt>
              </c:strCache>
            </c:strRef>
          </c:cat>
          <c:val>
            <c:numRef>
              <c:f>Аркуш1!$E$2:$E$7</c:f>
              <c:numCache>
                <c:formatCode>General</c:formatCode>
                <c:ptCount val="6"/>
                <c:pt idx="0">
                  <c:v>0</c:v>
                </c:pt>
                <c:pt idx="1">
                  <c:v>28</c:v>
                </c:pt>
                <c:pt idx="2">
                  <c:v>41</c:v>
                </c:pt>
                <c:pt idx="3">
                  <c:v>0</c:v>
                </c:pt>
                <c:pt idx="4">
                  <c:v>11</c:v>
                </c:pt>
                <c:pt idx="5">
                  <c:v>0</c:v>
                </c:pt>
              </c:numCache>
            </c:numRef>
          </c:val>
          <c:extLst>
            <c:ext xmlns:c16="http://schemas.microsoft.com/office/drawing/2014/chart" uri="{C3380CC4-5D6E-409C-BE32-E72D297353CC}">
              <c16:uniqueId val="{00000003-50CA-48E9-A26B-6C8F9B014C8F}"/>
            </c:ext>
          </c:extLst>
        </c:ser>
        <c:dLbls>
          <c:showLegendKey val="0"/>
          <c:showVal val="0"/>
          <c:showCatName val="0"/>
          <c:showSerName val="0"/>
          <c:showPercent val="0"/>
          <c:showBubbleSize val="0"/>
        </c:dLbls>
        <c:gapWidth val="219"/>
        <c:axId val="26958080"/>
        <c:axId val="26959872"/>
      </c:barChart>
      <c:catAx>
        <c:axId val="26958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uk-UA"/>
          </a:p>
        </c:txPr>
        <c:crossAx val="26959872"/>
        <c:crosses val="autoZero"/>
        <c:auto val="1"/>
        <c:lblAlgn val="ctr"/>
        <c:lblOffset val="100"/>
        <c:noMultiLvlLbl val="0"/>
      </c:catAx>
      <c:valAx>
        <c:axId val="269598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uk-UA"/>
          </a:p>
        </c:txPr>
        <c:crossAx val="26958080"/>
        <c:crosses val="autoZero"/>
        <c:crossBetween val="between"/>
      </c:valAx>
      <c:spPr>
        <a:noFill/>
        <a:ln>
          <a:noFill/>
        </a:ln>
        <a:effectLst/>
      </c:spPr>
    </c:plotArea>
    <c:legend>
      <c:legendPos val="b"/>
      <c:layout>
        <c:manualLayout>
          <c:xMode val="edge"/>
          <c:yMode val="edge"/>
          <c:x val="9.1548094593990964E-2"/>
          <c:y val="0.1044408968348035"/>
          <c:w val="0.85192454519399008"/>
          <c:h val="0.15176439326109506"/>
        </c:manualLayout>
      </c:layout>
      <c:overlay val="0"/>
      <c:spPr>
        <a:solidFill>
          <a:schemeClr val="bg1"/>
        </a:solidFill>
        <a:ln>
          <a:noFill/>
        </a:ln>
        <a:effectLst/>
      </c:spPr>
      <c:txPr>
        <a:bodyPr rot="0" spcFirstLastPara="1" vertOverflow="ellipsis" vert="horz" wrap="square" anchor="ctr" anchorCtr="1"/>
        <a:lstStyle/>
        <a:p>
          <a:pPr>
            <a:defRPr sz="1800" b="0" i="0" u="none" strike="noStrike" kern="1200" baseline="0">
              <a:solidFill>
                <a:schemeClr val="tx1"/>
              </a:solidFill>
              <a:latin typeface="+mn-lt"/>
              <a:ea typeface="+mn-ea"/>
              <a:cs typeface="+mn-cs"/>
            </a:defRPr>
          </a:pPr>
          <a:endParaRPr lang="uk-UA"/>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uk-UA"/>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57B821-F004-4A3B-B51B-DCB7BC0AA815}" type="datetimeFigureOut">
              <a:rPr lang="uk-UA" smtClean="0"/>
              <a:t>21.10.2025</a:t>
            </a:fld>
            <a:endParaRPr lang="uk-UA"/>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755639-9483-4FB7-A0AA-DE3FA5E26741}" type="slidenum">
              <a:rPr lang="uk-UA" smtClean="0"/>
              <a:t>‹№›</a:t>
            </a:fld>
            <a:endParaRPr lang="uk-UA"/>
          </a:p>
        </p:txBody>
      </p:sp>
    </p:spTree>
    <p:extLst>
      <p:ext uri="{BB962C8B-B14F-4D97-AF65-F5344CB8AC3E}">
        <p14:creationId xmlns:p14="http://schemas.microsoft.com/office/powerpoint/2010/main" val="369582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a:p>
        </p:txBody>
      </p:sp>
      <p:sp>
        <p:nvSpPr>
          <p:cNvPr id="4" name="Місце для номера слайда 3"/>
          <p:cNvSpPr>
            <a:spLocks noGrp="1"/>
          </p:cNvSpPr>
          <p:nvPr>
            <p:ph type="sldNum" sz="quarter" idx="5"/>
          </p:nvPr>
        </p:nvSpPr>
        <p:spPr/>
        <p:txBody>
          <a:bodyPr/>
          <a:lstStyle/>
          <a:p>
            <a:fld id="{F4755639-9483-4FB7-A0AA-DE3FA5E26741}" type="slidenum">
              <a:rPr lang="uk-UA" smtClean="0"/>
              <a:t>5</a:t>
            </a:fld>
            <a:endParaRPr lang="uk-UA"/>
          </a:p>
        </p:txBody>
      </p:sp>
    </p:spTree>
    <p:extLst>
      <p:ext uri="{BB962C8B-B14F-4D97-AF65-F5344CB8AC3E}">
        <p14:creationId xmlns:p14="http://schemas.microsoft.com/office/powerpoint/2010/main" val="627348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671660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96384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1932739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8E03CE0A-3E58-43F8-94A4-E3EB0E5C0BE1}" type="datetimeFigureOut">
              <a:rPr lang="uk-UA" smtClean="0"/>
              <a:t>21.10.2025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3272546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8E03CE0A-3E58-43F8-94A4-E3EB0E5C0BE1}" type="datetimeFigureOut">
              <a:rPr lang="uk-UA" smtClean="0"/>
              <a:t>21.10.2025</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182718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8E03CE0A-3E58-43F8-94A4-E3EB0E5C0BE1}" type="datetimeFigureOut">
              <a:rPr lang="uk-UA" smtClean="0"/>
              <a:t>21.10.2025</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107750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03CE0A-3E58-43F8-94A4-E3EB0E5C0BE1}" type="datetimeFigureOut">
              <a:rPr lang="uk-UA" smtClean="0"/>
              <a:t>21.10.2025</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356998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8E03CE0A-3E58-43F8-94A4-E3EB0E5C0BE1}" type="datetimeFigureOut">
              <a:rPr lang="uk-UA" smtClean="0"/>
              <a:t>21.10.2025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3188658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8E03CE0A-3E58-43F8-94A4-E3EB0E5C0BE1}" type="datetimeFigureOut">
              <a:rPr lang="uk-UA" smtClean="0"/>
              <a:t>21.10.2025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333394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84968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Клацніть, щоб відредагувати стилі зразків тексту</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57681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6953501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Клацніть, щоб відредагувати стилі зразків тексту</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3537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Клацніть, щоб відредагувати стилі зразків тексту</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3894074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37914776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8E03CE0A-3E58-43F8-94A4-E3EB0E5C0BE1}" type="datetimeFigureOut">
              <a:rPr lang="uk-UA" smtClean="0"/>
              <a:t>21.10.2025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2680561B-4500-4527-9E1E-694C0EA82DDD}" type="slidenum">
              <a:rPr lang="uk-UA" smtClean="0"/>
              <a:t>‹№›</a:t>
            </a:fld>
            <a:endParaRPr lang="uk-UA"/>
          </a:p>
        </p:txBody>
      </p:sp>
    </p:spTree>
    <p:extLst>
      <p:ext uri="{BB962C8B-B14F-4D97-AF65-F5344CB8AC3E}">
        <p14:creationId xmlns:p14="http://schemas.microsoft.com/office/powerpoint/2010/main" val="203539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E03CE0A-3E58-43F8-94A4-E3EB0E5C0BE1}" type="datetimeFigureOut">
              <a:rPr lang="uk-UA" smtClean="0"/>
              <a:t>21.10.2025</a:t>
            </a:fld>
            <a:endParaRPr lang="uk-UA"/>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uk-UA"/>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680561B-4500-4527-9E1E-694C0EA82DDD}" type="slidenum">
              <a:rPr lang="uk-UA" smtClean="0"/>
              <a:t>‹№›</a:t>
            </a:fld>
            <a:endParaRPr lang="uk-UA"/>
          </a:p>
        </p:txBody>
      </p:sp>
    </p:spTree>
    <p:extLst>
      <p:ext uri="{BB962C8B-B14F-4D97-AF65-F5344CB8AC3E}">
        <p14:creationId xmlns:p14="http://schemas.microsoft.com/office/powerpoint/2010/main" val="153716308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2.jpeg"/><Relationship Id="rId7" Type="http://schemas.openxmlformats.org/officeDocument/2006/relationships/image" Target="../media/image16.jp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39C12D7A-C1AD-D92C-4962-CD19B5CDF8AF}"/>
              </a:ext>
            </a:extLst>
          </p:cNvPr>
          <p:cNvSpPr/>
          <p:nvPr/>
        </p:nvSpPr>
        <p:spPr>
          <a:xfrm>
            <a:off x="0" y="0"/>
            <a:ext cx="9544050" cy="1052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uk-UA" sz="2800" b="1" dirty="0">
                <a:solidFill>
                  <a:schemeClr val="tx1"/>
                </a:solidFill>
                <a:latin typeface="Times New Roman" pitchFamily="18" charset="0"/>
                <a:cs typeface="Times New Roman" pitchFamily="18" charset="0"/>
              </a:rPr>
              <a:t>Дружелюбівська філія</a:t>
            </a:r>
            <a:br>
              <a:rPr lang="uk-UA" sz="2800" b="1" dirty="0">
                <a:solidFill>
                  <a:schemeClr val="tx1"/>
                </a:solidFill>
                <a:latin typeface="Times New Roman" pitchFamily="18" charset="0"/>
                <a:cs typeface="Times New Roman" pitchFamily="18" charset="0"/>
              </a:rPr>
            </a:br>
            <a:r>
              <a:rPr lang="uk-UA" sz="2800" b="1" dirty="0">
                <a:solidFill>
                  <a:schemeClr val="tx1"/>
                </a:solidFill>
                <a:latin typeface="Times New Roman" pitchFamily="18" charset="0"/>
                <a:cs typeface="Times New Roman" pitchFamily="18" charset="0"/>
              </a:rPr>
              <a:t> Добровеличківського ліцею «ІНТЕЛЕКТ»</a:t>
            </a:r>
          </a:p>
        </p:txBody>
      </p:sp>
      <p:sp>
        <p:nvSpPr>
          <p:cNvPr id="4" name="Скругленный прямоугольник 1">
            <a:extLst>
              <a:ext uri="{FF2B5EF4-FFF2-40B4-BE49-F238E27FC236}">
                <a16:creationId xmlns:a16="http://schemas.microsoft.com/office/drawing/2014/main" id="{5A952FAA-17D3-F0DC-C768-D53D2ED176E0}"/>
              </a:ext>
            </a:extLst>
          </p:cNvPr>
          <p:cNvSpPr/>
          <p:nvPr/>
        </p:nvSpPr>
        <p:spPr>
          <a:xfrm>
            <a:off x="411324" y="1707654"/>
            <a:ext cx="9132726" cy="2304256"/>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uk-UA" sz="4800" b="1" i="1" dirty="0">
                <a:solidFill>
                  <a:srgbClr val="002060"/>
                </a:solidFill>
                <a:latin typeface="Arial Black" panose="020B0A04020102020204" pitchFamily="34" charset="0"/>
              </a:rPr>
              <a:t>Рослини–мандрівники: як флора підкорює нові території</a:t>
            </a:r>
          </a:p>
        </p:txBody>
      </p:sp>
      <p:sp>
        <p:nvSpPr>
          <p:cNvPr id="5" name="Скругленный прямоугольник 2">
            <a:extLst>
              <a:ext uri="{FF2B5EF4-FFF2-40B4-BE49-F238E27FC236}">
                <a16:creationId xmlns:a16="http://schemas.microsoft.com/office/drawing/2014/main" id="{C5520DDC-E035-2042-5E03-F0BB4949AB0F}"/>
              </a:ext>
            </a:extLst>
          </p:cNvPr>
          <p:cNvSpPr/>
          <p:nvPr/>
        </p:nvSpPr>
        <p:spPr>
          <a:xfrm>
            <a:off x="3611724" y="4518826"/>
            <a:ext cx="5400600" cy="2276872"/>
          </a:xfrm>
          <a:prstGeom prst="roundRect">
            <a:avLst/>
          </a:prstGeom>
          <a:ln/>
        </p:spPr>
        <p:style>
          <a:lnRef idx="2">
            <a:schemeClr val="accent5"/>
          </a:lnRef>
          <a:fillRef idx="1">
            <a:schemeClr val="lt1"/>
          </a:fillRef>
          <a:effectRef idx="0">
            <a:schemeClr val="accent5"/>
          </a:effectRef>
          <a:fontRef idx="minor">
            <a:schemeClr val="dk1"/>
          </a:fontRef>
        </p:style>
        <p:txBody>
          <a:bodyPr rtlCol="0" anchor="ct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uk-UA" sz="2800" dirty="0">
                <a:solidFill>
                  <a:schemeClr val="tx1"/>
                </a:solidFill>
                <a:latin typeface="Times New Roman" pitchFamily="18" charset="0"/>
                <a:cs typeface="Times New Roman" pitchFamily="18" charset="0"/>
              </a:rPr>
              <a:t>Роботу виконала Брага Олена,</a:t>
            </a:r>
          </a:p>
          <a:p>
            <a:r>
              <a:rPr lang="uk-UA" sz="2800" dirty="0">
                <a:solidFill>
                  <a:schemeClr val="tx1"/>
                </a:solidFill>
                <a:latin typeface="Times New Roman" pitchFamily="18" charset="0"/>
                <a:cs typeface="Times New Roman" pitchFamily="18" charset="0"/>
              </a:rPr>
              <a:t>учениця 6  класу</a:t>
            </a:r>
          </a:p>
          <a:p>
            <a:r>
              <a:rPr lang="uk-UA" sz="2800" dirty="0">
                <a:solidFill>
                  <a:schemeClr val="tx1"/>
                </a:solidFill>
                <a:latin typeface="Times New Roman" pitchFamily="18" charset="0"/>
                <a:cs typeface="Times New Roman" pitchFamily="18" charset="0"/>
              </a:rPr>
              <a:t>Науковий керівник,</a:t>
            </a:r>
          </a:p>
          <a:p>
            <a:r>
              <a:rPr lang="uk-UA" sz="2800" dirty="0">
                <a:solidFill>
                  <a:schemeClr val="tx1"/>
                </a:solidFill>
                <a:latin typeface="Times New Roman" pitchFamily="18" charset="0"/>
                <a:cs typeface="Times New Roman" pitchFamily="18" charset="0"/>
              </a:rPr>
              <a:t>Борщевська Л.В.  </a:t>
            </a:r>
            <a:r>
              <a:rPr lang="uk-UA" sz="2800" b="1" dirty="0">
                <a:solidFill>
                  <a:schemeClr val="tx1"/>
                </a:solidFill>
                <a:latin typeface="Times New Roman" pitchFamily="18" charset="0"/>
                <a:cs typeface="Times New Roman" pitchFamily="18" charset="0"/>
              </a:rPr>
              <a:t>    </a:t>
            </a:r>
          </a:p>
          <a:p>
            <a:r>
              <a:rPr lang="uk-UA" sz="2800" b="1" dirty="0">
                <a:solidFill>
                  <a:schemeClr val="tx1"/>
                </a:solidFill>
                <a:latin typeface="Times New Roman" pitchFamily="18" charset="0"/>
                <a:cs typeface="Times New Roman" pitchFamily="18" charset="0"/>
              </a:rPr>
              <a:t>                   2025 р.</a:t>
            </a:r>
          </a:p>
        </p:txBody>
      </p:sp>
    </p:spTree>
    <p:extLst>
      <p:ext uri="{BB962C8B-B14F-4D97-AF65-F5344CB8AC3E}">
        <p14:creationId xmlns:p14="http://schemas.microsoft.com/office/powerpoint/2010/main" val="40304893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2">
            <a:extLst>
              <a:ext uri="{FF2B5EF4-FFF2-40B4-BE49-F238E27FC236}">
                <a16:creationId xmlns:a16="http://schemas.microsoft.com/office/drawing/2014/main" id="{68C91A38-B2AC-D9C7-11FC-55FF87713191}"/>
              </a:ext>
            </a:extLst>
          </p:cNvPr>
          <p:cNvSpPr/>
          <p:nvPr/>
        </p:nvSpPr>
        <p:spPr>
          <a:xfrm>
            <a:off x="107464" y="88411"/>
            <a:ext cx="8929032" cy="748301"/>
          </a:xfrm>
          <a:prstGeom prst="rect">
            <a:avLst/>
          </a:prstGeom>
          <a:no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k-UA" sz="3200" b="1" i="1" spc="50" dirty="0">
                <a:ln w="11430"/>
                <a:solidFill>
                  <a:srgbClr val="C00000"/>
                </a:solidFill>
                <a:effectLst>
                  <a:outerShdw blurRad="76200" dist="50800" dir="5400000" algn="tl" rotWithShape="0">
                    <a:srgbClr val="000000">
                      <a:alpha val="65000"/>
                    </a:srgbClr>
                  </a:outerShdw>
                </a:effectLst>
              </a:rPr>
              <a:t>Актуальність проблеми дослідження:</a:t>
            </a:r>
          </a:p>
        </p:txBody>
      </p:sp>
      <p:sp>
        <p:nvSpPr>
          <p:cNvPr id="3" name="Прямоугольник 5">
            <a:extLst>
              <a:ext uri="{FF2B5EF4-FFF2-40B4-BE49-F238E27FC236}">
                <a16:creationId xmlns:a16="http://schemas.microsoft.com/office/drawing/2014/main" id="{8DF17E99-8E80-C709-572B-E9A8E593A024}"/>
              </a:ext>
            </a:extLst>
          </p:cNvPr>
          <p:cNvSpPr/>
          <p:nvPr/>
        </p:nvSpPr>
        <p:spPr>
          <a:xfrm>
            <a:off x="258672" y="733246"/>
            <a:ext cx="9469944" cy="5262979"/>
          </a:xfrm>
          <a:prstGeom prst="rect">
            <a:avLst/>
          </a:prstGeom>
        </p:spPr>
        <p:txBody>
          <a:bodyPr wrap="square">
            <a:spAutoFit/>
          </a:bodyPr>
          <a:lstStyle/>
          <a:p>
            <a:pPr algn="just"/>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Всім</a:t>
            </a:r>
            <a:r>
              <a:rPr lang="ru-RU" sz="2800" b="1" i="1" dirty="0">
                <a:solidFill>
                  <a:srgbClr val="002060"/>
                </a:solidFill>
                <a:latin typeface="Times New Roman" panose="02020603050405020304" pitchFamily="18" charset="0"/>
                <a:cs typeface="Times New Roman" panose="02020603050405020304" pitchFamily="18" charset="0"/>
              </a:rPr>
              <a:t> добре </a:t>
            </a:r>
            <a:r>
              <a:rPr lang="ru-RU" sz="2800" b="1" i="1" dirty="0" err="1">
                <a:solidFill>
                  <a:srgbClr val="002060"/>
                </a:solidFill>
                <a:latin typeface="Times New Roman" panose="02020603050405020304" pitchFamily="18" charset="0"/>
                <a:cs typeface="Times New Roman" panose="02020603050405020304" pitchFamily="18" charset="0"/>
              </a:rPr>
              <a:t>відомо</a:t>
            </a:r>
            <a:r>
              <a:rPr lang="ru-RU" sz="2800" b="1" i="1" dirty="0">
                <a:solidFill>
                  <a:srgbClr val="002060"/>
                </a:solidFill>
                <a:latin typeface="Times New Roman" panose="02020603050405020304" pitchFamily="18" charset="0"/>
                <a:cs typeface="Times New Roman" panose="02020603050405020304" pitchFamily="18" charset="0"/>
              </a:rPr>
              <a:t>, що </a:t>
            </a:r>
            <a:r>
              <a:rPr lang="ru-RU" sz="2800" b="1" i="1" dirty="0" err="1">
                <a:solidFill>
                  <a:srgbClr val="002060"/>
                </a:solidFill>
                <a:latin typeface="Times New Roman" panose="02020603050405020304" pitchFamily="18" charset="0"/>
                <a:cs typeface="Times New Roman" panose="02020603050405020304" pitchFamily="18" charset="0"/>
              </a:rPr>
              <a:t>рослини</a:t>
            </a:r>
            <a:r>
              <a:rPr lang="ru-RU" sz="2800" b="1" i="1" dirty="0">
                <a:solidFill>
                  <a:srgbClr val="002060"/>
                </a:solidFill>
                <a:latin typeface="Times New Roman" panose="02020603050405020304" pitchFamily="18" charset="0"/>
                <a:cs typeface="Times New Roman" panose="02020603050405020304" pitchFamily="18" charset="0"/>
              </a:rPr>
              <a:t>, на </a:t>
            </a:r>
            <a:r>
              <a:rPr lang="ru-RU" sz="2800" b="1" i="1" dirty="0" err="1">
                <a:solidFill>
                  <a:srgbClr val="002060"/>
                </a:solidFill>
                <a:latin typeface="Times New Roman" panose="02020603050405020304" pitchFamily="18" charset="0"/>
                <a:cs typeface="Times New Roman" panose="02020603050405020304" pitchFamily="18" charset="0"/>
              </a:rPr>
              <a:t>відміну</a:t>
            </a:r>
            <a:r>
              <a:rPr lang="ru-RU" sz="2800" b="1" i="1" dirty="0">
                <a:solidFill>
                  <a:srgbClr val="002060"/>
                </a:solidFill>
                <a:latin typeface="Times New Roman" panose="02020603050405020304" pitchFamily="18" charset="0"/>
                <a:cs typeface="Times New Roman" panose="02020603050405020304" pitchFamily="18" charset="0"/>
              </a:rPr>
              <a:t> від </a:t>
            </a:r>
            <a:r>
              <a:rPr lang="ru-RU" sz="2800" b="1" i="1" dirty="0" err="1">
                <a:solidFill>
                  <a:srgbClr val="002060"/>
                </a:solidFill>
                <a:latin typeface="Times New Roman" panose="02020603050405020304" pitchFamily="18" charset="0"/>
                <a:cs typeface="Times New Roman" panose="02020603050405020304" pitchFamily="18" charset="0"/>
              </a:rPr>
              <a:t>тварин</a:t>
            </a:r>
            <a:r>
              <a:rPr lang="ru-RU" sz="2800" b="1" i="1" dirty="0">
                <a:solidFill>
                  <a:srgbClr val="002060"/>
                </a:solidFill>
                <a:latin typeface="Times New Roman" panose="02020603050405020304" pitchFamily="18" charset="0"/>
                <a:cs typeface="Times New Roman" panose="02020603050405020304" pitchFamily="18" charset="0"/>
              </a:rPr>
              <a:t> не </a:t>
            </a:r>
            <a:r>
              <a:rPr lang="ru-RU" sz="2800" b="1" i="1" dirty="0" err="1">
                <a:solidFill>
                  <a:srgbClr val="002060"/>
                </a:solidFill>
                <a:latin typeface="Times New Roman" panose="02020603050405020304" pitchFamily="18" charset="0"/>
                <a:cs typeface="Times New Roman" panose="02020603050405020304" pitchFamily="18" charset="0"/>
              </a:rPr>
              <a:t>здатні</a:t>
            </a:r>
            <a:r>
              <a:rPr lang="ru-RU" sz="2800" b="1" i="1" dirty="0">
                <a:solidFill>
                  <a:srgbClr val="002060"/>
                </a:solidFill>
                <a:latin typeface="Times New Roman" panose="02020603050405020304" pitchFamily="18" charset="0"/>
                <a:cs typeface="Times New Roman" panose="02020603050405020304" pitchFamily="18" charset="0"/>
              </a:rPr>
              <a:t> до активного руху у </a:t>
            </a:r>
            <a:r>
              <a:rPr lang="ru-RU" sz="2800" b="1" i="1" dirty="0" err="1">
                <a:solidFill>
                  <a:srgbClr val="002060"/>
                </a:solidFill>
                <a:latin typeface="Times New Roman" panose="02020603050405020304" pitchFamily="18" charset="0"/>
                <a:cs typeface="Times New Roman" panose="02020603050405020304" pitchFamily="18" charset="0"/>
              </a:rPr>
              <a:t>просторі</a:t>
            </a:r>
            <a:r>
              <a:rPr lang="ru-RU" sz="2800" b="1" i="1" dirty="0">
                <a:solidFill>
                  <a:srgbClr val="002060"/>
                </a:solidFill>
                <a:latin typeface="Times New Roman" panose="02020603050405020304" pitchFamily="18" charset="0"/>
                <a:cs typeface="Times New Roman" panose="02020603050405020304" pitchFamily="18" charset="0"/>
              </a:rPr>
              <a:t>.</a:t>
            </a:r>
          </a:p>
          <a:p>
            <a:pPr algn="just"/>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Кожна</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територія</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має</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своєрідну</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сукупність</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видів</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рослин</a:t>
            </a:r>
            <a:r>
              <a:rPr lang="ru-RU" sz="2800" b="1" i="1" dirty="0">
                <a:solidFill>
                  <a:srgbClr val="002060"/>
                </a:solidFill>
                <a:latin typeface="Times New Roman" panose="02020603050405020304" pitchFamily="18" charset="0"/>
                <a:cs typeface="Times New Roman" panose="02020603050405020304" pitchFamily="18" charset="0"/>
              </a:rPr>
              <a:t> (флору). </a:t>
            </a:r>
          </a:p>
          <a:p>
            <a:pPr algn="just"/>
            <a:r>
              <a:rPr lang="ru-RU" sz="2800" b="1" i="1" dirty="0">
                <a:solidFill>
                  <a:srgbClr val="002060"/>
                </a:solidFill>
                <a:latin typeface="Times New Roman" panose="02020603050405020304" pitchFamily="18" charset="0"/>
                <a:cs typeface="Times New Roman" panose="02020603050405020304" pitchFamily="18" charset="0"/>
              </a:rPr>
              <a:t>    Але </a:t>
            </a:r>
            <a:r>
              <a:rPr lang="ru-RU" sz="2800" b="1" i="1" dirty="0" err="1">
                <a:solidFill>
                  <a:srgbClr val="002060"/>
                </a:solidFill>
                <a:latin typeface="Times New Roman" panose="02020603050405020304" pitchFamily="18" charset="0"/>
                <a:cs typeface="Times New Roman" panose="02020603050405020304" pitchFamily="18" charset="0"/>
              </a:rPr>
              <a:t>деякі</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види</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рослин</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раптово</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з’являються</a:t>
            </a:r>
            <a:r>
              <a:rPr lang="ru-RU" sz="2800" b="1" i="1" dirty="0">
                <a:solidFill>
                  <a:srgbClr val="002060"/>
                </a:solidFill>
                <a:latin typeface="Times New Roman" panose="02020603050405020304" pitchFamily="18" charset="0"/>
                <a:cs typeface="Times New Roman" panose="02020603050405020304" pitchFamily="18" charset="0"/>
              </a:rPr>
              <a:t> за </a:t>
            </a:r>
            <a:r>
              <a:rPr lang="ru-RU" sz="2800" b="1" i="1" dirty="0" err="1">
                <a:solidFill>
                  <a:srgbClr val="002060"/>
                </a:solidFill>
                <a:latin typeface="Times New Roman" panose="02020603050405020304" pitchFamily="18" charset="0"/>
                <a:cs typeface="Times New Roman" panose="02020603050405020304" pitchFamily="18" charset="0"/>
              </a:rPr>
              <a:t>тисячі</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кілометрів</a:t>
            </a:r>
            <a:r>
              <a:rPr lang="ru-RU" sz="2800" b="1" i="1" dirty="0">
                <a:solidFill>
                  <a:srgbClr val="002060"/>
                </a:solidFill>
                <a:latin typeface="Times New Roman" panose="02020603050405020304" pitchFamily="18" charset="0"/>
                <a:cs typeface="Times New Roman" panose="02020603050405020304" pitchFamily="18" charset="0"/>
              </a:rPr>
              <a:t> від </a:t>
            </a:r>
            <a:r>
              <a:rPr lang="ru-RU" sz="2800" b="1" i="1" dirty="0" err="1">
                <a:solidFill>
                  <a:srgbClr val="002060"/>
                </a:solidFill>
                <a:latin typeface="Times New Roman" panose="02020603050405020304" pitchFamily="18" charset="0"/>
                <a:cs typeface="Times New Roman" panose="02020603050405020304" pitchFamily="18" charset="0"/>
              </a:rPr>
              <a:t>свого</a:t>
            </a:r>
            <a:r>
              <a:rPr lang="ru-RU" sz="2800" b="1" i="1" dirty="0">
                <a:solidFill>
                  <a:srgbClr val="002060"/>
                </a:solidFill>
                <a:latin typeface="Times New Roman" panose="02020603050405020304" pitchFamily="18" charset="0"/>
                <a:cs typeface="Times New Roman" panose="02020603050405020304" pitchFamily="18" charset="0"/>
              </a:rPr>
              <a:t> ареалу і з </a:t>
            </a:r>
            <a:r>
              <a:rPr lang="ru-RU" sz="2800" b="1" i="1" dirty="0" err="1">
                <a:solidFill>
                  <a:srgbClr val="002060"/>
                </a:solidFill>
                <a:latin typeface="Times New Roman" panose="02020603050405020304" pitchFamily="18" charset="0"/>
                <a:cs typeface="Times New Roman" panose="02020603050405020304" pitchFamily="18" charset="0"/>
              </a:rPr>
              <a:t>легкістю</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оселяються</a:t>
            </a:r>
            <a:r>
              <a:rPr lang="ru-RU" sz="2800" b="1" i="1" dirty="0">
                <a:solidFill>
                  <a:srgbClr val="002060"/>
                </a:solidFill>
                <a:latin typeface="Times New Roman" panose="02020603050405020304" pitchFamily="18" charset="0"/>
                <a:cs typeface="Times New Roman" panose="02020603050405020304" pitchFamily="18" charset="0"/>
              </a:rPr>
              <a:t> в </a:t>
            </a:r>
            <a:r>
              <a:rPr lang="ru-RU" sz="2800" b="1" i="1" dirty="0" err="1">
                <a:solidFill>
                  <a:srgbClr val="002060"/>
                </a:solidFill>
                <a:latin typeface="Times New Roman" panose="02020603050405020304" pitchFamily="18" charset="0"/>
                <a:cs typeface="Times New Roman" panose="02020603050405020304" pitchFamily="18" charset="0"/>
              </a:rPr>
              <a:t>новій</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місцевості</a:t>
            </a:r>
            <a:r>
              <a:rPr lang="ru-RU" sz="2800" b="1" i="1" dirty="0">
                <a:solidFill>
                  <a:srgbClr val="002060"/>
                </a:solidFill>
                <a:latin typeface="Times New Roman" panose="02020603050405020304" pitchFamily="18" charset="0"/>
                <a:cs typeface="Times New Roman" panose="02020603050405020304" pitchFamily="18" charset="0"/>
              </a:rPr>
              <a:t>.</a:t>
            </a:r>
          </a:p>
          <a:p>
            <a:pPr algn="just"/>
            <a:r>
              <a:rPr lang="ru-RU" sz="2800" b="1" i="1" dirty="0">
                <a:solidFill>
                  <a:srgbClr val="002060"/>
                </a:solidFill>
                <a:latin typeface="Times New Roman" panose="02020603050405020304" pitchFamily="18" charset="0"/>
                <a:cs typeface="Times New Roman" panose="02020603050405020304" pitchFamily="18" charset="0"/>
              </a:rPr>
              <a:t>    Це </a:t>
            </a:r>
            <a:r>
              <a:rPr lang="ru-RU" sz="2800" b="1" i="1" dirty="0" err="1">
                <a:solidFill>
                  <a:srgbClr val="002060"/>
                </a:solidFill>
                <a:latin typeface="Times New Roman" panose="02020603050405020304" pitchFamily="18" charset="0"/>
                <a:cs typeface="Times New Roman" panose="02020603050405020304" pitchFamily="18" charset="0"/>
              </a:rPr>
              <a:t>явище</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спонукає</a:t>
            </a:r>
            <a:r>
              <a:rPr lang="ru-RU" sz="2800" b="1" i="1" dirty="0">
                <a:solidFill>
                  <a:srgbClr val="002060"/>
                </a:solidFill>
                <a:latin typeface="Times New Roman" panose="02020603050405020304" pitchFamily="18" charset="0"/>
                <a:cs typeface="Times New Roman" panose="02020603050405020304" pitchFamily="18" charset="0"/>
              </a:rPr>
              <a:t> до </a:t>
            </a:r>
            <a:r>
              <a:rPr lang="ru-RU" sz="2800" b="1" i="1" dirty="0" err="1">
                <a:solidFill>
                  <a:srgbClr val="002060"/>
                </a:solidFill>
                <a:latin typeface="Times New Roman" panose="02020603050405020304" pitchFamily="18" charset="0"/>
                <a:cs typeface="Times New Roman" panose="02020603050405020304" pitchFamily="18" charset="0"/>
              </a:rPr>
              <a:t>висновку</a:t>
            </a:r>
            <a:r>
              <a:rPr lang="ru-RU" sz="2800" b="1" i="1" dirty="0">
                <a:solidFill>
                  <a:srgbClr val="002060"/>
                </a:solidFill>
                <a:latin typeface="Times New Roman" panose="02020603050405020304" pitchFamily="18" charset="0"/>
                <a:cs typeface="Times New Roman" panose="02020603050405020304" pitchFamily="18" charset="0"/>
              </a:rPr>
              <a:t>, що </a:t>
            </a:r>
            <a:r>
              <a:rPr lang="ru-RU" sz="2800" b="1" i="1" dirty="0" err="1">
                <a:solidFill>
                  <a:srgbClr val="002060"/>
                </a:solidFill>
                <a:latin typeface="Times New Roman" panose="02020603050405020304" pitchFamily="18" charset="0"/>
                <a:cs typeface="Times New Roman" panose="02020603050405020304" pitchFamily="18" charset="0"/>
              </a:rPr>
              <a:t>рослини</a:t>
            </a:r>
            <a:r>
              <a:rPr lang="ru-RU" sz="2800" b="1" i="1" dirty="0">
                <a:solidFill>
                  <a:srgbClr val="002060"/>
                </a:solidFill>
                <a:latin typeface="Times New Roman" panose="02020603050405020304" pitchFamily="18" charset="0"/>
                <a:cs typeface="Times New Roman" panose="02020603050405020304" pitchFamily="18" charset="0"/>
              </a:rPr>
              <a:t> все ж таки  </a:t>
            </a:r>
            <a:r>
              <a:rPr lang="ru-RU" sz="2800" b="1" i="1" dirty="0" err="1">
                <a:solidFill>
                  <a:srgbClr val="002060"/>
                </a:solidFill>
                <a:latin typeface="Times New Roman" panose="02020603050405020304" pitchFamily="18" charset="0"/>
                <a:cs typeface="Times New Roman" panose="02020603050405020304" pitchFamily="18" charset="0"/>
              </a:rPr>
              <a:t>мандрують</a:t>
            </a:r>
            <a:r>
              <a:rPr lang="ru-RU" sz="2800" b="1" i="1" dirty="0">
                <a:solidFill>
                  <a:srgbClr val="002060"/>
                </a:solidFill>
                <a:latin typeface="Times New Roman" panose="02020603050405020304" pitchFamily="18" charset="0"/>
                <a:cs typeface="Times New Roman" panose="02020603050405020304" pitchFamily="18" charset="0"/>
              </a:rPr>
              <a:t>. Та </a:t>
            </a:r>
            <a:r>
              <a:rPr lang="ru-RU" sz="2800" b="1" i="1" dirty="0" err="1">
                <a:solidFill>
                  <a:srgbClr val="002060"/>
                </a:solidFill>
                <a:latin typeface="Times New Roman" panose="02020603050405020304" pitchFamily="18" charset="0"/>
                <a:cs typeface="Times New Roman" panose="02020603050405020304" pitchFamily="18" charset="0"/>
              </a:rPr>
              <a:t>виникає</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питання</a:t>
            </a:r>
            <a:r>
              <a:rPr lang="ru-RU" sz="2800" b="1" i="1" dirty="0">
                <a:solidFill>
                  <a:srgbClr val="002060"/>
                </a:solidFill>
                <a:latin typeface="Times New Roman" panose="02020603050405020304" pitchFamily="18" charset="0"/>
                <a:cs typeface="Times New Roman" panose="02020603050405020304" pitchFamily="18" charset="0"/>
              </a:rPr>
              <a:t>: «Як </a:t>
            </a:r>
            <a:r>
              <a:rPr lang="ru-RU" sz="2800" b="1" i="1" dirty="0" err="1">
                <a:solidFill>
                  <a:srgbClr val="002060"/>
                </a:solidFill>
                <a:latin typeface="Times New Roman" panose="02020603050405020304" pitchFamily="18" charset="0"/>
                <a:cs typeface="Times New Roman" panose="02020603050405020304" pitchFamily="18" charset="0"/>
              </a:rPr>
              <a:t>саме</a:t>
            </a:r>
            <a:r>
              <a:rPr lang="ru-RU" sz="2800" b="1" i="1" dirty="0">
                <a:solidFill>
                  <a:srgbClr val="002060"/>
                </a:solidFill>
                <a:latin typeface="Times New Roman" panose="02020603050405020304" pitchFamily="18" charset="0"/>
                <a:cs typeface="Times New Roman" panose="02020603050405020304" pitchFamily="18" charset="0"/>
              </a:rPr>
              <a:t>?»  </a:t>
            </a:r>
          </a:p>
          <a:p>
            <a:pPr algn="just"/>
            <a:r>
              <a:rPr lang="ru-RU" sz="2800" b="1" i="1" dirty="0">
                <a:solidFill>
                  <a:srgbClr val="002060"/>
                </a:solidFill>
                <a:latin typeface="Times New Roman" panose="02020603050405020304" pitchFamily="18" charset="0"/>
                <a:cs typeface="Times New Roman" panose="02020603050405020304" pitchFamily="18" charset="0"/>
              </a:rPr>
              <a:t>    В </a:t>
            </a:r>
            <a:r>
              <a:rPr lang="ru-RU" sz="2800" b="1" i="1" dirty="0" err="1">
                <a:solidFill>
                  <a:srgbClr val="002060"/>
                </a:solidFill>
                <a:latin typeface="Times New Roman" panose="02020603050405020304" pitchFamily="18" charset="0"/>
                <a:cs typeface="Times New Roman" panose="02020603050405020304" pitchFamily="18" charset="0"/>
              </a:rPr>
              <a:t>своїй</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роботі</a:t>
            </a:r>
            <a:r>
              <a:rPr lang="ru-RU" sz="2800" b="1" i="1" dirty="0">
                <a:solidFill>
                  <a:srgbClr val="002060"/>
                </a:solidFill>
                <a:latin typeface="Times New Roman" panose="02020603050405020304" pitchFamily="18" charset="0"/>
                <a:cs typeface="Times New Roman" panose="02020603050405020304" pitchFamily="18" charset="0"/>
              </a:rPr>
              <a:t> ми </a:t>
            </a:r>
            <a:r>
              <a:rPr lang="ru-RU" sz="2800" b="1" i="1" dirty="0" err="1">
                <a:solidFill>
                  <a:srgbClr val="002060"/>
                </a:solidFill>
                <a:latin typeface="Times New Roman" panose="02020603050405020304" pitchFamily="18" charset="0"/>
                <a:cs typeface="Times New Roman" panose="02020603050405020304" pitchFamily="18" charset="0"/>
              </a:rPr>
              <a:t>вирішили</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дослідити</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хто</a:t>
            </a:r>
            <a:r>
              <a:rPr lang="ru-RU" sz="2800" b="1" i="1" dirty="0">
                <a:solidFill>
                  <a:srgbClr val="002060"/>
                </a:solidFill>
                <a:latin typeface="Times New Roman" panose="02020603050405020304" pitchFamily="18" charset="0"/>
                <a:cs typeface="Times New Roman" panose="02020603050405020304" pitchFamily="18" charset="0"/>
              </a:rPr>
              <a:t> чи що </a:t>
            </a:r>
            <a:r>
              <a:rPr lang="ru-RU" sz="2800" b="1" i="1" dirty="0" err="1">
                <a:solidFill>
                  <a:srgbClr val="002060"/>
                </a:solidFill>
                <a:latin typeface="Times New Roman" panose="02020603050405020304" pitchFamily="18" charset="0"/>
                <a:cs typeface="Times New Roman" panose="02020603050405020304" pitchFamily="18" charset="0"/>
              </a:rPr>
              <a:t>допомагає</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їм</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мандрувати</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які</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рослини-мандрівники</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поширені</a:t>
            </a:r>
            <a:r>
              <a:rPr lang="ru-RU" sz="2800" b="1" i="1" dirty="0">
                <a:solidFill>
                  <a:srgbClr val="002060"/>
                </a:solidFill>
                <a:latin typeface="Times New Roman" panose="02020603050405020304" pitchFamily="18" charset="0"/>
                <a:cs typeface="Times New Roman" panose="02020603050405020304" pitchFamily="18" charset="0"/>
              </a:rPr>
              <a:t> в  </a:t>
            </a:r>
            <a:r>
              <a:rPr lang="ru-RU" sz="2800" b="1" i="1" dirty="0" err="1">
                <a:solidFill>
                  <a:srgbClr val="002060"/>
                </a:solidFill>
                <a:latin typeface="Times New Roman" panose="02020603050405020304" pitchFamily="18" charset="0"/>
                <a:cs typeface="Times New Roman" panose="02020603050405020304" pitchFamily="18" charset="0"/>
              </a:rPr>
              <a:t>нашій</a:t>
            </a:r>
            <a:r>
              <a:rPr lang="ru-RU" sz="2800" b="1" i="1" dirty="0">
                <a:solidFill>
                  <a:srgbClr val="002060"/>
                </a:solidFill>
                <a:latin typeface="Times New Roman" panose="02020603050405020304" pitchFamily="18" charset="0"/>
                <a:cs typeface="Times New Roman" panose="02020603050405020304" pitchFamily="18" charset="0"/>
              </a:rPr>
              <a:t>  </a:t>
            </a:r>
            <a:r>
              <a:rPr lang="ru-RU" sz="2800" b="1" i="1" dirty="0" err="1">
                <a:solidFill>
                  <a:srgbClr val="002060"/>
                </a:solidFill>
                <a:latin typeface="Times New Roman" panose="02020603050405020304" pitchFamily="18" charset="0"/>
                <a:cs typeface="Times New Roman" panose="02020603050405020304" pitchFamily="18" charset="0"/>
              </a:rPr>
              <a:t>місцевості</a:t>
            </a:r>
            <a:r>
              <a:rPr lang="ru-RU" sz="2800" b="1" i="1" dirty="0">
                <a:solidFill>
                  <a:srgbClr val="002060"/>
                </a:solidFill>
                <a:latin typeface="Times New Roman" panose="02020603050405020304" pitchFamily="18" charset="0"/>
                <a:cs typeface="Times New Roman" panose="02020603050405020304" pitchFamily="18" charset="0"/>
              </a:rPr>
              <a:t>.</a:t>
            </a:r>
          </a:p>
        </p:txBody>
      </p:sp>
      <p:sp>
        <p:nvSpPr>
          <p:cNvPr id="4" name="Прямокутник 3">
            <a:extLst>
              <a:ext uri="{FF2B5EF4-FFF2-40B4-BE49-F238E27FC236}">
                <a16:creationId xmlns:a16="http://schemas.microsoft.com/office/drawing/2014/main" id="{F015F7A9-EE8D-18F4-60C4-9F20C8B706D0}"/>
              </a:ext>
            </a:extLst>
          </p:cNvPr>
          <p:cNvSpPr/>
          <p:nvPr/>
        </p:nvSpPr>
        <p:spPr>
          <a:xfrm>
            <a:off x="107464" y="1527750"/>
            <a:ext cx="9890975" cy="468886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val="622648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нутый угол 2">
            <a:extLst>
              <a:ext uri="{FF2B5EF4-FFF2-40B4-BE49-F238E27FC236}">
                <a16:creationId xmlns:a16="http://schemas.microsoft.com/office/drawing/2014/main" id="{D5D2B345-B969-E5FE-3FDA-6DB289B5C109}"/>
              </a:ext>
            </a:extLst>
          </p:cNvPr>
          <p:cNvSpPr/>
          <p:nvPr/>
        </p:nvSpPr>
        <p:spPr>
          <a:xfrm>
            <a:off x="378713" y="0"/>
            <a:ext cx="9040590" cy="1171550"/>
          </a:xfrm>
          <a:prstGeom prst="foldedCorner">
            <a:avLst>
              <a:gd name="adj" fmla="val 37767"/>
            </a:avLst>
          </a:prstGeom>
          <a:ln/>
        </p:spPr>
        <p:style>
          <a:lnRef idx="2">
            <a:schemeClr val="accent1"/>
          </a:lnRef>
          <a:fillRef idx="1">
            <a:schemeClr val="lt1"/>
          </a:fillRef>
          <a:effectRef idx="0">
            <a:schemeClr val="accent1"/>
          </a:effectRef>
          <a:fontRef idx="minor">
            <a:schemeClr val="dk1"/>
          </a:fontRef>
        </p:style>
        <p:txBody>
          <a:bodyPr rtlCol="0" anchor="ctr"/>
          <a:lstStyle/>
          <a:p>
            <a:endParaRPr lang="uk-UA" sz="3200" b="1" u="sng"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itchFamily="18" charset="0"/>
              <a:cs typeface="Times New Roman" pitchFamily="18" charset="0"/>
            </a:endParaRPr>
          </a:p>
          <a:p>
            <a:r>
              <a:rPr lang="uk-UA" sz="2800" b="1" i="1" u="sng"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rPr>
              <a:t>Об'єкт дослідження</a:t>
            </a:r>
            <a:r>
              <a:rPr lang="uk-UA" sz="2800" b="1" i="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rPr>
              <a:t>: </a:t>
            </a:r>
            <a:r>
              <a:rPr lang="uk-UA" sz="3600" i="1"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Times New Roman" pitchFamily="18" charset="0"/>
                <a:cs typeface="Times New Roman" pitchFamily="18" charset="0"/>
              </a:rPr>
              <a:t>Рослини–мандрівники  Дружелюбівського округу</a:t>
            </a:r>
            <a:endParaRPr lang="uk-UA" sz="3600" b="1" i="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endParaRPr>
          </a:p>
        </p:txBody>
      </p:sp>
      <p:sp>
        <p:nvSpPr>
          <p:cNvPr id="4" name="Загнутый угол 4">
            <a:extLst>
              <a:ext uri="{FF2B5EF4-FFF2-40B4-BE49-F238E27FC236}">
                <a16:creationId xmlns:a16="http://schemas.microsoft.com/office/drawing/2014/main" id="{4E2E6FAB-15C4-980C-6503-BF8648B20F6F}"/>
              </a:ext>
            </a:extLst>
          </p:cNvPr>
          <p:cNvSpPr/>
          <p:nvPr/>
        </p:nvSpPr>
        <p:spPr>
          <a:xfrm>
            <a:off x="378713" y="3034146"/>
            <a:ext cx="9541665" cy="3446906"/>
          </a:xfrm>
          <a:prstGeom prst="foldedCorner">
            <a:avLst>
              <a:gd name="adj" fmla="val 37110"/>
            </a:avLst>
          </a:prstGeom>
          <a:ln/>
        </p:spPr>
        <p:style>
          <a:lnRef idx="2">
            <a:schemeClr val="accent2"/>
          </a:lnRef>
          <a:fillRef idx="1">
            <a:schemeClr val="lt1"/>
          </a:fillRef>
          <a:effectRef idx="0">
            <a:schemeClr val="accent2"/>
          </a:effectRef>
          <a:fontRef idx="minor">
            <a:schemeClr val="dk1"/>
          </a:fontRef>
        </p:style>
        <p:txBody>
          <a:bodyPr rtlCol="0" anchor="ctr"/>
          <a:lstStyle/>
          <a:p>
            <a:endParaRPr lang="uk-UA" sz="2800" b="1" u="sng"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itchFamily="18" charset="0"/>
              <a:cs typeface="Times New Roman" pitchFamily="18" charset="0"/>
            </a:endParaRPr>
          </a:p>
          <a:p>
            <a:pPr>
              <a:lnSpc>
                <a:spcPct val="150000"/>
              </a:lnSpc>
            </a:pPr>
            <a:endParaRPr lang="uk-UA" sz="2800" b="1" u="sng"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itchFamily="18" charset="0"/>
              <a:cs typeface="Times New Roman" pitchFamily="18" charset="0"/>
            </a:endParaRPr>
          </a:p>
          <a:p>
            <a:pPr>
              <a:lnSpc>
                <a:spcPct val="150000"/>
              </a:lnSpc>
            </a:pPr>
            <a:endParaRPr lang="uk-UA" sz="2800" b="1" u="sng"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cs typeface="Times New Roman" pitchFamily="18" charset="0"/>
            </a:endParaRPr>
          </a:p>
          <a:p>
            <a:pPr>
              <a:lnSpc>
                <a:spcPct val="150000"/>
              </a:lnSpc>
            </a:pPr>
            <a:r>
              <a:rPr lang="uk-UA" sz="2800" b="1" i="1" u="sng"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cs typeface="Times New Roman" pitchFamily="18" charset="0"/>
              </a:rPr>
              <a:t>МЕТА Роботи</a:t>
            </a:r>
            <a:r>
              <a:rPr lang="uk-UA" sz="2800" b="1" i="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cs typeface="Times New Roman" pitchFamily="18" charset="0"/>
              </a:rPr>
              <a:t>: </a:t>
            </a:r>
          </a:p>
          <a:p>
            <a:r>
              <a:rPr lang="uk-UA" sz="3600" i="1"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Times New Roman" pitchFamily="18" charset="0"/>
                <a:cs typeface="Times New Roman" pitchFamily="18" charset="0"/>
              </a:rPr>
              <a:t>Дослідити, які  рослини-мандрівники є  в  нашій місцевості, яка з них найбільш поширена;</a:t>
            </a:r>
          </a:p>
          <a:p>
            <a:r>
              <a:rPr lang="uk-UA" sz="3600" i="1"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Times New Roman" pitchFamily="18" charset="0"/>
                <a:cs typeface="Times New Roman" pitchFamily="18" charset="0"/>
              </a:rPr>
              <a:t> - які  пристосування забезпечують її успішне проникнення  у  різні куточки округу;</a:t>
            </a:r>
          </a:p>
          <a:p>
            <a:r>
              <a:rPr lang="uk-UA" sz="3600" i="1"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Times New Roman" pitchFamily="18" charset="0"/>
                <a:cs typeface="Times New Roman" pitchFamily="18" charset="0"/>
              </a:rPr>
              <a:t>- яке  значення її розповсюдження.</a:t>
            </a:r>
          </a:p>
          <a:p>
            <a:endParaRPr lang="uk-UA" sz="3600" b="1" dirty="0"/>
          </a:p>
        </p:txBody>
      </p:sp>
      <p:sp>
        <p:nvSpPr>
          <p:cNvPr id="5" name="Загнутый угол 2">
            <a:extLst>
              <a:ext uri="{FF2B5EF4-FFF2-40B4-BE49-F238E27FC236}">
                <a16:creationId xmlns:a16="http://schemas.microsoft.com/office/drawing/2014/main" id="{D5D2B345-B969-E5FE-3FDA-6DB289B5C109}"/>
              </a:ext>
            </a:extLst>
          </p:cNvPr>
          <p:cNvSpPr/>
          <p:nvPr/>
        </p:nvSpPr>
        <p:spPr>
          <a:xfrm>
            <a:off x="378713" y="1470264"/>
            <a:ext cx="9040590" cy="1171550"/>
          </a:xfrm>
          <a:prstGeom prst="foldedCorner">
            <a:avLst>
              <a:gd name="adj" fmla="val 37767"/>
            </a:avLst>
          </a:prstGeom>
          <a:ln/>
        </p:spPr>
        <p:style>
          <a:lnRef idx="2">
            <a:schemeClr val="accent1"/>
          </a:lnRef>
          <a:fillRef idx="1">
            <a:schemeClr val="lt1"/>
          </a:fillRef>
          <a:effectRef idx="0">
            <a:schemeClr val="accent1"/>
          </a:effectRef>
          <a:fontRef idx="minor">
            <a:schemeClr val="dk1"/>
          </a:fontRef>
        </p:style>
        <p:txBody>
          <a:bodyPr rtlCol="0" anchor="ctr"/>
          <a:lstStyle/>
          <a:p>
            <a:endParaRPr lang="uk-UA" sz="3200" b="1" u="sng"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Times New Roman" pitchFamily="18" charset="0"/>
              <a:cs typeface="Times New Roman" pitchFamily="18" charset="0"/>
            </a:endParaRPr>
          </a:p>
          <a:p>
            <a:r>
              <a:rPr lang="uk-UA" sz="2800" b="1" i="1" u="sng"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rPr>
              <a:t>Предмет дослідження</a:t>
            </a:r>
            <a:r>
              <a:rPr lang="uk-UA" sz="2800" b="1" i="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rPr>
              <a:t>: </a:t>
            </a:r>
            <a:r>
              <a:rPr lang="uk-UA" sz="3600" i="1" dirty="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Times New Roman" pitchFamily="18" charset="0"/>
                <a:cs typeface="Times New Roman" pitchFamily="18" charset="0"/>
              </a:rPr>
              <a:t>Механізми поширення рослин-мандрівників</a:t>
            </a:r>
            <a:endParaRPr lang="uk-UA" sz="3600" b="1" i="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SimSun-ExtB" panose="02010609060101010101" pitchFamily="49" charset="-122"/>
              <a:cs typeface="Times New Roman" pitchFamily="18" charset="0"/>
            </a:endParaRPr>
          </a:p>
        </p:txBody>
      </p:sp>
    </p:spTree>
    <p:extLst>
      <p:ext uri="{BB962C8B-B14F-4D97-AF65-F5344CB8AC3E}">
        <p14:creationId xmlns:p14="http://schemas.microsoft.com/office/powerpoint/2010/main" val="1396931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EAC3B8-0DFA-03C6-F391-7B2E4A1C7246}"/>
              </a:ext>
            </a:extLst>
          </p:cNvPr>
          <p:cNvSpPr txBox="1">
            <a:spLocks/>
          </p:cNvSpPr>
          <p:nvPr/>
        </p:nvSpPr>
        <p:spPr>
          <a:xfrm>
            <a:off x="910796" y="0"/>
            <a:ext cx="7992888" cy="1008112"/>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k-UA" sz="5400" b="1" i="1" dirty="0">
                <a:solidFill>
                  <a:srgbClr val="FF0000"/>
                </a:solidFill>
              </a:rPr>
              <a:t>Методи дослідження:</a:t>
            </a:r>
          </a:p>
        </p:txBody>
      </p:sp>
      <p:grpSp>
        <p:nvGrpSpPr>
          <p:cNvPr id="3" name="Групувати 2">
            <a:extLst>
              <a:ext uri="{FF2B5EF4-FFF2-40B4-BE49-F238E27FC236}">
                <a16:creationId xmlns:a16="http://schemas.microsoft.com/office/drawing/2014/main" id="{9430F13F-9AC4-9955-C569-88A91A95D7C1}"/>
              </a:ext>
            </a:extLst>
          </p:cNvPr>
          <p:cNvGrpSpPr/>
          <p:nvPr/>
        </p:nvGrpSpPr>
        <p:grpSpPr>
          <a:xfrm>
            <a:off x="406752" y="994783"/>
            <a:ext cx="8458381" cy="1243818"/>
            <a:chOff x="-1023326" y="-1812308"/>
            <a:chExt cx="8458381" cy="1243818"/>
          </a:xfrm>
        </p:grpSpPr>
        <p:sp>
          <p:nvSpPr>
            <p:cNvPr id="4" name="Прямокутник: округлені кути 3">
              <a:extLst>
                <a:ext uri="{FF2B5EF4-FFF2-40B4-BE49-F238E27FC236}">
                  <a16:creationId xmlns:a16="http://schemas.microsoft.com/office/drawing/2014/main" id="{9480097F-EAD0-9DF9-294B-2775C334382B}"/>
                </a:ext>
              </a:extLst>
            </p:cNvPr>
            <p:cNvSpPr/>
            <p:nvPr/>
          </p:nvSpPr>
          <p:spPr>
            <a:xfrm>
              <a:off x="-1018059" y="-1812308"/>
              <a:ext cx="8453114" cy="1243818"/>
            </a:xfrm>
            <a:prstGeom prst="roundRect">
              <a:avLst/>
            </a:prstGeom>
          </p:spPr>
          <p:style>
            <a:lnRef idx="1">
              <a:schemeClr val="accent5"/>
            </a:lnRef>
            <a:fillRef idx="2">
              <a:schemeClr val="accent5"/>
            </a:fillRef>
            <a:effectRef idx="1">
              <a:schemeClr val="accent5"/>
            </a:effectRef>
            <a:fontRef idx="minor">
              <a:schemeClr val="dk1"/>
            </a:fontRef>
          </p:style>
        </p:sp>
        <p:sp>
          <p:nvSpPr>
            <p:cNvPr id="5" name="Прямокутник: округлені кути 4">
              <a:extLst>
                <a:ext uri="{FF2B5EF4-FFF2-40B4-BE49-F238E27FC236}">
                  <a16:creationId xmlns:a16="http://schemas.microsoft.com/office/drawing/2014/main" id="{B76BE688-D45F-0858-D3DF-B1672B09451D}"/>
                </a:ext>
              </a:extLst>
            </p:cNvPr>
            <p:cNvSpPr txBox="1"/>
            <p:nvPr/>
          </p:nvSpPr>
          <p:spPr>
            <a:xfrm>
              <a:off x="-1023326" y="-1750078"/>
              <a:ext cx="8331678" cy="1122382"/>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235280" tIns="0" rIns="235280" bIns="0" numCol="1" spcCol="1270" anchor="ctr" anchorCtr="0">
              <a:noAutofit/>
            </a:bodyPr>
            <a:lstStyle/>
            <a:p>
              <a:pPr marL="0" lvl="0" indent="0" algn="l" defTabSz="1778000">
                <a:lnSpc>
                  <a:spcPct val="90000"/>
                </a:lnSpc>
                <a:spcBef>
                  <a:spcPct val="0"/>
                </a:spcBef>
                <a:spcAft>
                  <a:spcPct val="35000"/>
                </a:spcAft>
                <a:buNone/>
              </a:pPr>
              <a:r>
                <a:rPr lang="uk-UA" sz="4000" b="1" i="1" kern="1200" dirty="0">
                  <a:solidFill>
                    <a:srgbClr val="002060"/>
                  </a:solidFill>
                </a:rPr>
                <a:t> Робота з джерелами               інформації</a:t>
              </a:r>
            </a:p>
          </p:txBody>
        </p:sp>
      </p:grpSp>
      <p:grpSp>
        <p:nvGrpSpPr>
          <p:cNvPr id="6" name="Групувати 5">
            <a:extLst>
              <a:ext uri="{FF2B5EF4-FFF2-40B4-BE49-F238E27FC236}">
                <a16:creationId xmlns:a16="http://schemas.microsoft.com/office/drawing/2014/main" id="{4F672604-B0EC-7142-4D9B-05D039B5212F}"/>
              </a:ext>
            </a:extLst>
          </p:cNvPr>
          <p:cNvGrpSpPr/>
          <p:nvPr/>
        </p:nvGrpSpPr>
        <p:grpSpPr>
          <a:xfrm>
            <a:off x="412019" y="2581532"/>
            <a:ext cx="8480461" cy="1869697"/>
            <a:chOff x="412018" y="1607930"/>
            <a:chExt cx="8480461" cy="1375816"/>
          </a:xfrm>
        </p:grpSpPr>
        <p:sp>
          <p:nvSpPr>
            <p:cNvPr id="7" name="Прямокутник: округлені кути 6">
              <a:extLst>
                <a:ext uri="{FF2B5EF4-FFF2-40B4-BE49-F238E27FC236}">
                  <a16:creationId xmlns:a16="http://schemas.microsoft.com/office/drawing/2014/main" id="{2608909F-3EF5-EFC9-0E8E-1D8CD15E1F31}"/>
                </a:ext>
              </a:extLst>
            </p:cNvPr>
            <p:cNvSpPr/>
            <p:nvPr/>
          </p:nvSpPr>
          <p:spPr>
            <a:xfrm>
              <a:off x="412018" y="1607930"/>
              <a:ext cx="8480461" cy="1375816"/>
            </a:xfrm>
            <a:prstGeom prst="roundRect">
              <a:avLst/>
            </a:prstGeom>
          </p:spPr>
          <p:style>
            <a:lnRef idx="1">
              <a:schemeClr val="accent5"/>
            </a:lnRef>
            <a:fillRef idx="2">
              <a:schemeClr val="accent5"/>
            </a:fillRef>
            <a:effectRef idx="1">
              <a:schemeClr val="accent5"/>
            </a:effectRef>
            <a:fontRef idx="minor">
              <a:schemeClr val="dk1"/>
            </a:fontRef>
          </p:style>
        </p:sp>
        <p:sp>
          <p:nvSpPr>
            <p:cNvPr id="8" name="Прямокутник: округлені кути 4">
              <a:extLst>
                <a:ext uri="{FF2B5EF4-FFF2-40B4-BE49-F238E27FC236}">
                  <a16:creationId xmlns:a16="http://schemas.microsoft.com/office/drawing/2014/main" id="{7F731E2D-A4C3-217A-690D-2E1819627CCC}"/>
                </a:ext>
              </a:extLst>
            </p:cNvPr>
            <p:cNvSpPr txBox="1"/>
            <p:nvPr/>
          </p:nvSpPr>
          <p:spPr>
            <a:xfrm>
              <a:off x="479180" y="1675092"/>
              <a:ext cx="8346137" cy="1241492"/>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235280" tIns="0" rIns="235280" bIns="0" numCol="1" spcCol="1270" anchor="ctr" anchorCtr="0">
              <a:noAutofit/>
            </a:bodyPr>
            <a:lstStyle/>
            <a:p>
              <a:pPr lvl="0" defTabSz="914400">
                <a:defRPr/>
              </a:pPr>
              <a:r>
                <a:rPr lang="uk-UA" sz="4000" b="1" i="1" dirty="0">
                  <a:solidFill>
                    <a:srgbClr val="002060"/>
                  </a:solidFill>
                </a:rPr>
                <a:t>Спостереження, </a:t>
              </a:r>
              <a:r>
                <a:rPr lang="uk-UA" sz="4000" b="1" i="1" kern="1200" dirty="0">
                  <a:solidFill>
                    <a:srgbClr val="002060"/>
                  </a:solidFill>
                </a:rPr>
                <a:t>картографія, інфографіка, опитування </a:t>
              </a:r>
            </a:p>
          </p:txBody>
        </p:sp>
      </p:grpSp>
      <p:grpSp>
        <p:nvGrpSpPr>
          <p:cNvPr id="9" name="Групувати 8">
            <a:extLst>
              <a:ext uri="{FF2B5EF4-FFF2-40B4-BE49-F238E27FC236}">
                <a16:creationId xmlns:a16="http://schemas.microsoft.com/office/drawing/2014/main" id="{D3C0248B-A824-7CD6-E694-C6B9BDD40756}"/>
              </a:ext>
            </a:extLst>
          </p:cNvPr>
          <p:cNvGrpSpPr/>
          <p:nvPr/>
        </p:nvGrpSpPr>
        <p:grpSpPr>
          <a:xfrm>
            <a:off x="479181" y="4966111"/>
            <a:ext cx="8900346" cy="1540762"/>
            <a:chOff x="-349282" y="5597258"/>
            <a:chExt cx="8424503" cy="1694934"/>
          </a:xfrm>
        </p:grpSpPr>
        <p:sp>
          <p:nvSpPr>
            <p:cNvPr id="10" name="Прямокутник: округлені кути 9">
              <a:extLst>
                <a:ext uri="{FF2B5EF4-FFF2-40B4-BE49-F238E27FC236}">
                  <a16:creationId xmlns:a16="http://schemas.microsoft.com/office/drawing/2014/main" id="{18BA270D-40CB-6B42-29AE-D9B75725634B}"/>
                </a:ext>
              </a:extLst>
            </p:cNvPr>
            <p:cNvSpPr/>
            <p:nvPr/>
          </p:nvSpPr>
          <p:spPr>
            <a:xfrm>
              <a:off x="-349282" y="5597258"/>
              <a:ext cx="7992889" cy="1694934"/>
            </a:xfrm>
            <a:prstGeom prst="roundRect">
              <a:avLst/>
            </a:prstGeom>
          </p:spPr>
          <p:style>
            <a:lnRef idx="1">
              <a:schemeClr val="accent5"/>
            </a:lnRef>
            <a:fillRef idx="2">
              <a:schemeClr val="accent5"/>
            </a:fillRef>
            <a:effectRef idx="1">
              <a:schemeClr val="accent5"/>
            </a:effectRef>
            <a:fontRef idx="minor">
              <a:schemeClr val="dk1"/>
            </a:fontRef>
          </p:style>
        </p:sp>
        <p:sp>
          <p:nvSpPr>
            <p:cNvPr id="11" name="Прямокутник: округлені кути 4">
              <a:extLst>
                <a:ext uri="{FF2B5EF4-FFF2-40B4-BE49-F238E27FC236}">
                  <a16:creationId xmlns:a16="http://schemas.microsoft.com/office/drawing/2014/main" id="{612E4245-5A2F-0E78-649E-28C7A56DD14A}"/>
                </a:ext>
              </a:extLst>
            </p:cNvPr>
            <p:cNvSpPr txBox="1"/>
            <p:nvPr/>
          </p:nvSpPr>
          <p:spPr>
            <a:xfrm>
              <a:off x="-268584" y="5679998"/>
              <a:ext cx="8343805" cy="1529454"/>
            </a:xfrm>
            <a:prstGeom prst="rect">
              <a:avLst/>
            </a:prstGeom>
          </p:spPr>
          <p:style>
            <a:lnRef idx="0">
              <a:scrgbClr r="0" g="0" b="0"/>
            </a:lnRef>
            <a:fillRef idx="0">
              <a:scrgbClr r="0" g="0" b="0"/>
            </a:fillRef>
            <a:effectRef idx="0">
              <a:scrgbClr r="0" g="0" b="0"/>
            </a:effectRef>
            <a:fontRef idx="minor">
              <a:schemeClr val="dk1"/>
            </a:fontRef>
          </p:style>
          <p:txBody>
            <a:bodyPr spcFirstLastPara="0" vert="horz" wrap="square" lIns="235280" tIns="0" rIns="235280" bIns="0" numCol="1" spcCol="1270" anchor="ctr" anchorCtr="0">
              <a:noAutofit/>
            </a:bodyPr>
            <a:lstStyle/>
            <a:p>
              <a:pPr marL="0" lvl="0" indent="0" algn="l" defTabSz="1778000">
                <a:lnSpc>
                  <a:spcPct val="90000"/>
                </a:lnSpc>
                <a:spcBef>
                  <a:spcPct val="0"/>
                </a:spcBef>
                <a:spcAft>
                  <a:spcPct val="35000"/>
                </a:spcAft>
                <a:buNone/>
              </a:pPr>
              <a:r>
                <a:rPr lang="uk-UA" sz="4000" b="1" i="1" kern="1200" dirty="0">
                  <a:solidFill>
                    <a:srgbClr val="002060"/>
                  </a:solidFill>
                </a:rPr>
                <a:t>Аналіз, порівняння та узагальнення</a:t>
              </a:r>
            </a:p>
          </p:txBody>
        </p:sp>
      </p:grpSp>
    </p:spTree>
    <p:extLst>
      <p:ext uri="{BB962C8B-B14F-4D97-AF65-F5344CB8AC3E}">
        <p14:creationId xmlns:p14="http://schemas.microsoft.com/office/powerpoint/2010/main" val="752107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4/4e/Illustration_Sagittaria_sagittifolia0.jpg/250px-Illustration_Sagittaria_sagittifolia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5879" y="3299375"/>
            <a:ext cx="2955237" cy="1866632"/>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Мак городній — Вікіпедія">
            <a:extLst>
              <a:ext uri="{FF2B5EF4-FFF2-40B4-BE49-F238E27FC236}">
                <a16:creationId xmlns:a16="http://schemas.microsoft.com/office/drawing/2014/main" id="{9DC86E76-0B70-ACFB-FD4F-1243AD901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4951" y="3147071"/>
            <a:ext cx="2783030" cy="186663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кутник 1">
            <a:extLst>
              <a:ext uri="{FF2B5EF4-FFF2-40B4-BE49-F238E27FC236}">
                <a16:creationId xmlns:a16="http://schemas.microsoft.com/office/drawing/2014/main" id="{E8EA768F-A26F-A670-8A3A-4EED195D32F0}"/>
              </a:ext>
            </a:extLst>
          </p:cNvPr>
          <p:cNvSpPr/>
          <p:nvPr/>
        </p:nvSpPr>
        <p:spPr>
          <a:xfrm>
            <a:off x="0" y="-63494"/>
            <a:ext cx="12192000" cy="2660886"/>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fontAlgn="base"/>
            <a:r>
              <a:rPr lang="ru-RU" sz="3200" i="1" dirty="0">
                <a:solidFill>
                  <a:srgbClr val="002060"/>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З </a:t>
            </a:r>
            <a:r>
              <a:rPr lang="uk-UA" sz="2400" dirty="0">
                <a:solidFill>
                  <a:schemeClr val="tx1"/>
                </a:solidFill>
                <a:latin typeface="Times New Roman" panose="02020603050405020304" pitchFamily="18" charset="0"/>
                <a:cs typeface="Times New Roman" panose="02020603050405020304" pitchFamily="18" charset="0"/>
              </a:rPr>
              <a:t>вивчених джерел інформації  стало зрозуміло, що майже всі представники нашої флори – це   рослини-мандрівники. Вони мандрують сушею, повітрям, морем</a:t>
            </a:r>
            <a:r>
              <a:rPr lang="ru-RU" sz="2400"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rPr>
              <a:t> завдяки людині, за її бажанням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a:t>
            </a:r>
            <a:r>
              <a:rPr lang="uk-UA" sz="2400" dirty="0">
                <a:solidFill>
                  <a:schemeClr val="tx1"/>
                </a:solidFill>
                <a:latin typeface="Times New Roman" panose="02020603050405020304" pitchFamily="18" charset="0"/>
                <a:cs typeface="Times New Roman" panose="02020603050405020304" pitchFamily="18" charset="0"/>
              </a:rPr>
              <a:t>потребою. </a:t>
            </a:r>
            <a:r>
              <a:rPr lang="ru-RU" sz="2400" dirty="0">
                <a:solidFill>
                  <a:schemeClr val="tx1"/>
                </a:solidFill>
                <a:latin typeface="Times New Roman" panose="02020603050405020304" pitchFamily="18" charset="0"/>
                <a:cs typeface="Times New Roman" panose="02020603050405020304" pitchFamily="18" charset="0"/>
              </a:rPr>
              <a:t>Але природа не </a:t>
            </a:r>
            <a:r>
              <a:rPr lang="ru-RU" sz="2400" dirty="0" err="1">
                <a:solidFill>
                  <a:schemeClr val="tx1"/>
                </a:solidFill>
                <a:latin typeface="Times New Roman" panose="02020603050405020304" pitchFamily="18" charset="0"/>
                <a:cs typeface="Times New Roman" panose="02020603050405020304" pitchFamily="18" charset="0"/>
              </a:rPr>
              <a:t>поскупилася</a:t>
            </a:r>
            <a:r>
              <a:rPr lang="ru-RU" sz="2400" dirty="0">
                <a:solidFill>
                  <a:schemeClr val="tx1"/>
                </a:solidFill>
                <a:latin typeface="Times New Roman" panose="02020603050405020304" pitchFamily="18" charset="0"/>
                <a:cs typeface="Times New Roman" panose="02020603050405020304" pitchFamily="18" charset="0"/>
              </a:rPr>
              <a:t> на </a:t>
            </a:r>
            <a:r>
              <a:rPr lang="ru-RU" sz="2400" dirty="0" err="1">
                <a:solidFill>
                  <a:schemeClr val="tx1"/>
                </a:solidFill>
                <a:latin typeface="Times New Roman" panose="02020603050405020304" pitchFamily="18" charset="0"/>
                <a:cs typeface="Times New Roman" panose="02020603050405020304" pitchFamily="18" charset="0"/>
              </a:rPr>
              <a:t>вигадки</a:t>
            </a:r>
            <a:r>
              <a:rPr lang="ru-RU" sz="2400" dirty="0">
                <a:solidFill>
                  <a:schemeClr val="tx1"/>
                </a:solidFill>
                <a:latin typeface="Times New Roman" panose="02020603050405020304" pitchFamily="18" charset="0"/>
                <a:cs typeface="Times New Roman" panose="02020603050405020304" pitchFamily="18" charset="0"/>
              </a:rPr>
              <a:t> для </a:t>
            </a:r>
            <a:r>
              <a:rPr lang="ru-RU" sz="2400" dirty="0" err="1">
                <a:solidFill>
                  <a:schemeClr val="tx1"/>
                </a:solidFill>
                <a:latin typeface="Times New Roman" panose="02020603050405020304" pitchFamily="18" charset="0"/>
                <a:cs typeface="Times New Roman" panose="02020603050405020304" pitchFamily="18" charset="0"/>
              </a:rPr>
              <a:t>пристосування</a:t>
            </a:r>
            <a:r>
              <a:rPr lang="ru-RU" sz="2400" dirty="0">
                <a:solidFill>
                  <a:schemeClr val="tx1"/>
                </a:solidFill>
                <a:latin typeface="Times New Roman" panose="02020603050405020304" pitchFamily="18" charset="0"/>
                <a:cs typeface="Times New Roman" panose="02020603050405020304" pitchFamily="18" charset="0"/>
              </a:rPr>
              <a:t> до </a:t>
            </a:r>
            <a:r>
              <a:rPr lang="ru-RU" sz="2400" dirty="0" err="1">
                <a:solidFill>
                  <a:schemeClr val="tx1"/>
                </a:solidFill>
                <a:latin typeface="Times New Roman" panose="02020603050405020304" pitchFamily="18" charset="0"/>
                <a:cs typeface="Times New Roman" panose="02020603050405020304" pitchFamily="18" charset="0"/>
              </a:rPr>
              <a:t>їх</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поширення</a:t>
            </a:r>
            <a:r>
              <a:rPr lang="ru-RU" sz="2400" dirty="0">
                <a:solidFill>
                  <a:schemeClr val="tx1"/>
                </a:solidFill>
                <a:latin typeface="Times New Roman" panose="02020603050405020304" pitchFamily="18" charset="0"/>
                <a:cs typeface="Times New Roman" panose="02020603050405020304" pitchFamily="18" charset="0"/>
              </a:rPr>
              <a:t> і  без </a:t>
            </a:r>
            <a:r>
              <a:rPr lang="ru-RU" sz="2400" dirty="0" err="1">
                <a:solidFill>
                  <a:schemeClr val="tx1"/>
                </a:solidFill>
                <a:latin typeface="Times New Roman" panose="02020603050405020304" pitchFamily="18" charset="0"/>
                <a:cs typeface="Times New Roman" panose="02020603050405020304" pitchFamily="18" charset="0"/>
              </a:rPr>
              <a:t>людського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втручання</a:t>
            </a:r>
            <a:r>
              <a:rPr lang="ru-RU" sz="2400" dirty="0">
                <a:solidFill>
                  <a:schemeClr val="tx1"/>
                </a:solidFill>
                <a:latin typeface="Times New Roman" panose="02020603050405020304" pitchFamily="18" charset="0"/>
                <a:cs typeface="Times New Roman" panose="02020603050405020304" pitchFamily="18" charset="0"/>
              </a:rPr>
              <a:t>. </a:t>
            </a:r>
          </a:p>
          <a:p>
            <a:pPr fontAlgn="base"/>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Якщо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уважно</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роздивитися</a:t>
            </a:r>
            <a:r>
              <a:rPr lang="ru-RU" sz="2400" dirty="0">
                <a:solidFill>
                  <a:schemeClr val="tx1"/>
                </a:solidFill>
                <a:latin typeface="Times New Roman" panose="02020603050405020304" pitchFamily="18" charset="0"/>
                <a:cs typeface="Times New Roman" panose="02020603050405020304" pitchFamily="18" charset="0"/>
              </a:rPr>
              <a:t> плоди </a:t>
            </a:r>
            <a:r>
              <a:rPr lang="ru-RU" sz="2400" dirty="0" err="1">
                <a:solidFill>
                  <a:schemeClr val="tx1"/>
                </a:solidFill>
                <a:latin typeface="Times New Roman" panose="02020603050405020304" pitchFamily="18" charset="0"/>
                <a:cs typeface="Times New Roman" panose="02020603050405020304" pitchFamily="18" charset="0"/>
              </a:rPr>
              <a:t>деяких</a:t>
            </a:r>
            <a:r>
              <a:rPr lang="ru-RU" sz="2400" dirty="0">
                <a:solidFill>
                  <a:schemeClr val="tx1"/>
                </a:solidFill>
                <a:latin typeface="Times New Roman" panose="02020603050405020304" pitchFamily="18" charset="0"/>
                <a:cs typeface="Times New Roman" panose="02020603050405020304" pitchFamily="18" charset="0"/>
              </a:rPr>
              <a:t> рослин, то </a:t>
            </a:r>
            <a:r>
              <a:rPr lang="ru-RU" sz="2400" dirty="0" err="1">
                <a:solidFill>
                  <a:schemeClr val="tx1"/>
                </a:solidFill>
                <a:latin typeface="Times New Roman" panose="02020603050405020304" pitchFamily="18" charset="0"/>
                <a:cs typeface="Times New Roman" panose="02020603050405020304" pitchFamily="18" charset="0"/>
              </a:rPr>
              <a:t>відкриється</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дивовижний</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світ</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витончених</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шедеврів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природи</a:t>
            </a:r>
            <a:r>
              <a:rPr lang="ru-RU" sz="2400" dirty="0">
                <a:solidFill>
                  <a:schemeClr val="tx1"/>
                </a:solidFill>
                <a:latin typeface="Times New Roman" panose="02020603050405020304" pitchFamily="18" charset="0"/>
                <a:cs typeface="Times New Roman" panose="02020603050405020304" pitchFamily="18" charset="0"/>
              </a:rPr>
              <a:t> для </a:t>
            </a:r>
            <a:r>
              <a:rPr lang="ru-RU" sz="2400" dirty="0" err="1">
                <a:solidFill>
                  <a:schemeClr val="tx1"/>
                </a:solidFill>
                <a:latin typeface="Times New Roman" panose="02020603050405020304" pitchFamily="18" charset="0"/>
                <a:cs typeface="Times New Roman" panose="02020603050405020304" pitchFamily="18" charset="0"/>
              </a:rPr>
              <a:t>розповсюдження</a:t>
            </a:r>
            <a:r>
              <a:rPr lang="ru-RU" sz="2400" dirty="0">
                <a:solidFill>
                  <a:schemeClr val="tx1"/>
                </a:solidFill>
                <a:latin typeface="Times New Roman" panose="02020603050405020304" pitchFamily="18" charset="0"/>
                <a:cs typeface="Times New Roman" panose="02020603050405020304" pitchFamily="18" charset="0"/>
              </a:rPr>
              <a:t>. </a:t>
            </a:r>
          </a:p>
          <a:p>
            <a:pPr fontAlgn="base"/>
            <a:r>
              <a:rPr lang="ru-RU" sz="2400" dirty="0">
                <a:solidFill>
                  <a:schemeClr val="tx1"/>
                </a:solidFill>
                <a:latin typeface="Times New Roman" panose="02020603050405020304" pitchFamily="18" charset="0"/>
                <a:cs typeface="Times New Roman" panose="02020603050405020304" pitchFamily="18" charset="0"/>
              </a:rPr>
              <a:t>     Ось </a:t>
            </a:r>
            <a:r>
              <a:rPr lang="ru-RU" sz="2400" dirty="0" err="1">
                <a:solidFill>
                  <a:schemeClr val="tx1"/>
                </a:solidFill>
                <a:latin typeface="Times New Roman" panose="02020603050405020304" pitchFamily="18" charset="0"/>
                <a:cs typeface="Times New Roman" panose="02020603050405020304" pitchFamily="18" charset="0"/>
              </a:rPr>
              <a:t>приклади</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різних</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пристосувань</a:t>
            </a:r>
            <a:r>
              <a:rPr lang="ru-RU" sz="2400" dirty="0">
                <a:solidFill>
                  <a:schemeClr val="tx1"/>
                </a:solidFill>
                <a:latin typeface="Times New Roman" panose="02020603050405020304" pitchFamily="18" charset="0"/>
                <a:cs typeface="Times New Roman" panose="02020603050405020304" pitchFamily="18" charset="0"/>
              </a:rPr>
              <a:t> рослин-</a:t>
            </a:r>
            <a:r>
              <a:rPr lang="ru-RU" sz="2400" dirty="0" err="1">
                <a:solidFill>
                  <a:schemeClr val="tx1"/>
                </a:solidFill>
                <a:latin typeface="Times New Roman" panose="02020603050405020304" pitchFamily="18" charset="0"/>
                <a:cs typeface="Times New Roman" panose="02020603050405020304" pitchFamily="18" charset="0"/>
              </a:rPr>
              <a:t>мандрівників</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нашої</a:t>
            </a:r>
            <a:r>
              <a:rPr lang="ru-RU" sz="2400" dirty="0">
                <a:solidFill>
                  <a:schemeClr val="tx1"/>
                </a:solidFill>
                <a:latin typeface="Times New Roman" panose="02020603050405020304" pitchFamily="18" charset="0"/>
                <a:cs typeface="Times New Roman" panose="02020603050405020304" pitchFamily="18" charset="0"/>
              </a:rPr>
              <a:t> </a:t>
            </a:r>
            <a:r>
              <a:rPr lang="ru-RU" sz="2400" dirty="0" err="1">
                <a:solidFill>
                  <a:schemeClr val="tx1"/>
                </a:solidFill>
                <a:latin typeface="Times New Roman" panose="02020603050405020304" pitchFamily="18" charset="0"/>
                <a:cs typeface="Times New Roman" panose="02020603050405020304" pitchFamily="18" charset="0"/>
              </a:rPr>
              <a:t>місцевості</a:t>
            </a:r>
            <a:r>
              <a:rPr lang="ru-RU" sz="2400" dirty="0">
                <a:solidFill>
                  <a:schemeClr val="tx1"/>
                </a:solidFill>
                <a:latin typeface="Times New Roman" panose="02020603050405020304" pitchFamily="18" charset="0"/>
                <a:cs typeface="Times New Roman" panose="02020603050405020304" pitchFamily="18" charset="0"/>
              </a:rPr>
              <a:t>.</a:t>
            </a:r>
            <a:endParaRPr lang="uk-UA" sz="2400" dirty="0">
              <a:solidFill>
                <a:schemeClr val="tx1"/>
              </a:solidFill>
              <a:latin typeface="Times New Roman" panose="02020603050405020304" pitchFamily="18" charset="0"/>
              <a:cs typeface="Times New Roman" panose="02020603050405020304" pitchFamily="18" charset="0"/>
            </a:endParaRPr>
          </a:p>
        </p:txBody>
      </p:sp>
      <p:pic>
        <p:nvPicPr>
          <p:cNvPr id="1028" name="Picture 4" descr="Презентація &quot;Розмноження рослин. Поширення плодів та насіння в природі.&quot;">
            <a:extLst>
              <a:ext uri="{FF2B5EF4-FFF2-40B4-BE49-F238E27FC236}">
                <a16:creationId xmlns:a16="http://schemas.microsoft.com/office/drawing/2014/main" id="{D7FA5EE2-ADB6-47F2-76C6-7EC331BCA58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991" t="22916" r="71825" b="42283"/>
          <a:stretch>
            <a:fillRect/>
          </a:stretch>
        </p:blipFill>
        <p:spPr bwMode="auto">
          <a:xfrm>
            <a:off x="0" y="2937146"/>
            <a:ext cx="1968940" cy="18442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Презентація &quot;Розмноження рослин. Поширення плодів та насіння в природі.&quot;">
            <a:extLst>
              <a:ext uri="{FF2B5EF4-FFF2-40B4-BE49-F238E27FC236}">
                <a16:creationId xmlns:a16="http://schemas.microsoft.com/office/drawing/2014/main" id="{AEE8813D-C963-735B-07FA-36006324A79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3751" t="58504" r="67696" b="28589"/>
          <a:stretch/>
        </p:blipFill>
        <p:spPr bwMode="auto">
          <a:xfrm>
            <a:off x="1726395" y="3133086"/>
            <a:ext cx="737419" cy="1230908"/>
          </a:xfrm>
          <a:prstGeom prst="rect">
            <a:avLst/>
          </a:prstGeom>
          <a:noFill/>
          <a:extLst>
            <a:ext uri="{909E8E84-426E-40DD-AFC4-6F175D3DCCD1}">
              <a14:hiddenFill xmlns:a14="http://schemas.microsoft.com/office/drawing/2010/main">
                <a:solidFill>
                  <a:srgbClr val="FFFFFF"/>
                </a:solidFill>
              </a14:hiddenFill>
            </a:ext>
          </a:extLst>
        </p:spPr>
      </p:pic>
      <p:sp>
        <p:nvSpPr>
          <p:cNvPr id="3" name="Овал 2">
            <a:extLst>
              <a:ext uri="{FF2B5EF4-FFF2-40B4-BE49-F238E27FC236}">
                <a16:creationId xmlns:a16="http://schemas.microsoft.com/office/drawing/2014/main" id="{9D596CC2-EBB8-85DF-E09F-4B279DB123AE}"/>
              </a:ext>
            </a:extLst>
          </p:cNvPr>
          <p:cNvSpPr/>
          <p:nvPr/>
        </p:nvSpPr>
        <p:spPr>
          <a:xfrm>
            <a:off x="134283" y="2575961"/>
            <a:ext cx="2329531" cy="72237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b="1" dirty="0">
                <a:solidFill>
                  <a:schemeClr val="tx1"/>
                </a:solidFill>
              </a:rPr>
              <a:t>Кульбаба лікарська</a:t>
            </a:r>
          </a:p>
        </p:txBody>
      </p:sp>
      <p:sp>
        <p:nvSpPr>
          <p:cNvPr id="7" name="Прямокутник 6">
            <a:extLst>
              <a:ext uri="{FF2B5EF4-FFF2-40B4-BE49-F238E27FC236}">
                <a16:creationId xmlns:a16="http://schemas.microsoft.com/office/drawing/2014/main" id="{3856919E-5AC0-2599-B422-2E4687B98D04}"/>
              </a:ext>
            </a:extLst>
          </p:cNvPr>
          <p:cNvSpPr/>
          <p:nvPr/>
        </p:nvSpPr>
        <p:spPr>
          <a:xfrm>
            <a:off x="0" y="4841016"/>
            <a:ext cx="2690904" cy="65921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1600" b="1" dirty="0">
                <a:solidFill>
                  <a:srgbClr val="FFFF00"/>
                </a:solidFill>
              </a:rPr>
              <a:t>ПОШИРЮЄТЬСЯ ВІТРОМ</a:t>
            </a:r>
          </a:p>
          <a:p>
            <a:pPr algn="ctr"/>
            <a:r>
              <a:rPr lang="uk-UA" sz="1600" b="1" dirty="0">
                <a:solidFill>
                  <a:srgbClr val="FFFF00"/>
                </a:solidFill>
              </a:rPr>
              <a:t>(анемохорія</a:t>
            </a:r>
            <a:r>
              <a:rPr lang="uk-UA" sz="1400" dirty="0">
                <a:solidFill>
                  <a:srgbClr val="FFFF00"/>
                </a:solidFill>
              </a:rPr>
              <a:t>)</a:t>
            </a:r>
          </a:p>
        </p:txBody>
      </p:sp>
      <p:sp>
        <p:nvSpPr>
          <p:cNvPr id="9" name="Прямокутник 8">
            <a:extLst>
              <a:ext uri="{FF2B5EF4-FFF2-40B4-BE49-F238E27FC236}">
                <a16:creationId xmlns:a16="http://schemas.microsoft.com/office/drawing/2014/main" id="{83868076-54D0-92E7-2F69-9EED7A56191F}"/>
              </a:ext>
            </a:extLst>
          </p:cNvPr>
          <p:cNvSpPr/>
          <p:nvPr/>
        </p:nvSpPr>
        <p:spPr>
          <a:xfrm>
            <a:off x="206595" y="5564379"/>
            <a:ext cx="2484309" cy="1181036"/>
          </a:xfrm>
          <a:prstGeom prst="rect">
            <a:avLst/>
          </a:prstGeom>
          <a:solidFill>
            <a:srgbClr val="CDF6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uk-UA" sz="2000" dirty="0">
                <a:solidFill>
                  <a:sysClr val="windowText" lastClr="000000"/>
                </a:solidFill>
              </a:rPr>
              <a:t>Її  плоди  легкі, мають вирости-парашутики.</a:t>
            </a:r>
          </a:p>
        </p:txBody>
      </p:sp>
      <p:pic>
        <p:nvPicPr>
          <p:cNvPr id="1044" name="Picture 20" descr="тваринами">
            <a:extLst>
              <a:ext uri="{FF2B5EF4-FFF2-40B4-BE49-F238E27FC236}">
                <a16:creationId xmlns:a16="http://schemas.microsoft.com/office/drawing/2014/main" id="{CFEBC771-582B-1034-A589-3ED5EB17275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373" t="16722" r="67129" b="42481"/>
          <a:stretch>
            <a:fillRect/>
          </a:stretch>
        </p:blipFill>
        <p:spPr bwMode="auto">
          <a:xfrm>
            <a:off x="2930755" y="3133086"/>
            <a:ext cx="2163133" cy="1782567"/>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тваринами">
            <a:extLst>
              <a:ext uri="{FF2B5EF4-FFF2-40B4-BE49-F238E27FC236}">
                <a16:creationId xmlns:a16="http://schemas.microsoft.com/office/drawing/2014/main" id="{B8A81CEA-3CE0-8017-DEBB-D1D789ECAAF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645" t="58897" r="73125" b="17324"/>
          <a:stretch>
            <a:fillRect/>
          </a:stretch>
        </p:blipFill>
        <p:spPr bwMode="auto">
          <a:xfrm>
            <a:off x="4513043" y="3219856"/>
            <a:ext cx="1164789" cy="1793847"/>
          </a:xfrm>
          <a:prstGeom prst="rect">
            <a:avLst/>
          </a:prstGeom>
          <a:noFill/>
          <a:extLst>
            <a:ext uri="{909E8E84-426E-40DD-AFC4-6F175D3DCCD1}">
              <a14:hiddenFill xmlns:a14="http://schemas.microsoft.com/office/drawing/2010/main">
                <a:solidFill>
                  <a:srgbClr val="FFFFFF"/>
                </a:solidFill>
              </a14:hiddenFill>
            </a:ext>
          </a:extLst>
        </p:spPr>
      </p:pic>
      <p:sp>
        <p:nvSpPr>
          <p:cNvPr id="10" name="Овал 9">
            <a:extLst>
              <a:ext uri="{FF2B5EF4-FFF2-40B4-BE49-F238E27FC236}">
                <a16:creationId xmlns:a16="http://schemas.microsoft.com/office/drawing/2014/main" id="{1D5DA581-FEFF-FCFA-EE3F-33ECB987A660}"/>
              </a:ext>
            </a:extLst>
          </p:cNvPr>
          <p:cNvSpPr/>
          <p:nvPr/>
        </p:nvSpPr>
        <p:spPr>
          <a:xfrm>
            <a:off x="2970677" y="2597392"/>
            <a:ext cx="2590152" cy="790262"/>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Лопух великий</a:t>
            </a:r>
          </a:p>
        </p:txBody>
      </p:sp>
      <p:sp>
        <p:nvSpPr>
          <p:cNvPr id="11" name="Прямокутник 10">
            <a:extLst>
              <a:ext uri="{FF2B5EF4-FFF2-40B4-BE49-F238E27FC236}">
                <a16:creationId xmlns:a16="http://schemas.microsoft.com/office/drawing/2014/main" id="{9D370A65-9943-7766-B553-51E62C5D2DEE}"/>
              </a:ext>
            </a:extLst>
          </p:cNvPr>
          <p:cNvSpPr/>
          <p:nvPr/>
        </p:nvSpPr>
        <p:spPr>
          <a:xfrm>
            <a:off x="3122687" y="5573056"/>
            <a:ext cx="2604080" cy="1181036"/>
          </a:xfrm>
          <a:prstGeom prst="rect">
            <a:avLst/>
          </a:prstGeom>
          <a:solidFill>
            <a:srgbClr val="CDF6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uk-UA" sz="2000" dirty="0">
                <a:solidFill>
                  <a:schemeClr val="tx1"/>
                </a:solidFill>
              </a:rPr>
              <a:t>Його плоди мають вирости у вигляді  гачечків.</a:t>
            </a:r>
          </a:p>
        </p:txBody>
      </p:sp>
      <p:sp>
        <p:nvSpPr>
          <p:cNvPr id="12" name="Прямокутник 11">
            <a:extLst>
              <a:ext uri="{FF2B5EF4-FFF2-40B4-BE49-F238E27FC236}">
                <a16:creationId xmlns:a16="http://schemas.microsoft.com/office/drawing/2014/main" id="{510DB448-16F8-34C2-628C-3EF151D793ED}"/>
              </a:ext>
            </a:extLst>
          </p:cNvPr>
          <p:cNvSpPr/>
          <p:nvPr/>
        </p:nvSpPr>
        <p:spPr>
          <a:xfrm>
            <a:off x="6347273" y="5586978"/>
            <a:ext cx="2712451" cy="1189103"/>
          </a:xfrm>
          <a:prstGeom prst="rect">
            <a:avLst/>
          </a:prstGeom>
          <a:solidFill>
            <a:srgbClr val="CDF6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uk-UA" sz="2000" dirty="0">
                <a:solidFill>
                  <a:schemeClr val="tx1"/>
                </a:solidFill>
              </a:rPr>
              <a:t>Її  плоди  водонепроникні, наповнені повітрям.</a:t>
            </a:r>
          </a:p>
        </p:txBody>
      </p:sp>
      <p:sp>
        <p:nvSpPr>
          <p:cNvPr id="13" name="Прямокутник 12">
            <a:extLst>
              <a:ext uri="{FF2B5EF4-FFF2-40B4-BE49-F238E27FC236}">
                <a16:creationId xmlns:a16="http://schemas.microsoft.com/office/drawing/2014/main" id="{1CC73571-1AAE-5325-75F3-9F5BA26293D8}"/>
              </a:ext>
            </a:extLst>
          </p:cNvPr>
          <p:cNvSpPr/>
          <p:nvPr/>
        </p:nvSpPr>
        <p:spPr>
          <a:xfrm>
            <a:off x="6225882" y="4781406"/>
            <a:ext cx="2875605" cy="69262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1600" b="1" dirty="0">
                <a:solidFill>
                  <a:srgbClr val="FFFF00"/>
                </a:solidFill>
              </a:rPr>
              <a:t>ПОШИРЮЄТЬСЯ ВОДОЮ</a:t>
            </a:r>
          </a:p>
          <a:p>
            <a:pPr algn="ctr"/>
            <a:r>
              <a:rPr lang="uk-UA" sz="1600" b="1" dirty="0">
                <a:solidFill>
                  <a:srgbClr val="FFFF00"/>
                </a:solidFill>
              </a:rPr>
              <a:t>(гідрохорія)</a:t>
            </a:r>
          </a:p>
        </p:txBody>
      </p:sp>
      <p:sp>
        <p:nvSpPr>
          <p:cNvPr id="15" name="Овал 14">
            <a:extLst>
              <a:ext uri="{FF2B5EF4-FFF2-40B4-BE49-F238E27FC236}">
                <a16:creationId xmlns:a16="http://schemas.microsoft.com/office/drawing/2014/main" id="{6337F99F-2E7E-01DD-6E5B-9DB30F4E07A4}"/>
              </a:ext>
            </a:extLst>
          </p:cNvPr>
          <p:cNvSpPr/>
          <p:nvPr/>
        </p:nvSpPr>
        <p:spPr>
          <a:xfrm>
            <a:off x="6307458" y="2607005"/>
            <a:ext cx="2712452" cy="717359"/>
          </a:xfrm>
          <a:prstGeom prst="ellipse">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Стрілиця звичайна</a:t>
            </a:r>
          </a:p>
        </p:txBody>
      </p:sp>
      <p:sp>
        <p:nvSpPr>
          <p:cNvPr id="16" name="Прямокутник 15">
            <a:extLst>
              <a:ext uri="{FF2B5EF4-FFF2-40B4-BE49-F238E27FC236}">
                <a16:creationId xmlns:a16="http://schemas.microsoft.com/office/drawing/2014/main" id="{842EB04A-C0EF-5D3C-9676-8AD32B2D9565}"/>
              </a:ext>
            </a:extLst>
          </p:cNvPr>
          <p:cNvSpPr/>
          <p:nvPr/>
        </p:nvSpPr>
        <p:spPr>
          <a:xfrm>
            <a:off x="9534951" y="4841016"/>
            <a:ext cx="2657049" cy="67329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1600" b="1" dirty="0">
                <a:solidFill>
                  <a:srgbClr val="FFFF00"/>
                </a:solidFill>
              </a:rPr>
              <a:t>САМОПОШИРЮЄТЬСЯ</a:t>
            </a:r>
          </a:p>
          <a:p>
            <a:pPr algn="ctr"/>
            <a:r>
              <a:rPr lang="uk-UA" sz="1600" b="1" dirty="0">
                <a:solidFill>
                  <a:srgbClr val="FFFF00"/>
                </a:solidFill>
              </a:rPr>
              <a:t>(автохорія)</a:t>
            </a:r>
          </a:p>
        </p:txBody>
      </p:sp>
      <p:sp>
        <p:nvSpPr>
          <p:cNvPr id="17" name="Овал 16">
            <a:extLst>
              <a:ext uri="{FF2B5EF4-FFF2-40B4-BE49-F238E27FC236}">
                <a16:creationId xmlns:a16="http://schemas.microsoft.com/office/drawing/2014/main" id="{B5E2FE1C-6540-F456-402C-6B8E5E1FDDB8}"/>
              </a:ext>
            </a:extLst>
          </p:cNvPr>
          <p:cNvSpPr/>
          <p:nvPr/>
        </p:nvSpPr>
        <p:spPr>
          <a:xfrm>
            <a:off x="9540376" y="2611741"/>
            <a:ext cx="2657048" cy="712623"/>
          </a:xfrm>
          <a:prstGeom prst="ellipse">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2000" b="1" dirty="0">
                <a:solidFill>
                  <a:schemeClr val="tx1"/>
                </a:solidFill>
              </a:rPr>
              <a:t>Мак </a:t>
            </a:r>
          </a:p>
          <a:p>
            <a:pPr algn="ctr"/>
            <a:r>
              <a:rPr lang="uk-UA" sz="2000" b="1" dirty="0">
                <a:solidFill>
                  <a:schemeClr val="tx1"/>
                </a:solidFill>
              </a:rPr>
              <a:t>дикий</a:t>
            </a:r>
          </a:p>
        </p:txBody>
      </p:sp>
      <p:sp>
        <p:nvSpPr>
          <p:cNvPr id="19" name="Прямокутник 18">
            <a:extLst>
              <a:ext uri="{FF2B5EF4-FFF2-40B4-BE49-F238E27FC236}">
                <a16:creationId xmlns:a16="http://schemas.microsoft.com/office/drawing/2014/main" id="{BE7F392D-E107-F9FE-2459-962C3CA28BEF}"/>
              </a:ext>
            </a:extLst>
          </p:cNvPr>
          <p:cNvSpPr/>
          <p:nvPr/>
        </p:nvSpPr>
        <p:spPr>
          <a:xfrm>
            <a:off x="9479549" y="5586978"/>
            <a:ext cx="2712451" cy="1153193"/>
          </a:xfrm>
          <a:prstGeom prst="rect">
            <a:avLst/>
          </a:prstGeom>
          <a:solidFill>
            <a:srgbClr val="CDF6F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uk-UA" dirty="0">
                <a:solidFill>
                  <a:schemeClr val="tx1"/>
                </a:solidFill>
              </a:rPr>
              <a:t>Його плоди при дозріванні  розкриваються і насіння  розсіюється.</a:t>
            </a:r>
          </a:p>
        </p:txBody>
      </p:sp>
      <p:sp>
        <p:nvSpPr>
          <p:cNvPr id="6" name="Прямокутник 5">
            <a:extLst>
              <a:ext uri="{FF2B5EF4-FFF2-40B4-BE49-F238E27FC236}">
                <a16:creationId xmlns:a16="http://schemas.microsoft.com/office/drawing/2014/main" id="{A1D7E8CF-0C26-3EC1-AFC6-968C08863D94}"/>
              </a:ext>
            </a:extLst>
          </p:cNvPr>
          <p:cNvSpPr/>
          <p:nvPr/>
        </p:nvSpPr>
        <p:spPr>
          <a:xfrm>
            <a:off x="2930755" y="4506401"/>
            <a:ext cx="3021935" cy="1020533"/>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sz="1600" b="1" dirty="0">
                <a:solidFill>
                  <a:srgbClr val="FFFF00"/>
                </a:solidFill>
              </a:rPr>
              <a:t>ПОШИРЮЄТЬСЯ ТВАРИНАМИ(</a:t>
            </a:r>
            <a:r>
              <a:rPr lang="uk-UA" sz="1600" b="1" dirty="0" err="1">
                <a:solidFill>
                  <a:srgbClr val="FFFF00"/>
                </a:solidFill>
              </a:rPr>
              <a:t>зоохорія</a:t>
            </a:r>
            <a:r>
              <a:rPr lang="uk-UA" sz="1600" b="1" dirty="0">
                <a:solidFill>
                  <a:srgbClr val="FFFF00"/>
                </a:solidFill>
              </a:rPr>
              <a:t>)</a:t>
            </a:r>
          </a:p>
          <a:p>
            <a:pPr algn="ctr"/>
            <a:r>
              <a:rPr lang="uk-UA" sz="1600" b="1" dirty="0">
                <a:solidFill>
                  <a:srgbClr val="FFFF00"/>
                </a:solidFill>
              </a:rPr>
              <a:t> і ЛЮДИНОЮ(</a:t>
            </a:r>
            <a:r>
              <a:rPr lang="uk-UA" sz="1600" b="1" dirty="0">
                <a:solidFill>
                  <a:srgbClr val="FFFF00"/>
                </a:solidFill>
                <a:latin typeface="Times New Roman" panose="02020603050405020304" pitchFamily="18" charset="0"/>
                <a:cs typeface="Times New Roman" panose="02020603050405020304" pitchFamily="18" charset="0"/>
              </a:rPr>
              <a:t>антропохорія)</a:t>
            </a:r>
            <a:endParaRPr lang="uk-UA" sz="1600" b="1" dirty="0">
              <a:solidFill>
                <a:srgbClr val="FFFF00"/>
              </a:solidFill>
            </a:endParaRPr>
          </a:p>
        </p:txBody>
      </p:sp>
    </p:spTree>
    <p:extLst>
      <p:ext uri="{BB962C8B-B14F-4D97-AF65-F5344CB8AC3E}">
        <p14:creationId xmlns:p14="http://schemas.microsoft.com/office/powerpoint/2010/main" val="20716497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Прямокутник 58">
            <a:extLst>
              <a:ext uri="{FF2B5EF4-FFF2-40B4-BE49-F238E27FC236}">
                <a16:creationId xmlns:a16="http://schemas.microsoft.com/office/drawing/2014/main" id="{EB45CFC0-2E43-82F0-AF0E-E8422D7041A5}"/>
              </a:ext>
            </a:extLst>
          </p:cNvPr>
          <p:cNvSpPr/>
          <p:nvPr/>
        </p:nvSpPr>
        <p:spPr>
          <a:xfrm>
            <a:off x="5890712" y="0"/>
            <a:ext cx="6290758" cy="3880265"/>
          </a:xfrm>
          <a:prstGeom prst="rect">
            <a:avLst/>
          </a:prstGeom>
          <a:solidFill>
            <a:schemeClr val="bg1">
              <a:lumMod val="85000"/>
            </a:schemeClr>
          </a:solidFill>
          <a:ln>
            <a:noFill/>
          </a:ln>
        </p:spPr>
        <p:style>
          <a:lnRef idx="2">
            <a:schemeClr val="accent1">
              <a:shade val="15000"/>
            </a:schemeClr>
          </a:lnRef>
          <a:fillRef idx="1003">
            <a:schemeClr val="lt2"/>
          </a:fillRef>
          <a:effectRef idx="0">
            <a:schemeClr val="accent1"/>
          </a:effectRef>
          <a:fontRef idx="minor">
            <a:schemeClr val="lt1"/>
          </a:fontRef>
        </p:style>
        <p:txBody>
          <a:bodyPr rtlCol="0" anchor="ctr"/>
          <a:lstStyle/>
          <a:p>
            <a:pPr algn="ctr"/>
            <a:endParaRPr lang="uk-UA"/>
          </a:p>
        </p:txBody>
      </p:sp>
      <p:pic>
        <p:nvPicPr>
          <p:cNvPr id="22" name="Picture 3">
            <a:extLst>
              <a:ext uri="{FF2B5EF4-FFF2-40B4-BE49-F238E27FC236}">
                <a16:creationId xmlns:a16="http://schemas.microsoft.com/office/drawing/2014/main" id="{84AC9F39-D859-91CA-720D-BBE4424EFF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269" r="7935"/>
          <a:stretch/>
        </p:blipFill>
        <p:spPr bwMode="auto">
          <a:xfrm>
            <a:off x="-92398" y="2039177"/>
            <a:ext cx="12296106" cy="4810539"/>
          </a:xfrm>
          <a:prstGeom prst="rect">
            <a:avLst/>
          </a:prstGeom>
          <a:solidFill>
            <a:srgbClr val="00B050"/>
          </a:solidFill>
          <a:ln>
            <a:noFill/>
          </a:ln>
          <a:effectLst/>
        </p:spPr>
      </p:pic>
      <p:sp>
        <p:nvSpPr>
          <p:cNvPr id="5" name="Овал 4">
            <a:extLst>
              <a:ext uri="{FF2B5EF4-FFF2-40B4-BE49-F238E27FC236}">
                <a16:creationId xmlns:a16="http://schemas.microsoft.com/office/drawing/2014/main" id="{B9698ACC-45F1-9B60-3E70-A5288E2428E0}"/>
              </a:ext>
            </a:extLst>
          </p:cNvPr>
          <p:cNvSpPr/>
          <p:nvPr/>
        </p:nvSpPr>
        <p:spPr>
          <a:xfrm>
            <a:off x="2776330" y="4755873"/>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6" name="Овал 5">
            <a:extLst>
              <a:ext uri="{FF2B5EF4-FFF2-40B4-BE49-F238E27FC236}">
                <a16:creationId xmlns:a16="http://schemas.microsoft.com/office/drawing/2014/main" id="{2644D03C-7A50-C45D-4C62-B52CF3346163}"/>
              </a:ext>
            </a:extLst>
          </p:cNvPr>
          <p:cNvSpPr/>
          <p:nvPr/>
        </p:nvSpPr>
        <p:spPr>
          <a:xfrm>
            <a:off x="3652232" y="3999074"/>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 name="Овал 6">
            <a:extLst>
              <a:ext uri="{FF2B5EF4-FFF2-40B4-BE49-F238E27FC236}">
                <a16:creationId xmlns:a16="http://schemas.microsoft.com/office/drawing/2014/main" id="{D59B026E-4DFD-4D43-4161-2776C42640A4}"/>
              </a:ext>
            </a:extLst>
          </p:cNvPr>
          <p:cNvSpPr/>
          <p:nvPr/>
        </p:nvSpPr>
        <p:spPr>
          <a:xfrm>
            <a:off x="2852531" y="2584174"/>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 name="Овал 7">
            <a:extLst>
              <a:ext uri="{FF2B5EF4-FFF2-40B4-BE49-F238E27FC236}">
                <a16:creationId xmlns:a16="http://schemas.microsoft.com/office/drawing/2014/main" id="{0E5AD439-C75E-B499-B6FD-2290AC2C27DD}"/>
              </a:ext>
            </a:extLst>
          </p:cNvPr>
          <p:cNvSpPr/>
          <p:nvPr/>
        </p:nvSpPr>
        <p:spPr>
          <a:xfrm>
            <a:off x="2095814" y="2468496"/>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9" name="Овал 8">
            <a:extLst>
              <a:ext uri="{FF2B5EF4-FFF2-40B4-BE49-F238E27FC236}">
                <a16:creationId xmlns:a16="http://schemas.microsoft.com/office/drawing/2014/main" id="{A5AABA83-D632-DAB3-68D1-439BDFA62E5D}"/>
              </a:ext>
            </a:extLst>
          </p:cNvPr>
          <p:cNvSpPr/>
          <p:nvPr/>
        </p:nvSpPr>
        <p:spPr>
          <a:xfrm>
            <a:off x="2147557" y="6275472"/>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0" name="Овал 9">
            <a:extLst>
              <a:ext uri="{FF2B5EF4-FFF2-40B4-BE49-F238E27FC236}">
                <a16:creationId xmlns:a16="http://schemas.microsoft.com/office/drawing/2014/main" id="{3D2F22B4-E0CD-B4C3-5BF3-FB9B855A0E24}"/>
              </a:ext>
            </a:extLst>
          </p:cNvPr>
          <p:cNvSpPr/>
          <p:nvPr/>
        </p:nvSpPr>
        <p:spPr>
          <a:xfrm>
            <a:off x="1293744" y="3507546"/>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1" name="Овал 10">
            <a:extLst>
              <a:ext uri="{FF2B5EF4-FFF2-40B4-BE49-F238E27FC236}">
                <a16:creationId xmlns:a16="http://schemas.microsoft.com/office/drawing/2014/main" id="{666C2921-D187-42F2-768E-86414DB5BA84}"/>
              </a:ext>
            </a:extLst>
          </p:cNvPr>
          <p:cNvSpPr/>
          <p:nvPr/>
        </p:nvSpPr>
        <p:spPr>
          <a:xfrm>
            <a:off x="11155017" y="5867399"/>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2" name="Овал 11">
            <a:extLst>
              <a:ext uri="{FF2B5EF4-FFF2-40B4-BE49-F238E27FC236}">
                <a16:creationId xmlns:a16="http://schemas.microsoft.com/office/drawing/2014/main" id="{A47AA49A-0897-9332-7692-0295F62A3574}"/>
              </a:ext>
            </a:extLst>
          </p:cNvPr>
          <p:cNvSpPr/>
          <p:nvPr/>
        </p:nvSpPr>
        <p:spPr>
          <a:xfrm>
            <a:off x="8674581" y="6172974"/>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3" name="Овал 12">
            <a:extLst>
              <a:ext uri="{FF2B5EF4-FFF2-40B4-BE49-F238E27FC236}">
                <a16:creationId xmlns:a16="http://schemas.microsoft.com/office/drawing/2014/main" id="{687386A1-70C0-DCCE-4DA6-5A929EFAAE38}"/>
              </a:ext>
            </a:extLst>
          </p:cNvPr>
          <p:cNvSpPr/>
          <p:nvPr/>
        </p:nvSpPr>
        <p:spPr>
          <a:xfrm>
            <a:off x="5009321" y="5075583"/>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4" name="Овал 13">
            <a:extLst>
              <a:ext uri="{FF2B5EF4-FFF2-40B4-BE49-F238E27FC236}">
                <a16:creationId xmlns:a16="http://schemas.microsoft.com/office/drawing/2014/main" id="{39A8CA53-F91B-FBBA-22EF-776E5C366937}"/>
              </a:ext>
            </a:extLst>
          </p:cNvPr>
          <p:cNvSpPr/>
          <p:nvPr/>
        </p:nvSpPr>
        <p:spPr>
          <a:xfrm>
            <a:off x="6640770" y="5533684"/>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5" name="Овал 14">
            <a:extLst>
              <a:ext uri="{FF2B5EF4-FFF2-40B4-BE49-F238E27FC236}">
                <a16:creationId xmlns:a16="http://schemas.microsoft.com/office/drawing/2014/main" id="{197F629A-410B-FC40-E84A-8B976B82E6DE}"/>
              </a:ext>
            </a:extLst>
          </p:cNvPr>
          <p:cNvSpPr/>
          <p:nvPr/>
        </p:nvSpPr>
        <p:spPr>
          <a:xfrm>
            <a:off x="8674581" y="4996069"/>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 name="Овал 15">
            <a:extLst>
              <a:ext uri="{FF2B5EF4-FFF2-40B4-BE49-F238E27FC236}">
                <a16:creationId xmlns:a16="http://schemas.microsoft.com/office/drawing/2014/main" id="{AEB8CB31-80DA-CD3B-D5FF-1A668FE75500}"/>
              </a:ext>
            </a:extLst>
          </p:cNvPr>
          <p:cNvSpPr/>
          <p:nvPr/>
        </p:nvSpPr>
        <p:spPr>
          <a:xfrm>
            <a:off x="3328576" y="5535885"/>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7" name="Овал 16">
            <a:extLst>
              <a:ext uri="{FF2B5EF4-FFF2-40B4-BE49-F238E27FC236}">
                <a16:creationId xmlns:a16="http://schemas.microsoft.com/office/drawing/2014/main" id="{B5CE938E-9314-51A2-65AE-F5BC93FBA66B}"/>
              </a:ext>
            </a:extLst>
          </p:cNvPr>
          <p:cNvSpPr/>
          <p:nvPr/>
        </p:nvSpPr>
        <p:spPr>
          <a:xfrm>
            <a:off x="9965833" y="6196567"/>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8" name="Овал 17">
            <a:extLst>
              <a:ext uri="{FF2B5EF4-FFF2-40B4-BE49-F238E27FC236}">
                <a16:creationId xmlns:a16="http://schemas.microsoft.com/office/drawing/2014/main" id="{177521E1-4107-77A5-E60C-3895FAF52F7B}"/>
              </a:ext>
            </a:extLst>
          </p:cNvPr>
          <p:cNvSpPr/>
          <p:nvPr/>
        </p:nvSpPr>
        <p:spPr>
          <a:xfrm>
            <a:off x="3269915" y="3338581"/>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9" name="Овал 18">
            <a:extLst>
              <a:ext uri="{FF2B5EF4-FFF2-40B4-BE49-F238E27FC236}">
                <a16:creationId xmlns:a16="http://schemas.microsoft.com/office/drawing/2014/main" id="{7796FF5F-E138-47DF-18B4-BE30BCFC791B}"/>
              </a:ext>
            </a:extLst>
          </p:cNvPr>
          <p:cNvSpPr/>
          <p:nvPr/>
        </p:nvSpPr>
        <p:spPr>
          <a:xfrm>
            <a:off x="3546157" y="4924838"/>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0" name="Овал 19">
            <a:extLst>
              <a:ext uri="{FF2B5EF4-FFF2-40B4-BE49-F238E27FC236}">
                <a16:creationId xmlns:a16="http://schemas.microsoft.com/office/drawing/2014/main" id="{E36F75C5-1F9B-CD4F-AC37-6F0F562ABD97}"/>
              </a:ext>
            </a:extLst>
          </p:cNvPr>
          <p:cNvSpPr/>
          <p:nvPr/>
        </p:nvSpPr>
        <p:spPr>
          <a:xfrm>
            <a:off x="5871540" y="5728250"/>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6" name="Овал 25">
            <a:extLst>
              <a:ext uri="{FF2B5EF4-FFF2-40B4-BE49-F238E27FC236}">
                <a16:creationId xmlns:a16="http://schemas.microsoft.com/office/drawing/2014/main" id="{317F11EB-0DEC-D673-8ED2-246ED8B169E5}"/>
              </a:ext>
            </a:extLst>
          </p:cNvPr>
          <p:cNvSpPr/>
          <p:nvPr/>
        </p:nvSpPr>
        <p:spPr>
          <a:xfrm flipV="1">
            <a:off x="6192075" y="4835384"/>
            <a:ext cx="213692"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1" name="Овал 30">
            <a:extLst>
              <a:ext uri="{FF2B5EF4-FFF2-40B4-BE49-F238E27FC236}">
                <a16:creationId xmlns:a16="http://schemas.microsoft.com/office/drawing/2014/main" id="{140AF9CD-F1C4-EF4E-86F9-47DF4AF5CD54}"/>
              </a:ext>
            </a:extLst>
          </p:cNvPr>
          <p:cNvSpPr/>
          <p:nvPr/>
        </p:nvSpPr>
        <p:spPr>
          <a:xfrm flipV="1">
            <a:off x="4738983" y="5486399"/>
            <a:ext cx="135169" cy="16969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dirty="0"/>
              <a:t>                                                </a:t>
            </a:r>
          </a:p>
        </p:txBody>
      </p:sp>
      <p:sp>
        <p:nvSpPr>
          <p:cNvPr id="33" name="Овал 32">
            <a:extLst>
              <a:ext uri="{FF2B5EF4-FFF2-40B4-BE49-F238E27FC236}">
                <a16:creationId xmlns:a16="http://schemas.microsoft.com/office/drawing/2014/main" id="{129A96C9-DF49-3100-613C-B2B9032CB1F7}"/>
              </a:ext>
            </a:extLst>
          </p:cNvPr>
          <p:cNvSpPr/>
          <p:nvPr/>
        </p:nvSpPr>
        <p:spPr>
          <a:xfrm flipH="1" flipV="1">
            <a:off x="2478154" y="2832652"/>
            <a:ext cx="213691" cy="212089"/>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4" name="Овал 33">
            <a:extLst>
              <a:ext uri="{FF2B5EF4-FFF2-40B4-BE49-F238E27FC236}">
                <a16:creationId xmlns:a16="http://schemas.microsoft.com/office/drawing/2014/main" id="{559B1AEA-E320-124E-3043-2653C5FD44B2}"/>
              </a:ext>
            </a:extLst>
          </p:cNvPr>
          <p:cNvSpPr/>
          <p:nvPr/>
        </p:nvSpPr>
        <p:spPr>
          <a:xfrm>
            <a:off x="8190294" y="4974492"/>
            <a:ext cx="168965" cy="168965"/>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7" name="Блок-схема: вузол 36">
            <a:extLst>
              <a:ext uri="{FF2B5EF4-FFF2-40B4-BE49-F238E27FC236}">
                <a16:creationId xmlns:a16="http://schemas.microsoft.com/office/drawing/2014/main" id="{F036632D-0F1E-6263-68D1-A836AFFF5019}"/>
              </a:ext>
            </a:extLst>
          </p:cNvPr>
          <p:cNvSpPr/>
          <p:nvPr/>
        </p:nvSpPr>
        <p:spPr>
          <a:xfrm>
            <a:off x="5093803" y="5657958"/>
            <a:ext cx="168965" cy="168965"/>
          </a:xfrm>
          <a:prstGeom prst="flowChartConnector">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8" name="Блок-схема: вузол 37">
            <a:extLst>
              <a:ext uri="{FF2B5EF4-FFF2-40B4-BE49-F238E27FC236}">
                <a16:creationId xmlns:a16="http://schemas.microsoft.com/office/drawing/2014/main" id="{7AFA302A-E923-6812-0D0F-E80AEAEC8EAF}"/>
              </a:ext>
            </a:extLst>
          </p:cNvPr>
          <p:cNvSpPr/>
          <p:nvPr/>
        </p:nvSpPr>
        <p:spPr>
          <a:xfrm>
            <a:off x="10252619" y="5846485"/>
            <a:ext cx="168965" cy="168965"/>
          </a:xfrm>
          <a:prstGeom prst="flowChartConnector">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9" name="Блок-схема: вузол 38">
            <a:extLst>
              <a:ext uri="{FF2B5EF4-FFF2-40B4-BE49-F238E27FC236}">
                <a16:creationId xmlns:a16="http://schemas.microsoft.com/office/drawing/2014/main" id="{D5B28342-CAAC-D26A-9F1C-BE2504CA4C68}"/>
              </a:ext>
            </a:extLst>
          </p:cNvPr>
          <p:cNvSpPr/>
          <p:nvPr/>
        </p:nvSpPr>
        <p:spPr>
          <a:xfrm>
            <a:off x="1912830" y="6523134"/>
            <a:ext cx="168965" cy="168965"/>
          </a:xfrm>
          <a:prstGeom prst="flowChartConnector">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0" name="Блок-схема: вузол 39">
            <a:extLst>
              <a:ext uri="{FF2B5EF4-FFF2-40B4-BE49-F238E27FC236}">
                <a16:creationId xmlns:a16="http://schemas.microsoft.com/office/drawing/2014/main" id="{DDF9A939-4864-E08C-4AAE-9947B2ED724A}"/>
              </a:ext>
            </a:extLst>
          </p:cNvPr>
          <p:cNvSpPr/>
          <p:nvPr/>
        </p:nvSpPr>
        <p:spPr>
          <a:xfrm>
            <a:off x="4013045" y="5571613"/>
            <a:ext cx="168965" cy="168965"/>
          </a:xfrm>
          <a:prstGeom prst="flowChartConnector">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1" name="Овал 40">
            <a:extLst>
              <a:ext uri="{FF2B5EF4-FFF2-40B4-BE49-F238E27FC236}">
                <a16:creationId xmlns:a16="http://schemas.microsoft.com/office/drawing/2014/main" id="{86A60369-3AAA-487D-0076-9131B116A003}"/>
              </a:ext>
            </a:extLst>
          </p:cNvPr>
          <p:cNvSpPr/>
          <p:nvPr/>
        </p:nvSpPr>
        <p:spPr>
          <a:xfrm>
            <a:off x="5585938" y="4924838"/>
            <a:ext cx="168965" cy="168965"/>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2" name="Овал 41">
            <a:extLst>
              <a:ext uri="{FF2B5EF4-FFF2-40B4-BE49-F238E27FC236}">
                <a16:creationId xmlns:a16="http://schemas.microsoft.com/office/drawing/2014/main" id="{7A52F9CF-5D89-693A-F033-061F65FD2A06}"/>
              </a:ext>
            </a:extLst>
          </p:cNvPr>
          <p:cNvSpPr/>
          <p:nvPr/>
        </p:nvSpPr>
        <p:spPr>
          <a:xfrm>
            <a:off x="7368212" y="6407423"/>
            <a:ext cx="168965" cy="168965"/>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4" name="Блок-схема: вузол 43">
            <a:extLst>
              <a:ext uri="{FF2B5EF4-FFF2-40B4-BE49-F238E27FC236}">
                <a16:creationId xmlns:a16="http://schemas.microsoft.com/office/drawing/2014/main" id="{89CA5186-F6DC-863D-E865-6899B1D492BA}"/>
              </a:ext>
            </a:extLst>
          </p:cNvPr>
          <p:cNvSpPr/>
          <p:nvPr/>
        </p:nvSpPr>
        <p:spPr>
          <a:xfrm>
            <a:off x="8421766" y="5064820"/>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5" name="Блок-схема: вузол 44">
            <a:extLst>
              <a:ext uri="{FF2B5EF4-FFF2-40B4-BE49-F238E27FC236}">
                <a16:creationId xmlns:a16="http://schemas.microsoft.com/office/drawing/2014/main" id="{794F1E1B-34E5-EF08-3B0E-09B36383C348}"/>
              </a:ext>
            </a:extLst>
          </p:cNvPr>
          <p:cNvSpPr/>
          <p:nvPr/>
        </p:nvSpPr>
        <p:spPr>
          <a:xfrm>
            <a:off x="11842717" y="5681417"/>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6" name="Блок-схема: вузол 45">
            <a:extLst>
              <a:ext uri="{FF2B5EF4-FFF2-40B4-BE49-F238E27FC236}">
                <a16:creationId xmlns:a16="http://schemas.microsoft.com/office/drawing/2014/main" id="{7ED4AEAF-656B-BC63-9E51-28FA47EA7F89}"/>
              </a:ext>
            </a:extLst>
          </p:cNvPr>
          <p:cNvSpPr/>
          <p:nvPr/>
        </p:nvSpPr>
        <p:spPr>
          <a:xfrm>
            <a:off x="9940984" y="6692099"/>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7" name="Блок-схема: вузол 46">
            <a:extLst>
              <a:ext uri="{FF2B5EF4-FFF2-40B4-BE49-F238E27FC236}">
                <a16:creationId xmlns:a16="http://schemas.microsoft.com/office/drawing/2014/main" id="{2E985248-9DD5-3065-4E00-C62FA5395252}"/>
              </a:ext>
            </a:extLst>
          </p:cNvPr>
          <p:cNvSpPr/>
          <p:nvPr/>
        </p:nvSpPr>
        <p:spPr>
          <a:xfrm>
            <a:off x="2321165" y="2306383"/>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48" name="Блок-схема: вузол 47">
            <a:extLst>
              <a:ext uri="{FF2B5EF4-FFF2-40B4-BE49-F238E27FC236}">
                <a16:creationId xmlns:a16="http://schemas.microsoft.com/office/drawing/2014/main" id="{CC95D721-C8F3-6D86-37BB-618F4FDB9C32}"/>
              </a:ext>
            </a:extLst>
          </p:cNvPr>
          <p:cNvSpPr/>
          <p:nvPr/>
        </p:nvSpPr>
        <p:spPr>
          <a:xfrm>
            <a:off x="7634857" y="6395272"/>
            <a:ext cx="168965" cy="17393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50" name="Прямокутник 49">
            <a:extLst>
              <a:ext uri="{FF2B5EF4-FFF2-40B4-BE49-F238E27FC236}">
                <a16:creationId xmlns:a16="http://schemas.microsoft.com/office/drawing/2014/main" id="{A158EEC1-5403-6D35-AE9C-DCA390F1CD57}"/>
              </a:ext>
            </a:extLst>
          </p:cNvPr>
          <p:cNvSpPr/>
          <p:nvPr/>
        </p:nvSpPr>
        <p:spPr>
          <a:xfrm>
            <a:off x="-26594" y="0"/>
            <a:ext cx="5898134" cy="207723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just"/>
            <a:r>
              <a:rPr lang="uk-UA" sz="2300" dirty="0">
                <a:solidFill>
                  <a:schemeClr val="tx1"/>
                </a:solidFill>
                <a:latin typeface="Times New Roman" panose="02020603050405020304" pitchFamily="18" charset="0"/>
                <a:cs typeface="Times New Roman" panose="02020603050405020304" pitchFamily="18" charset="0"/>
              </a:rPr>
              <a:t>        У межах с. Дружелюбівки ми обстежили поширення вище згаданих рослин на луках,  в парках, біля помешкань, пустирях, узбіччі доріг  і полів.  За результатами нашого дослідження лідером серед «мандрівників» виявився Лопух великий (реп’ях). </a:t>
            </a:r>
          </a:p>
        </p:txBody>
      </p:sp>
      <p:pic>
        <p:nvPicPr>
          <p:cNvPr id="52" name="Picture 2" descr="H:\ман\рослини-мандрівники\каритинки\дерево.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71540" y="4905571"/>
            <a:ext cx="261938" cy="33099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H:\ман\рослини-мандрівники\каритинки\дерево.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66288" y="4733369"/>
            <a:ext cx="261938" cy="330994"/>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2" descr="H:\ман\рослини-мандрівники\каритинки\дерево.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8286" y="4762809"/>
            <a:ext cx="261938" cy="33099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5568897" y="5157723"/>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993491" y="4954034"/>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465770" y="5071068"/>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521800" y="5354818"/>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204800" y="5142316"/>
            <a:ext cx="313914" cy="265458"/>
          </a:xfrm>
          <a:prstGeom prst="rect">
            <a:avLst/>
          </a:prstGeom>
          <a:noFill/>
          <a:extLst>
            <a:ext uri="{909E8E84-426E-40DD-AFC4-6F175D3DCCD1}">
              <a14:hiddenFill xmlns:a14="http://schemas.microsoft.com/office/drawing/2010/main">
                <a:solidFill>
                  <a:srgbClr val="FFFFFF"/>
                </a:solidFill>
              </a14:hiddenFill>
            </a:ext>
          </a:extLst>
        </p:spPr>
      </p:pic>
      <p:sp>
        <p:nvSpPr>
          <p:cNvPr id="24" name="Полилиния 23"/>
          <p:cNvSpPr/>
          <p:nvPr/>
        </p:nvSpPr>
        <p:spPr>
          <a:xfrm>
            <a:off x="1912830" y="2650584"/>
            <a:ext cx="4998179" cy="2840959"/>
          </a:xfrm>
          <a:custGeom>
            <a:avLst/>
            <a:gdLst>
              <a:gd name="connsiteX0" fmla="*/ 0 w 6192982"/>
              <a:gd name="connsiteY0" fmla="*/ 0 h 2840959"/>
              <a:gd name="connsiteX1" fmla="*/ 1357746 w 6192982"/>
              <a:gd name="connsiteY1" fmla="*/ 360218 h 2840959"/>
              <a:gd name="connsiteX2" fmla="*/ 1801091 w 6192982"/>
              <a:gd name="connsiteY2" fmla="*/ 1981200 h 2840959"/>
              <a:gd name="connsiteX3" fmla="*/ 2632364 w 6192982"/>
              <a:gd name="connsiteY3" fmla="*/ 2715491 h 2840959"/>
              <a:gd name="connsiteX4" fmla="*/ 6192982 w 6192982"/>
              <a:gd name="connsiteY4" fmla="*/ 2840182 h 2840959"/>
              <a:gd name="connsiteX5" fmla="*/ 6192982 w 6192982"/>
              <a:gd name="connsiteY5" fmla="*/ 2840182 h 2840959"/>
              <a:gd name="connsiteX6" fmla="*/ 6192982 w 6192982"/>
              <a:gd name="connsiteY6" fmla="*/ 2840182 h 2840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92982" h="2840959">
                <a:moveTo>
                  <a:pt x="0" y="0"/>
                </a:moveTo>
                <a:cubicBezTo>
                  <a:pt x="528782" y="15009"/>
                  <a:pt x="1057564" y="30018"/>
                  <a:pt x="1357746" y="360218"/>
                </a:cubicBezTo>
                <a:cubicBezTo>
                  <a:pt x="1657928" y="690418"/>
                  <a:pt x="1588655" y="1588655"/>
                  <a:pt x="1801091" y="1981200"/>
                </a:cubicBezTo>
                <a:cubicBezTo>
                  <a:pt x="2013527" y="2373746"/>
                  <a:pt x="1900382" y="2572327"/>
                  <a:pt x="2632364" y="2715491"/>
                </a:cubicBezTo>
                <a:cubicBezTo>
                  <a:pt x="3364346" y="2858655"/>
                  <a:pt x="6192982" y="2840182"/>
                  <a:pt x="6192982" y="2840182"/>
                </a:cubicBezTo>
                <a:lnTo>
                  <a:pt x="6192982" y="2840182"/>
                </a:lnTo>
                <a:lnTo>
                  <a:pt x="6192982" y="2840182"/>
                </a:lnTo>
              </a:path>
            </a:pathLst>
          </a:custGeom>
          <a:ln w="57150"/>
        </p:spPr>
        <p:style>
          <a:lnRef idx="2">
            <a:schemeClr val="dk1"/>
          </a:lnRef>
          <a:fillRef idx="0">
            <a:schemeClr val="dk1"/>
          </a:fillRef>
          <a:effectRef idx="1">
            <a:schemeClr val="dk1"/>
          </a:effectRef>
          <a:fontRef idx="minor">
            <a:schemeClr val="tx1"/>
          </a:fontRef>
        </p:style>
        <p:txBody>
          <a:bodyPr rtlCol="0" anchor="ctr"/>
          <a:lstStyle/>
          <a:p>
            <a:pPr algn="ctr"/>
            <a:endParaRPr lang="uk-UA"/>
          </a:p>
        </p:txBody>
      </p:sp>
      <p:pic>
        <p:nvPicPr>
          <p:cNvPr id="1028"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98895" y="6361558"/>
            <a:ext cx="323264" cy="26069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81142" y="2960720"/>
            <a:ext cx="323264" cy="260697"/>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08414" y="5708041"/>
            <a:ext cx="359474" cy="289899"/>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57570" y="2223482"/>
            <a:ext cx="260867" cy="210377"/>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576968" y="5882609"/>
            <a:ext cx="408003" cy="329034"/>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53066" y="5985285"/>
            <a:ext cx="323264" cy="260697"/>
          </a:xfrm>
          <a:prstGeom prst="rect">
            <a:avLst/>
          </a:prstGeom>
          <a:noFill/>
          <a:extLst>
            <a:ext uri="{909E8E84-426E-40DD-AFC4-6F175D3DCCD1}">
              <a14:hiddenFill xmlns:a14="http://schemas.microsoft.com/office/drawing/2010/main">
                <a:solidFill>
                  <a:srgbClr val="FFFFFF"/>
                </a:solidFill>
              </a14:hiddenFill>
            </a:ext>
          </a:extLst>
        </p:spPr>
      </p:pic>
      <p:sp>
        <p:nvSpPr>
          <p:cNvPr id="25" name="Полилиния 24"/>
          <p:cNvSpPr/>
          <p:nvPr/>
        </p:nvSpPr>
        <p:spPr>
          <a:xfrm>
            <a:off x="7938655" y="5749636"/>
            <a:ext cx="3643745" cy="399732"/>
          </a:xfrm>
          <a:custGeom>
            <a:avLst/>
            <a:gdLst>
              <a:gd name="connsiteX0" fmla="*/ 0 w 3643745"/>
              <a:gd name="connsiteY0" fmla="*/ 374073 h 399732"/>
              <a:gd name="connsiteX1" fmla="*/ 1925781 w 3643745"/>
              <a:gd name="connsiteY1" fmla="*/ 360219 h 399732"/>
              <a:gd name="connsiteX2" fmla="*/ 3643745 w 3643745"/>
              <a:gd name="connsiteY2" fmla="*/ 0 h 399732"/>
              <a:gd name="connsiteX3" fmla="*/ 3643745 w 3643745"/>
              <a:gd name="connsiteY3" fmla="*/ 0 h 399732"/>
            </a:gdLst>
            <a:ahLst/>
            <a:cxnLst>
              <a:cxn ang="0">
                <a:pos x="connsiteX0" y="connsiteY0"/>
              </a:cxn>
              <a:cxn ang="0">
                <a:pos x="connsiteX1" y="connsiteY1"/>
              </a:cxn>
              <a:cxn ang="0">
                <a:pos x="connsiteX2" y="connsiteY2"/>
              </a:cxn>
              <a:cxn ang="0">
                <a:pos x="connsiteX3" y="connsiteY3"/>
              </a:cxn>
            </a:cxnLst>
            <a:rect l="l" t="t" r="r" b="b"/>
            <a:pathLst>
              <a:path w="3643745" h="399732">
                <a:moveTo>
                  <a:pt x="0" y="374073"/>
                </a:moveTo>
                <a:cubicBezTo>
                  <a:pt x="659245" y="398319"/>
                  <a:pt x="1318490" y="422565"/>
                  <a:pt x="1925781" y="360219"/>
                </a:cubicBezTo>
                <a:cubicBezTo>
                  <a:pt x="2533072" y="297873"/>
                  <a:pt x="3643745" y="0"/>
                  <a:pt x="3643745" y="0"/>
                </a:cubicBezTo>
                <a:lnTo>
                  <a:pt x="3643745" y="0"/>
                </a:lnTo>
              </a:path>
            </a:pathLst>
          </a:custGeom>
          <a:ln w="38100"/>
        </p:spPr>
        <p:style>
          <a:lnRef idx="2">
            <a:schemeClr val="dk1"/>
          </a:lnRef>
          <a:fillRef idx="0">
            <a:schemeClr val="dk1"/>
          </a:fillRef>
          <a:effectRef idx="1">
            <a:schemeClr val="dk1"/>
          </a:effectRef>
          <a:fontRef idx="minor">
            <a:schemeClr val="tx1"/>
          </a:fontRef>
        </p:style>
        <p:txBody>
          <a:bodyPr rtlCol="0" anchor="ctr"/>
          <a:lstStyle/>
          <a:p>
            <a:pPr algn="ctr"/>
            <a:endParaRPr lang="uk-UA"/>
          </a:p>
        </p:txBody>
      </p:sp>
      <p:sp>
        <p:nvSpPr>
          <p:cNvPr id="35" name="Полилиния 34"/>
          <p:cNvSpPr/>
          <p:nvPr/>
        </p:nvSpPr>
        <p:spPr>
          <a:xfrm>
            <a:off x="6913418" y="5486400"/>
            <a:ext cx="410068" cy="512083"/>
          </a:xfrm>
          <a:custGeom>
            <a:avLst/>
            <a:gdLst>
              <a:gd name="connsiteX0" fmla="*/ 0 w 410068"/>
              <a:gd name="connsiteY0" fmla="*/ 0 h 512083"/>
              <a:gd name="connsiteX1" fmla="*/ 374073 w 410068"/>
              <a:gd name="connsiteY1" fmla="*/ 471055 h 512083"/>
              <a:gd name="connsiteX2" fmla="*/ 374073 w 410068"/>
              <a:gd name="connsiteY2" fmla="*/ 457200 h 512083"/>
            </a:gdLst>
            <a:ahLst/>
            <a:cxnLst>
              <a:cxn ang="0">
                <a:pos x="connsiteX0" y="connsiteY0"/>
              </a:cxn>
              <a:cxn ang="0">
                <a:pos x="connsiteX1" y="connsiteY1"/>
              </a:cxn>
              <a:cxn ang="0">
                <a:pos x="connsiteX2" y="connsiteY2"/>
              </a:cxn>
            </a:cxnLst>
            <a:rect l="l" t="t" r="r" b="b"/>
            <a:pathLst>
              <a:path w="410068" h="512083">
                <a:moveTo>
                  <a:pt x="0" y="0"/>
                </a:moveTo>
                <a:lnTo>
                  <a:pt x="374073" y="471055"/>
                </a:lnTo>
                <a:cubicBezTo>
                  <a:pt x="436419" y="547255"/>
                  <a:pt x="405246" y="502227"/>
                  <a:pt x="374073" y="457200"/>
                </a:cubicBezTo>
              </a:path>
            </a:pathLst>
          </a:custGeom>
          <a:ln w="57150"/>
        </p:spPr>
        <p:style>
          <a:lnRef idx="2">
            <a:schemeClr val="dk1"/>
          </a:lnRef>
          <a:fillRef idx="0">
            <a:schemeClr val="dk1"/>
          </a:fillRef>
          <a:effectRef idx="1">
            <a:schemeClr val="dk1"/>
          </a:effectRef>
          <a:fontRef idx="minor">
            <a:schemeClr val="tx1"/>
          </a:fontRef>
        </p:style>
        <p:txBody>
          <a:bodyPr rtlCol="0" anchor="ctr"/>
          <a:lstStyle/>
          <a:p>
            <a:pPr algn="ctr"/>
            <a:endParaRPr lang="uk-UA"/>
          </a:p>
        </p:txBody>
      </p:sp>
      <p:pic>
        <p:nvPicPr>
          <p:cNvPr id="1029" name="Picture 5" descr="H:\ман\рослини-мандрівники\каритинки\міст.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219607">
            <a:off x="7024405" y="5844133"/>
            <a:ext cx="856580" cy="342632"/>
          </a:xfrm>
          <a:prstGeom prst="rect">
            <a:avLst/>
          </a:prstGeom>
          <a:noFill/>
          <a:extLst>
            <a:ext uri="{909E8E84-426E-40DD-AFC4-6F175D3DCCD1}">
              <a14:hiddenFill xmlns:a14="http://schemas.microsoft.com/office/drawing/2010/main">
                <a:solidFill>
                  <a:srgbClr val="FFFFFF"/>
                </a:solidFill>
              </a14:hiddenFill>
            </a:ext>
          </a:extLst>
        </p:spPr>
      </p:pic>
      <p:pic>
        <p:nvPicPr>
          <p:cNvPr id="68"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096285" y="4812377"/>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69"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852531" y="3880265"/>
            <a:ext cx="313914" cy="265458"/>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3" descr="H:\ман\рослини-мандрівники\каритинки\будинок.png"/>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431660" y="4311718"/>
            <a:ext cx="313914" cy="265458"/>
          </a:xfrm>
          <a:prstGeom prst="rect">
            <a:avLst/>
          </a:prstGeom>
          <a:noFill/>
          <a:extLst>
            <a:ext uri="{909E8E84-426E-40DD-AFC4-6F175D3DCCD1}">
              <a14:hiddenFill xmlns:a14="http://schemas.microsoft.com/office/drawing/2010/main">
                <a:solidFill>
                  <a:srgbClr val="FFFFFF"/>
                </a:solidFill>
              </a14:hiddenFill>
            </a:ext>
          </a:extLst>
        </p:spPr>
      </p:pic>
      <p:sp>
        <p:nvSpPr>
          <p:cNvPr id="72" name="Блок-схема: вузол 46">
            <a:extLst>
              <a:ext uri="{FF2B5EF4-FFF2-40B4-BE49-F238E27FC236}">
                <a16:creationId xmlns:a16="http://schemas.microsoft.com/office/drawing/2014/main" id="{2E985248-9DD5-3065-4E00-C62FA5395252}"/>
              </a:ext>
            </a:extLst>
          </p:cNvPr>
          <p:cNvSpPr/>
          <p:nvPr/>
        </p:nvSpPr>
        <p:spPr>
          <a:xfrm>
            <a:off x="1556408" y="2961947"/>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graphicFrame>
        <p:nvGraphicFramePr>
          <p:cNvPr id="51" name="Діаграма 50">
            <a:extLst>
              <a:ext uri="{FF2B5EF4-FFF2-40B4-BE49-F238E27FC236}">
                <a16:creationId xmlns:a16="http://schemas.microsoft.com/office/drawing/2014/main" id="{9F16D9C4-5821-E7E1-9AE2-509B6CC439E7}"/>
              </a:ext>
            </a:extLst>
          </p:cNvPr>
          <p:cNvGraphicFramePr/>
          <p:nvPr>
            <p:extLst>
              <p:ext uri="{D42A27DB-BD31-4B8C-83A1-F6EECF244321}">
                <p14:modId xmlns:p14="http://schemas.microsoft.com/office/powerpoint/2010/main" val="4044100082"/>
              </p:ext>
            </p:extLst>
          </p:nvPr>
        </p:nvGraphicFramePr>
        <p:xfrm>
          <a:off x="5901241" y="35534"/>
          <a:ext cx="6290759" cy="3891196"/>
        </p:xfrm>
        <a:graphic>
          <a:graphicData uri="http://schemas.openxmlformats.org/drawingml/2006/chart">
            <c:chart xmlns:c="http://schemas.openxmlformats.org/drawingml/2006/chart" xmlns:r="http://schemas.openxmlformats.org/officeDocument/2006/relationships" r:id="rId8"/>
          </a:graphicData>
        </a:graphic>
      </p:graphicFrame>
      <p:pic>
        <p:nvPicPr>
          <p:cNvPr id="1026" name="Picture 2">
            <a:extLst>
              <a:ext uri="{FF2B5EF4-FFF2-40B4-BE49-F238E27FC236}">
                <a16:creationId xmlns:a16="http://schemas.microsoft.com/office/drawing/2014/main" id="{8F21C7AF-2BE7-5B3C-596B-D3C60575B69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8159" t="54767" r="20636" b="24285"/>
          <a:stretch>
            <a:fillRect/>
          </a:stretch>
        </p:blipFill>
        <p:spPr bwMode="auto">
          <a:xfrm>
            <a:off x="8281246" y="5831402"/>
            <a:ext cx="281040" cy="167081"/>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a:extLst>
              <a:ext uri="{FF2B5EF4-FFF2-40B4-BE49-F238E27FC236}">
                <a16:creationId xmlns:a16="http://schemas.microsoft.com/office/drawing/2014/main" id="{BE396D66-B8FC-E4CD-9411-FADA967213D8}"/>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8159" t="54767" r="20636" b="24285"/>
          <a:stretch>
            <a:fillRect/>
          </a:stretch>
        </p:blipFill>
        <p:spPr bwMode="auto">
          <a:xfrm>
            <a:off x="9416371" y="5858884"/>
            <a:ext cx="281040" cy="167081"/>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2">
            <a:extLst>
              <a:ext uri="{FF2B5EF4-FFF2-40B4-BE49-F238E27FC236}">
                <a16:creationId xmlns:a16="http://schemas.microsoft.com/office/drawing/2014/main" id="{C9BE9754-A480-9826-E62C-E1707C2CBB63}"/>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8159" t="54767" r="20636" b="24285"/>
          <a:stretch>
            <a:fillRect/>
          </a:stretch>
        </p:blipFill>
        <p:spPr bwMode="auto">
          <a:xfrm>
            <a:off x="4204707" y="4566288"/>
            <a:ext cx="281040" cy="167081"/>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2">
            <a:extLst>
              <a:ext uri="{FF2B5EF4-FFF2-40B4-BE49-F238E27FC236}">
                <a16:creationId xmlns:a16="http://schemas.microsoft.com/office/drawing/2014/main" id="{E0AFEE81-92ED-5495-EEAA-71EDB3B6EBC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8159" t="54767" r="20636" b="24285"/>
          <a:stretch>
            <a:fillRect/>
          </a:stretch>
        </p:blipFill>
        <p:spPr bwMode="auto">
          <a:xfrm>
            <a:off x="4345227" y="5535073"/>
            <a:ext cx="281040" cy="167081"/>
          </a:xfrm>
          <a:prstGeom prst="rect">
            <a:avLst/>
          </a:prstGeom>
          <a:noFill/>
          <a:extLst>
            <a:ext uri="{909E8E84-426E-40DD-AFC4-6F175D3DCCD1}">
              <a14:hiddenFill xmlns:a14="http://schemas.microsoft.com/office/drawing/2010/main">
                <a:solidFill>
                  <a:srgbClr val="FFFFFF"/>
                </a:solidFill>
              </a14:hiddenFill>
            </a:ext>
          </a:extLst>
        </p:spPr>
      </p:pic>
      <p:sp>
        <p:nvSpPr>
          <p:cNvPr id="73" name="Овал 72">
            <a:extLst>
              <a:ext uri="{FF2B5EF4-FFF2-40B4-BE49-F238E27FC236}">
                <a16:creationId xmlns:a16="http://schemas.microsoft.com/office/drawing/2014/main" id="{E36F75C5-1F9B-CD4F-AC37-6F0F562ABD97}"/>
              </a:ext>
            </a:extLst>
          </p:cNvPr>
          <p:cNvSpPr/>
          <p:nvPr/>
        </p:nvSpPr>
        <p:spPr>
          <a:xfrm>
            <a:off x="4296805" y="4508701"/>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4" name="Овал 73">
            <a:extLst>
              <a:ext uri="{FF2B5EF4-FFF2-40B4-BE49-F238E27FC236}">
                <a16:creationId xmlns:a16="http://schemas.microsoft.com/office/drawing/2014/main" id="{E36F75C5-1F9B-CD4F-AC37-6F0F562ABD97}"/>
              </a:ext>
            </a:extLst>
          </p:cNvPr>
          <p:cNvSpPr/>
          <p:nvPr/>
        </p:nvSpPr>
        <p:spPr>
          <a:xfrm>
            <a:off x="7067773" y="6384552"/>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5" name="Овал 74">
            <a:extLst>
              <a:ext uri="{FF2B5EF4-FFF2-40B4-BE49-F238E27FC236}">
                <a16:creationId xmlns:a16="http://schemas.microsoft.com/office/drawing/2014/main" id="{E36F75C5-1F9B-CD4F-AC37-6F0F562ABD97}"/>
              </a:ext>
            </a:extLst>
          </p:cNvPr>
          <p:cNvSpPr/>
          <p:nvPr/>
        </p:nvSpPr>
        <p:spPr>
          <a:xfrm>
            <a:off x="5478892" y="5662437"/>
            <a:ext cx="168965" cy="168965"/>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76"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65769" y="2960719"/>
            <a:ext cx="323264" cy="260697"/>
          </a:xfrm>
          <a:prstGeom prst="rect">
            <a:avLst/>
          </a:prstGeom>
          <a:noFill/>
          <a:extLst>
            <a:ext uri="{909E8E84-426E-40DD-AFC4-6F175D3DCCD1}">
              <a14:hiddenFill xmlns:a14="http://schemas.microsoft.com/office/drawing/2010/main">
                <a:solidFill>
                  <a:srgbClr val="FFFFFF"/>
                </a:solidFill>
              </a14:hiddenFill>
            </a:ext>
          </a:extLst>
        </p:spPr>
      </p:pic>
      <p:sp>
        <p:nvSpPr>
          <p:cNvPr id="71" name="Блок-схема: вузол 36">
            <a:extLst>
              <a:ext uri="{FF2B5EF4-FFF2-40B4-BE49-F238E27FC236}">
                <a16:creationId xmlns:a16="http://schemas.microsoft.com/office/drawing/2014/main" id="{F036632D-0F1E-6263-68D1-A836AFFF5019}"/>
              </a:ext>
            </a:extLst>
          </p:cNvPr>
          <p:cNvSpPr/>
          <p:nvPr/>
        </p:nvSpPr>
        <p:spPr>
          <a:xfrm>
            <a:off x="2880539" y="5757681"/>
            <a:ext cx="168965" cy="168965"/>
          </a:xfrm>
          <a:prstGeom prst="flowChartConnector">
            <a:avLst/>
          </a:prstGeom>
          <a:solidFill>
            <a:schemeClr val="accent3">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7" name="Овал 76">
            <a:extLst>
              <a:ext uri="{FF2B5EF4-FFF2-40B4-BE49-F238E27FC236}">
                <a16:creationId xmlns:a16="http://schemas.microsoft.com/office/drawing/2014/main" id="{129A96C9-DF49-3100-613C-B2B9032CB1F7}"/>
              </a:ext>
            </a:extLst>
          </p:cNvPr>
          <p:cNvSpPr/>
          <p:nvPr/>
        </p:nvSpPr>
        <p:spPr>
          <a:xfrm flipH="1" flipV="1">
            <a:off x="3061875" y="4365278"/>
            <a:ext cx="213691" cy="212089"/>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8" name="Овал 77">
            <a:extLst>
              <a:ext uri="{FF2B5EF4-FFF2-40B4-BE49-F238E27FC236}">
                <a16:creationId xmlns:a16="http://schemas.microsoft.com/office/drawing/2014/main" id="{129A96C9-DF49-3100-613C-B2B9032CB1F7}"/>
              </a:ext>
            </a:extLst>
          </p:cNvPr>
          <p:cNvSpPr/>
          <p:nvPr/>
        </p:nvSpPr>
        <p:spPr>
          <a:xfrm flipH="1" flipV="1">
            <a:off x="6722780" y="4999487"/>
            <a:ext cx="213691" cy="212089"/>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79" name="Овал 78">
            <a:extLst>
              <a:ext uri="{FF2B5EF4-FFF2-40B4-BE49-F238E27FC236}">
                <a16:creationId xmlns:a16="http://schemas.microsoft.com/office/drawing/2014/main" id="{129A96C9-DF49-3100-613C-B2B9032CB1F7}"/>
              </a:ext>
            </a:extLst>
          </p:cNvPr>
          <p:cNvSpPr/>
          <p:nvPr/>
        </p:nvSpPr>
        <p:spPr>
          <a:xfrm flipH="1" flipV="1">
            <a:off x="10941326" y="5728250"/>
            <a:ext cx="213691" cy="212089"/>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0" name="Овал 79">
            <a:extLst>
              <a:ext uri="{FF2B5EF4-FFF2-40B4-BE49-F238E27FC236}">
                <a16:creationId xmlns:a16="http://schemas.microsoft.com/office/drawing/2014/main" id="{129A96C9-DF49-3100-613C-B2B9032CB1F7}"/>
              </a:ext>
            </a:extLst>
          </p:cNvPr>
          <p:cNvSpPr/>
          <p:nvPr/>
        </p:nvSpPr>
        <p:spPr>
          <a:xfrm flipH="1" flipV="1">
            <a:off x="935928" y="3570466"/>
            <a:ext cx="213691" cy="212089"/>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1" name="Блок-схема: вузол 45">
            <a:extLst>
              <a:ext uri="{FF2B5EF4-FFF2-40B4-BE49-F238E27FC236}">
                <a16:creationId xmlns:a16="http://schemas.microsoft.com/office/drawing/2014/main" id="{7ED4AEAF-656B-BC63-9E51-28FA47EA7F89}"/>
              </a:ext>
            </a:extLst>
          </p:cNvPr>
          <p:cNvSpPr/>
          <p:nvPr/>
        </p:nvSpPr>
        <p:spPr>
          <a:xfrm>
            <a:off x="2196245" y="6067078"/>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2" name="Блок-схема: вузол 45">
            <a:extLst>
              <a:ext uri="{FF2B5EF4-FFF2-40B4-BE49-F238E27FC236}">
                <a16:creationId xmlns:a16="http://schemas.microsoft.com/office/drawing/2014/main" id="{7ED4AEAF-656B-BC63-9E51-28FA47EA7F89}"/>
              </a:ext>
            </a:extLst>
          </p:cNvPr>
          <p:cNvSpPr/>
          <p:nvPr/>
        </p:nvSpPr>
        <p:spPr>
          <a:xfrm>
            <a:off x="9036091" y="6099881"/>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3" name="Блок-схема: вузол 45">
            <a:extLst>
              <a:ext uri="{FF2B5EF4-FFF2-40B4-BE49-F238E27FC236}">
                <a16:creationId xmlns:a16="http://schemas.microsoft.com/office/drawing/2014/main" id="{7ED4AEAF-656B-BC63-9E51-28FA47EA7F89}"/>
              </a:ext>
            </a:extLst>
          </p:cNvPr>
          <p:cNvSpPr/>
          <p:nvPr/>
        </p:nvSpPr>
        <p:spPr>
          <a:xfrm>
            <a:off x="2876532" y="3001615"/>
            <a:ext cx="168965" cy="178904"/>
          </a:xfrm>
          <a:prstGeom prst="flowChartConnector">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84"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02761" y="6222411"/>
            <a:ext cx="323264" cy="260697"/>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44081" y="3208232"/>
            <a:ext cx="323264" cy="260697"/>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90130" y="2439115"/>
            <a:ext cx="323264" cy="260697"/>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4" descr="H:\ман\рослини-мандрівники\каритинки\колоски.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05466" y="5585788"/>
            <a:ext cx="323264" cy="260697"/>
          </a:xfrm>
          <a:prstGeom prst="rect">
            <a:avLst/>
          </a:prstGeom>
          <a:noFill/>
          <a:extLst>
            <a:ext uri="{909E8E84-426E-40DD-AFC4-6F175D3DCCD1}">
              <a14:hiddenFill xmlns:a14="http://schemas.microsoft.com/office/drawing/2010/main">
                <a:solidFill>
                  <a:srgbClr val="FFFFFF"/>
                </a:solidFill>
              </a14:hiddenFill>
            </a:ext>
          </a:extLst>
        </p:spPr>
      </p:pic>
      <p:sp>
        <p:nvSpPr>
          <p:cNvPr id="88" name="Овал 87">
            <a:extLst>
              <a:ext uri="{FF2B5EF4-FFF2-40B4-BE49-F238E27FC236}">
                <a16:creationId xmlns:a16="http://schemas.microsoft.com/office/drawing/2014/main" id="{140AF9CD-F1C4-EF4E-86F9-47DF4AF5CD54}"/>
              </a:ext>
            </a:extLst>
          </p:cNvPr>
          <p:cNvSpPr/>
          <p:nvPr/>
        </p:nvSpPr>
        <p:spPr>
          <a:xfrm flipV="1">
            <a:off x="5009321" y="4786065"/>
            <a:ext cx="135169" cy="16969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89" name="Овал 88">
            <a:extLst>
              <a:ext uri="{FF2B5EF4-FFF2-40B4-BE49-F238E27FC236}">
                <a16:creationId xmlns:a16="http://schemas.microsoft.com/office/drawing/2014/main" id="{140AF9CD-F1C4-EF4E-86F9-47DF4AF5CD54}"/>
              </a:ext>
            </a:extLst>
          </p:cNvPr>
          <p:cNvSpPr/>
          <p:nvPr/>
        </p:nvSpPr>
        <p:spPr>
          <a:xfrm flipV="1">
            <a:off x="2470297" y="5774036"/>
            <a:ext cx="135169" cy="16969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k-UA" dirty="0"/>
              <a:t>                      </a:t>
            </a:r>
          </a:p>
        </p:txBody>
      </p:sp>
    </p:spTree>
    <p:extLst>
      <p:ext uri="{BB962C8B-B14F-4D97-AF65-F5344CB8AC3E}">
        <p14:creationId xmlns:p14="http://schemas.microsoft.com/office/powerpoint/2010/main" val="1338975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 y="-4118"/>
            <a:ext cx="6757246" cy="29238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k-UA" sz="2300" dirty="0">
                <a:solidFill>
                  <a:schemeClr val="tx1"/>
                </a:solidFill>
                <a:latin typeface="Times New Roman" panose="02020603050405020304" pitchFamily="18" charset="0"/>
                <a:cs typeface="Times New Roman" panose="02020603050405020304" pitchFamily="18" charset="0"/>
              </a:rPr>
              <a:t>      Лопух — це дворічна трав'яниста рослина родини айстрових, родом з Європи та Азії. Рід Лопух налічує близько 20 видів. В Україні ростуть 4 види цієї рослини, а в нашій місцевості найпоширенішим є Лопух великий, або справжній.  Щоб дізнатись, як йому це вдається, ми розглянули детальніше розчепірені кошики реп'яхів.</a:t>
            </a:r>
          </a:p>
          <a:p>
            <a:endParaRPr lang="uk-UA" sz="2300" dirty="0">
              <a:latin typeface="Times New Roman" panose="02020603050405020304" pitchFamily="18" charset="0"/>
              <a:cs typeface="Times New Roman" panose="02020603050405020304" pitchFamily="18" charset="0"/>
            </a:endParaRPr>
          </a:p>
        </p:txBody>
      </p:sp>
      <p:pic>
        <p:nvPicPr>
          <p:cNvPr id="1026" name="Picture 2" descr="H:\ман\рослини-мандрівники\каритинки\зображення_viber_2025-09-20_06-29-05-03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86" y="2837743"/>
            <a:ext cx="3292492" cy="402025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H:\ман\рослини-мандрівники\каритинки\зображення_viber_2025-09-20_06-29-04-44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88994" y="2837743"/>
            <a:ext cx="3013368" cy="40178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ман\рослини-мандрівники\каритинки\зображення_viber_2025-09-20_06-29-03-99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0" y="2837744"/>
            <a:ext cx="3064018" cy="402025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H:\ман\рослини-мандрівники\каритинки\зображення_viber_2025-09-20_06-29-03-80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34344" y="2863659"/>
            <a:ext cx="3057656" cy="3994341"/>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F4F810FC-AA91-ED7D-6D0A-9112EBDF2B02}"/>
              </a:ext>
            </a:extLst>
          </p:cNvPr>
          <p:cNvPicPr>
            <a:picLocks noChangeAspect="1"/>
          </p:cNvPicPr>
          <p:nvPr/>
        </p:nvPicPr>
        <p:blipFill>
          <a:blip r:embed="rId6">
            <a:extLst>
              <a:ext uri="{28A0092B-C50C-407E-A947-70E740481C1C}">
                <a14:useLocalDpi xmlns:a14="http://schemas.microsoft.com/office/drawing/2010/main" val="0"/>
              </a:ext>
            </a:extLst>
          </a:blip>
          <a:srcRect t="25524" b="27238"/>
          <a:stretch>
            <a:fillRect/>
          </a:stretch>
        </p:blipFill>
        <p:spPr>
          <a:xfrm>
            <a:off x="6757247" y="0"/>
            <a:ext cx="3084438" cy="2998390"/>
          </a:xfrm>
          <a:prstGeom prst="rect">
            <a:avLst/>
          </a:prstGeom>
        </p:spPr>
      </p:pic>
      <p:pic>
        <p:nvPicPr>
          <p:cNvPr id="5" name="Рисунок 4">
            <a:extLst>
              <a:ext uri="{FF2B5EF4-FFF2-40B4-BE49-F238E27FC236}">
                <a16:creationId xmlns:a16="http://schemas.microsoft.com/office/drawing/2014/main" id="{AD9DC1C1-9F03-87AF-812B-DFCDFE6A9FD5}"/>
              </a:ext>
            </a:extLst>
          </p:cNvPr>
          <p:cNvPicPr>
            <a:picLocks noChangeAspect="1"/>
          </p:cNvPicPr>
          <p:nvPr/>
        </p:nvPicPr>
        <p:blipFill>
          <a:blip r:embed="rId7">
            <a:extLst>
              <a:ext uri="{28A0092B-C50C-407E-A947-70E740481C1C}">
                <a14:useLocalDpi xmlns:a14="http://schemas.microsoft.com/office/drawing/2010/main" val="0"/>
              </a:ext>
            </a:extLst>
          </a:blip>
          <a:srcRect l="14069" t="20000" r="16159" b="30286"/>
          <a:stretch>
            <a:fillRect/>
          </a:stretch>
        </p:blipFill>
        <p:spPr>
          <a:xfrm>
            <a:off x="8391521" y="0"/>
            <a:ext cx="2065363" cy="3028423"/>
          </a:xfrm>
          <a:prstGeom prst="rect">
            <a:avLst/>
          </a:prstGeom>
        </p:spPr>
      </p:pic>
      <p:pic>
        <p:nvPicPr>
          <p:cNvPr id="7" name="Рисунок 6">
            <a:extLst>
              <a:ext uri="{FF2B5EF4-FFF2-40B4-BE49-F238E27FC236}">
                <a16:creationId xmlns:a16="http://schemas.microsoft.com/office/drawing/2014/main" id="{F8F52636-A997-FFEE-6973-7770A6099676}"/>
              </a:ext>
            </a:extLst>
          </p:cNvPr>
          <p:cNvPicPr>
            <a:picLocks noChangeAspect="1"/>
          </p:cNvPicPr>
          <p:nvPr/>
        </p:nvPicPr>
        <p:blipFill>
          <a:blip r:embed="rId8">
            <a:extLst>
              <a:ext uri="{28A0092B-C50C-407E-A947-70E740481C1C}">
                <a14:useLocalDpi xmlns:a14="http://schemas.microsoft.com/office/drawing/2010/main" val="0"/>
              </a:ext>
            </a:extLst>
          </a:blip>
          <a:srcRect l="11736" t="9333"/>
          <a:stretch>
            <a:fillRect/>
          </a:stretch>
        </p:blipFill>
        <p:spPr>
          <a:xfrm>
            <a:off x="10033672" y="-4118"/>
            <a:ext cx="2158327" cy="2956088"/>
          </a:xfrm>
          <a:prstGeom prst="rect">
            <a:avLst/>
          </a:prstGeom>
        </p:spPr>
      </p:pic>
    </p:spTree>
    <p:extLst>
      <p:ext uri="{BB962C8B-B14F-4D97-AF65-F5344CB8AC3E}">
        <p14:creationId xmlns:p14="http://schemas.microsoft.com/office/powerpoint/2010/main" val="399151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4DAA5EC-B63D-1648-E751-69F2C41AE3EF}"/>
              </a:ext>
            </a:extLst>
          </p:cNvPr>
          <p:cNvSpPr txBox="1"/>
          <p:nvPr/>
        </p:nvSpPr>
        <p:spPr>
          <a:xfrm>
            <a:off x="0" y="0"/>
            <a:ext cx="12192000" cy="1754326"/>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uk-UA" i="0" dirty="0">
                <a:solidFill>
                  <a:sysClr val="windowText" lastClr="000000"/>
                </a:solidFill>
                <a:effectLst/>
                <a:latin typeface="Arial" panose="020B0604020202020204" pitchFamily="34" charset="0"/>
              </a:rPr>
              <a:t>       </a:t>
            </a:r>
            <a:r>
              <a:rPr lang="uk-UA" dirty="0">
                <a:solidFill>
                  <a:sysClr val="windowText" lastClr="000000"/>
                </a:solidFill>
                <a:effectLst/>
                <a:latin typeface="Arial" panose="020B0604020202020204" pitchFamily="34" charset="0"/>
              </a:rPr>
              <a:t>Дослідження показало, що колючки реп'яхів на кінцях загнуті, хоча </a:t>
            </a:r>
            <a:r>
              <a:rPr lang="uk-UA" dirty="0">
                <a:solidFill>
                  <a:sysClr val="windowText" lastClr="000000"/>
                </a:solidFill>
                <a:latin typeface="Arial" panose="020B0604020202020204" pitchFamily="34" charset="0"/>
              </a:rPr>
              <a:t>неозброєним оком </a:t>
            </a:r>
            <a:r>
              <a:rPr lang="uk-UA" dirty="0">
                <a:solidFill>
                  <a:sysClr val="windowText" lastClr="000000"/>
                </a:solidFill>
                <a:effectLst/>
                <a:latin typeface="Arial" panose="020B0604020202020204" pitchFamily="34" charset="0"/>
              </a:rPr>
              <a:t>це непомітно.</a:t>
            </a:r>
          </a:p>
          <a:p>
            <a:pPr algn="just"/>
            <a:r>
              <a:rPr lang="uk-UA" dirty="0">
                <a:solidFill>
                  <a:sysClr val="windowText" lastClr="000000"/>
                </a:solidFill>
                <a:latin typeface="Arial" panose="020B0604020202020204" pitchFamily="34" charset="0"/>
              </a:rPr>
              <a:t>       </a:t>
            </a:r>
            <a:r>
              <a:rPr lang="uk-UA" dirty="0">
                <a:solidFill>
                  <a:sysClr val="windowText" lastClr="000000"/>
                </a:solidFill>
                <a:effectLst/>
                <a:latin typeface="Arial" panose="020B0604020202020204" pitchFamily="34" charset="0"/>
              </a:rPr>
              <a:t>Завдяки таким гачкам, вони </a:t>
            </a:r>
            <a:r>
              <a:rPr lang="uk-UA" dirty="0">
                <a:solidFill>
                  <a:sysClr val="windowText" lastClr="000000"/>
                </a:solidFill>
              </a:rPr>
              <a:t>легко чіпляються за шерсть тварин. Але </a:t>
            </a:r>
            <a:r>
              <a:rPr lang="uk-UA" dirty="0">
                <a:solidFill>
                  <a:sysClr val="windowText" lastClr="000000"/>
                </a:solidFill>
                <a:effectLst/>
                <a:latin typeface="Arial" panose="020B0604020202020204" pitchFamily="34" charset="0"/>
              </a:rPr>
              <a:t>при струшуванні реп'яхи не обсипаються. Тварина не здатна самостійно звільнитися від реп'яха, він відпадає лише, коли оболонка плоду руйнується природним чином від тертя об навколишні предмети. Як правило це відбувається зовсім в іншому місці від проростання. Саме так лопух і мандрує, підкорюючи нові території. </a:t>
            </a:r>
          </a:p>
          <a:p>
            <a:pPr algn="just"/>
            <a:r>
              <a:rPr lang="uk-UA" dirty="0">
                <a:solidFill>
                  <a:sysClr val="windowText" lastClr="000000"/>
                </a:solidFill>
                <a:latin typeface="Arial" panose="020B0604020202020204" pitchFamily="34" charset="0"/>
              </a:rPr>
              <a:t>       Також ми перевірили дію цих гачечків і на собі, виявилося, що зняти їх не так вже й просто!</a:t>
            </a:r>
            <a:endParaRPr lang="uk-UA" dirty="0">
              <a:solidFill>
                <a:sysClr val="windowText" lastClr="000000"/>
              </a:solidFill>
            </a:endParaRPr>
          </a:p>
        </p:txBody>
      </p:sp>
      <p:pic>
        <p:nvPicPr>
          <p:cNvPr id="3" name="Рисунок 2">
            <a:extLst>
              <a:ext uri="{FF2B5EF4-FFF2-40B4-BE49-F238E27FC236}">
                <a16:creationId xmlns:a16="http://schemas.microsoft.com/office/drawing/2014/main" id="{79808D67-67D9-0545-1297-39D86A721E09}"/>
              </a:ext>
            </a:extLst>
          </p:cNvPr>
          <p:cNvPicPr>
            <a:picLocks noChangeAspect="1"/>
          </p:cNvPicPr>
          <p:nvPr/>
        </p:nvPicPr>
        <p:blipFill>
          <a:blip r:embed="rId2">
            <a:extLst>
              <a:ext uri="{28A0092B-C50C-407E-A947-70E740481C1C}">
                <a14:useLocalDpi xmlns:a14="http://schemas.microsoft.com/office/drawing/2010/main" val="0"/>
              </a:ext>
            </a:extLst>
          </a:blip>
          <a:srcRect r="26714"/>
          <a:stretch>
            <a:fillRect/>
          </a:stretch>
        </p:blipFill>
        <p:spPr>
          <a:xfrm>
            <a:off x="0" y="1754326"/>
            <a:ext cx="4467497" cy="3060297"/>
          </a:xfrm>
          <a:prstGeom prst="rect">
            <a:avLst/>
          </a:prstGeom>
        </p:spPr>
      </p:pic>
      <p:pic>
        <p:nvPicPr>
          <p:cNvPr id="5" name="Рисунок 4">
            <a:extLst>
              <a:ext uri="{FF2B5EF4-FFF2-40B4-BE49-F238E27FC236}">
                <a16:creationId xmlns:a16="http://schemas.microsoft.com/office/drawing/2014/main" id="{06D509F5-D333-4004-E630-D00E43BC38F5}"/>
              </a:ext>
            </a:extLst>
          </p:cNvPr>
          <p:cNvPicPr>
            <a:picLocks noChangeAspect="1"/>
          </p:cNvPicPr>
          <p:nvPr/>
        </p:nvPicPr>
        <p:blipFill>
          <a:blip r:embed="rId3">
            <a:extLst>
              <a:ext uri="{28A0092B-C50C-407E-A947-70E740481C1C}">
                <a14:useLocalDpi xmlns:a14="http://schemas.microsoft.com/office/drawing/2010/main" val="0"/>
              </a:ext>
            </a:extLst>
          </a:blip>
          <a:srcRect l="25714" t="23652" r="9250" b="13068"/>
          <a:stretch>
            <a:fillRect/>
          </a:stretch>
        </p:blipFill>
        <p:spPr>
          <a:xfrm>
            <a:off x="0" y="4519749"/>
            <a:ext cx="4467497" cy="2338251"/>
          </a:xfrm>
          <a:prstGeom prst="rect">
            <a:avLst/>
          </a:prstGeom>
        </p:spPr>
      </p:pic>
      <p:pic>
        <p:nvPicPr>
          <p:cNvPr id="8" name="Рисунок 7">
            <a:extLst>
              <a:ext uri="{FF2B5EF4-FFF2-40B4-BE49-F238E27FC236}">
                <a16:creationId xmlns:a16="http://schemas.microsoft.com/office/drawing/2014/main" id="{142D461C-AACF-39F7-F6DD-172180ECB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2022" y="1754326"/>
            <a:ext cx="3620006" cy="5103673"/>
          </a:xfrm>
          <a:prstGeom prst="rect">
            <a:avLst/>
          </a:prstGeom>
        </p:spPr>
      </p:pic>
      <p:pic>
        <p:nvPicPr>
          <p:cNvPr id="10" name="Рисунок 9">
            <a:extLst>
              <a:ext uri="{FF2B5EF4-FFF2-40B4-BE49-F238E27FC236}">
                <a16:creationId xmlns:a16="http://schemas.microsoft.com/office/drawing/2014/main" id="{7D2F7427-6EFF-1DB0-3D62-70457B609425}"/>
              </a:ext>
            </a:extLst>
          </p:cNvPr>
          <p:cNvPicPr>
            <a:picLocks noChangeAspect="1"/>
          </p:cNvPicPr>
          <p:nvPr/>
        </p:nvPicPr>
        <p:blipFill>
          <a:blip r:embed="rId5">
            <a:extLst>
              <a:ext uri="{28A0092B-C50C-407E-A947-70E740481C1C}">
                <a14:useLocalDpi xmlns:a14="http://schemas.microsoft.com/office/drawing/2010/main" val="0"/>
              </a:ext>
            </a:extLst>
          </a:blip>
          <a:srcRect l="1133" t="12381"/>
          <a:stretch>
            <a:fillRect/>
          </a:stretch>
        </p:blipFill>
        <p:spPr>
          <a:xfrm>
            <a:off x="6742027" y="1745199"/>
            <a:ext cx="2803429" cy="5112801"/>
          </a:xfrm>
          <a:prstGeom prst="rect">
            <a:avLst/>
          </a:prstGeom>
        </p:spPr>
      </p:pic>
      <p:pic>
        <p:nvPicPr>
          <p:cNvPr id="12" name="Рисунок 11">
            <a:extLst>
              <a:ext uri="{FF2B5EF4-FFF2-40B4-BE49-F238E27FC236}">
                <a16:creationId xmlns:a16="http://schemas.microsoft.com/office/drawing/2014/main" id="{BF8A83CD-B517-AB25-2B34-B3D11A8E59C2}"/>
              </a:ext>
            </a:extLst>
          </p:cNvPr>
          <p:cNvPicPr>
            <a:picLocks noChangeAspect="1"/>
          </p:cNvPicPr>
          <p:nvPr/>
        </p:nvPicPr>
        <p:blipFill>
          <a:blip r:embed="rId6">
            <a:extLst>
              <a:ext uri="{28A0092B-C50C-407E-A947-70E740481C1C}">
                <a14:useLocalDpi xmlns:a14="http://schemas.microsoft.com/office/drawing/2010/main" val="0"/>
              </a:ext>
            </a:extLst>
          </a:blip>
          <a:srcRect t="12000"/>
          <a:stretch>
            <a:fillRect/>
          </a:stretch>
        </p:blipFill>
        <p:spPr>
          <a:xfrm>
            <a:off x="9388570" y="1745198"/>
            <a:ext cx="2803430" cy="5112801"/>
          </a:xfrm>
          <a:prstGeom prst="rect">
            <a:avLst/>
          </a:prstGeom>
        </p:spPr>
      </p:pic>
    </p:spTree>
    <p:extLst>
      <p:ext uri="{BB962C8B-B14F-4D97-AF65-F5344CB8AC3E}">
        <p14:creationId xmlns:p14="http://schemas.microsoft.com/office/powerpoint/2010/main" val="1361719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00523" y="2693504"/>
            <a:ext cx="7991472" cy="378565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uk-UA" sz="2400" dirty="0">
                <a:solidFill>
                  <a:schemeClr val="accent2">
                    <a:lumMod val="50000"/>
                  </a:schemeClr>
                </a:solidFill>
              </a:rPr>
              <a:t>    </a:t>
            </a:r>
            <a:r>
              <a:rPr lang="uk-UA" sz="2400" dirty="0">
                <a:solidFill>
                  <a:schemeClr val="accent2">
                    <a:lumMod val="50000"/>
                  </a:schemeClr>
                </a:solidFill>
                <a:latin typeface="Times New Roman" panose="02020603050405020304" pitchFamily="18" charset="0"/>
                <a:cs typeface="Times New Roman" panose="02020603050405020304" pitchFamily="18" charset="0"/>
              </a:rPr>
              <a:t>Однак, незважаючи на "бур'янову" репутацію, більшість людей згадали, що лопух є справжньою "аптекою під ногами", адже всі його частини – корінь, листя, квіти і навіть насіння багаті на лікарські властивості, використовуються в народній та традиційній медицині. </a:t>
            </a:r>
          </a:p>
          <a:p>
            <a:pPr algn="just"/>
            <a:r>
              <a:rPr lang="uk-UA" sz="2400" dirty="0">
                <a:solidFill>
                  <a:schemeClr val="accent2">
                    <a:lumMod val="50000"/>
                  </a:schemeClr>
                </a:solidFill>
                <a:latin typeface="Times New Roman" panose="02020603050405020304" pitchFamily="18" charset="0"/>
                <a:cs typeface="Times New Roman" panose="02020603050405020304" pitchFamily="18" charset="0"/>
              </a:rPr>
              <a:t>  Також </a:t>
            </a:r>
            <a:r>
              <a:rPr lang="ru-RU" sz="2400" dirty="0">
                <a:solidFill>
                  <a:schemeClr val="accent2">
                    <a:lumMod val="50000"/>
                  </a:schemeClr>
                </a:solidFill>
                <a:latin typeface="Times New Roman" panose="02020603050405020304" pitchFamily="18" charset="0"/>
                <a:cs typeface="Times New Roman" panose="02020603050405020304" pitchFamily="18" charset="0"/>
              </a:rPr>
              <a:t>лопух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використовують</a:t>
            </a:r>
            <a:r>
              <a:rPr lang="ru-RU" sz="2400" dirty="0">
                <a:solidFill>
                  <a:schemeClr val="accent2">
                    <a:lumMod val="50000"/>
                  </a:schemeClr>
                </a:solidFill>
                <a:latin typeface="Times New Roman" panose="02020603050405020304" pitchFamily="18" charset="0"/>
                <a:cs typeface="Times New Roman" panose="02020603050405020304" pitchFamily="18" charset="0"/>
              </a:rPr>
              <a:t> у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боротьбі</a:t>
            </a:r>
            <a:r>
              <a:rPr lang="ru-RU" sz="2400" dirty="0">
                <a:solidFill>
                  <a:schemeClr val="accent2">
                    <a:lumMod val="50000"/>
                  </a:schemeClr>
                </a:solidFill>
                <a:latin typeface="Times New Roman" panose="02020603050405020304" pitchFamily="18" charset="0"/>
                <a:cs typeface="Times New Roman" panose="02020603050405020304" pitchFamily="18" charset="0"/>
              </a:rPr>
              <a:t> з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комахами-шкідниками</a:t>
            </a:r>
            <a:r>
              <a:rPr lang="ru-RU" sz="2400" dirty="0">
                <a:solidFill>
                  <a:schemeClr val="accent2">
                    <a:lumMod val="50000"/>
                  </a:schemeClr>
                </a:solidFill>
                <a:latin typeface="Times New Roman" panose="02020603050405020304" pitchFamily="18" charset="0"/>
                <a:cs typeface="Times New Roman" panose="02020603050405020304" pitchFamily="18" charset="0"/>
              </a:rPr>
              <a:t> та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гризунами</a:t>
            </a:r>
            <a:r>
              <a:rPr lang="ru-RU" sz="2400" dirty="0">
                <a:solidFill>
                  <a:schemeClr val="accent2">
                    <a:lumMod val="50000"/>
                  </a:schemeClr>
                </a:solidFill>
                <a:latin typeface="Times New Roman" panose="02020603050405020304" pitchFamily="18" charset="0"/>
                <a:cs typeface="Times New Roman" panose="02020603050405020304" pitchFamily="18" charset="0"/>
              </a:rPr>
              <a:t>.</a:t>
            </a:r>
          </a:p>
          <a:p>
            <a:r>
              <a:rPr lang="ru-RU" sz="2400" dirty="0">
                <a:solidFill>
                  <a:schemeClr val="accent2">
                    <a:lumMod val="50000"/>
                  </a:schemeClr>
                </a:solidFill>
                <a:latin typeface="Times New Roman" panose="02020603050405020304" pitchFamily="18" charset="0"/>
                <a:cs typeface="Times New Roman" panose="02020603050405020304" pitchFamily="18" charset="0"/>
              </a:rPr>
              <a:t>А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ще</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інженер</a:t>
            </a:r>
            <a:r>
              <a:rPr lang="ru-RU" sz="2400" dirty="0">
                <a:solidFill>
                  <a:schemeClr val="accent2">
                    <a:lumMod val="50000"/>
                  </a:schemeClr>
                </a:solidFill>
                <a:latin typeface="Times New Roman" panose="02020603050405020304" pitchFamily="18" charset="0"/>
                <a:cs typeface="Times New Roman" panose="02020603050405020304" pitchFamily="18" charset="0"/>
              </a:rPr>
              <a:t> Жорж де Местраль,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спостерігаючи</a:t>
            </a:r>
            <a:r>
              <a:rPr lang="ru-RU" sz="2400" dirty="0">
                <a:solidFill>
                  <a:schemeClr val="accent2">
                    <a:lumMod val="50000"/>
                  </a:schemeClr>
                </a:solidFill>
                <a:latin typeface="Times New Roman" panose="02020603050405020304" pitchFamily="18" charset="0"/>
                <a:cs typeface="Times New Roman" panose="02020603050405020304" pitchFamily="18" charset="0"/>
              </a:rPr>
              <a:t> за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реп'яхами</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які</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чіплялися</a:t>
            </a:r>
            <a:r>
              <a:rPr lang="ru-RU" sz="2400" dirty="0">
                <a:solidFill>
                  <a:schemeClr val="accent2">
                    <a:lumMod val="50000"/>
                  </a:schemeClr>
                </a:solidFill>
                <a:latin typeface="Times New Roman" panose="02020603050405020304" pitchFamily="18" charset="0"/>
                <a:cs typeface="Times New Roman" panose="02020603050405020304" pitchFamily="18" charset="0"/>
              </a:rPr>
              <a:t> до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одягу</a:t>
            </a:r>
            <a:r>
              <a:rPr lang="ru-RU" sz="2400" dirty="0">
                <a:solidFill>
                  <a:schemeClr val="accent2">
                    <a:lumMod val="50000"/>
                  </a:schemeClr>
                </a:solidFill>
                <a:latin typeface="Times New Roman" panose="02020603050405020304" pitchFamily="18" charset="0"/>
                <a:cs typeface="Times New Roman" panose="02020603050405020304" pitchFamily="18" charset="0"/>
              </a:rPr>
              <a:t> та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шерсті</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його</a:t>
            </a:r>
            <a:r>
              <a:rPr lang="ru-RU" sz="2400" dirty="0">
                <a:solidFill>
                  <a:schemeClr val="accent2">
                    <a:lumMod val="50000"/>
                  </a:schemeClr>
                </a:solidFill>
                <a:latin typeface="Times New Roman" panose="02020603050405020304" pitchFamily="18" charset="0"/>
                <a:cs typeface="Times New Roman" panose="02020603050405020304" pitchFamily="18" charset="0"/>
              </a:rPr>
              <a:t> собаки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під</a:t>
            </a:r>
            <a:r>
              <a:rPr lang="ru-RU" sz="2400" dirty="0">
                <a:solidFill>
                  <a:schemeClr val="accent2">
                    <a:lumMod val="50000"/>
                  </a:schemeClr>
                </a:solidFill>
                <a:latin typeface="Times New Roman" panose="02020603050405020304" pitchFamily="18" charset="0"/>
                <a:cs typeface="Times New Roman" panose="02020603050405020304" pitchFamily="18" charset="0"/>
              </a:rPr>
              <a:t> час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прогулянки</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винайшов</a:t>
            </a:r>
            <a:r>
              <a:rPr lang="ru-RU" sz="2400" dirty="0">
                <a:solidFill>
                  <a:schemeClr val="accent2">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2">
                    <a:lumMod val="50000"/>
                  </a:schemeClr>
                </a:solidFill>
                <a:latin typeface="Times New Roman" panose="02020603050405020304" pitchFamily="18" charset="0"/>
                <a:cs typeface="Times New Roman" panose="02020603050405020304" pitchFamily="18" charset="0"/>
              </a:rPr>
              <a:t>застібку</a:t>
            </a:r>
            <a:r>
              <a:rPr lang="ru-RU" sz="2400" dirty="0">
                <a:solidFill>
                  <a:schemeClr val="accent2">
                    <a:lumMod val="50000"/>
                  </a:schemeClr>
                </a:solidFill>
                <a:latin typeface="Times New Roman" panose="02020603050405020304" pitchFamily="18" charset="0"/>
                <a:cs typeface="Times New Roman" panose="02020603050405020304" pitchFamily="18" charset="0"/>
              </a:rPr>
              <a:t>-липучку.</a:t>
            </a:r>
            <a:r>
              <a:rPr lang="uk-UA" sz="2400" dirty="0">
                <a:solidFill>
                  <a:schemeClr val="accent2">
                    <a:lumMod val="50000"/>
                  </a:schemeClr>
                </a:solidFill>
                <a:latin typeface="Times New Roman" panose="02020603050405020304" pitchFamily="18" charset="0"/>
                <a:cs typeface="Times New Roman" panose="02020603050405020304" pitchFamily="18" charset="0"/>
              </a:rPr>
              <a:t> </a:t>
            </a:r>
            <a:endParaRPr lang="ru-RU" sz="2400"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0" y="534837"/>
            <a:ext cx="7039155" cy="2308324"/>
          </a:xfrm>
          <a:prstGeom prst="rect">
            <a:avLst/>
          </a:prstGeom>
        </p:spPr>
        <p:txBody>
          <a:bodyPr wrap="square">
            <a:spAutoFit/>
          </a:bodyPr>
          <a:lstStyle/>
          <a:p>
            <a:pPr algn="just"/>
            <a:r>
              <a:rPr lang="uk-UA" sz="2400" dirty="0"/>
              <a:t>       </a:t>
            </a:r>
            <a:r>
              <a:rPr lang="uk-UA" sz="2400" dirty="0">
                <a:solidFill>
                  <a:srgbClr val="002060"/>
                </a:solidFill>
                <a:latin typeface="Times New Roman" panose="02020603050405020304" pitchFamily="18" charset="0"/>
                <a:cs typeface="Times New Roman" panose="02020603050405020304" pitchFamily="18" charset="0"/>
              </a:rPr>
              <a:t>Багато господарів не люблять його і намагаються позбутися.  Адже лопух відіграє деяку роль в поширенні бур'янів, погіршує овечу вовну, псує хвости та гриви коней, до того  ж його важко відокремити від одягу. Через це слово «реп'ях»  вживають як епітет, що означає причіпливу людину.</a:t>
            </a:r>
          </a:p>
        </p:txBody>
      </p:sp>
      <p:sp>
        <p:nvSpPr>
          <p:cNvPr id="8" name="Прямоугольник 7"/>
          <p:cNvSpPr/>
          <p:nvPr/>
        </p:nvSpPr>
        <p:spPr>
          <a:xfrm>
            <a:off x="1" y="0"/>
            <a:ext cx="12192000" cy="51758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400" b="1" dirty="0">
                <a:solidFill>
                  <a:srgbClr val="C00000"/>
                </a:solidFill>
                <a:latin typeface="Times New Roman" panose="02020603050405020304" pitchFamily="18" charset="0"/>
                <a:cs typeface="Times New Roman" panose="02020603050405020304" pitchFamily="18" charset="0"/>
              </a:rPr>
              <a:t> </a:t>
            </a:r>
            <a:r>
              <a:rPr lang="ru-RU" sz="2000" b="1" dirty="0">
                <a:solidFill>
                  <a:srgbClr val="C00000"/>
                </a:solidFill>
                <a:latin typeface="Times New Roman" panose="02020603050405020304" pitchFamily="18" charset="0"/>
                <a:cs typeface="Times New Roman" panose="02020603050405020304" pitchFamily="18" charset="0"/>
              </a:rPr>
              <a:t>РЕЗУЛЬТАТ ОПИТУВАННЯ ОДНОСЕЛЬЦІВ НА ПРЕДМЕТ КОРИСТІ ЧИ ШКОДИ ЛОПУХА</a:t>
            </a:r>
          </a:p>
        </p:txBody>
      </p:sp>
      <p:pic>
        <p:nvPicPr>
          <p:cNvPr id="1026" name="Picture 2" descr="ᗚ Лопух: корисний бур'ян для здоров'я та краси | Корисно - Слобідський кра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9155" y="474122"/>
            <a:ext cx="2656936" cy="22193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Лопух - корисні властивості, склад і протипоказання (+ 11 Фото)"/>
          <p:cNvPicPr>
            <a:picLocks noChangeAspect="1" noChangeArrowheads="1"/>
          </p:cNvPicPr>
          <p:nvPr/>
        </p:nvPicPr>
        <p:blipFill rotWithShape="1">
          <a:blip r:embed="rId3">
            <a:extLst>
              <a:ext uri="{28A0092B-C50C-407E-A947-70E740481C1C}">
                <a14:useLocalDpi xmlns:a14="http://schemas.microsoft.com/office/drawing/2010/main" val="0"/>
              </a:ext>
            </a:extLst>
          </a:blip>
          <a:srcRect t="25870"/>
          <a:stretch/>
        </p:blipFill>
        <p:spPr bwMode="auto">
          <a:xfrm>
            <a:off x="-2" y="4835211"/>
            <a:ext cx="4200525" cy="202278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ористь лопуха: користь і шкода. Як застосовують корінь лопуха в народній  медицині та косметології, рецепти перевірених засобів — Застава"/>
          <p:cNvPicPr>
            <a:picLocks noChangeAspect="1" noChangeArrowheads="1"/>
          </p:cNvPicPr>
          <p:nvPr/>
        </p:nvPicPr>
        <p:blipFill rotWithShape="1">
          <a:blip r:embed="rId4">
            <a:extLst>
              <a:ext uri="{28A0092B-C50C-407E-A947-70E740481C1C}">
                <a14:useLocalDpi xmlns:a14="http://schemas.microsoft.com/office/drawing/2010/main" val="0"/>
              </a:ext>
            </a:extLst>
          </a:blip>
          <a:srcRect l="13503" r="8633"/>
          <a:stretch/>
        </p:blipFill>
        <p:spPr bwMode="auto">
          <a:xfrm>
            <a:off x="-2" y="2860413"/>
            <a:ext cx="4200526" cy="195754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Лопух и чертополох: в чем опасность для домашних животных? | Управление  ветеринарии Кировской области"/>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4734" y="474122"/>
            <a:ext cx="2667266" cy="2219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52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0490" y="828136"/>
            <a:ext cx="9310528" cy="6124754"/>
          </a:xfrm>
          <a:prstGeom prst="rect">
            <a:avLst/>
          </a:prstGeom>
        </p:spPr>
        <p:txBody>
          <a:bodyPr wrap="square">
            <a:spAutoFit/>
          </a:bodyPr>
          <a:lstStyle/>
          <a:p>
            <a:pPr algn="just"/>
            <a:r>
              <a:rPr lang="uk-UA" dirty="0"/>
              <a:t>      </a:t>
            </a:r>
            <a:r>
              <a:rPr lang="uk-UA" sz="2800" dirty="0">
                <a:latin typeface="Times New Roman" panose="02020603050405020304" pitchFamily="18" charset="0"/>
                <a:cs typeface="Times New Roman" panose="02020603050405020304" pitchFamily="18" charset="0"/>
              </a:rPr>
              <a:t>Отже, рослини-мандрівники - це цікавий та важливий об'єкт для вивчення, який показує, як рослини підкорюють нові території та як їхнє розповсюдження може впливати на навколишнє середовище. </a:t>
            </a:r>
          </a:p>
          <a:p>
            <a:pPr algn="just"/>
            <a:r>
              <a:rPr lang="uk-UA" sz="2800" dirty="0">
                <a:latin typeface="Times New Roman" panose="02020603050405020304" pitchFamily="18" charset="0"/>
                <a:cs typeface="Times New Roman" panose="02020603050405020304" pitchFamily="18" charset="0"/>
              </a:rPr>
              <a:t>       Одним із таких об’єктів вивчення і став Лопух великий, який</a:t>
            </a:r>
            <a:r>
              <a:rPr lang="ru-RU" sz="2800" dirty="0">
                <a:solidFill>
                  <a:srgbClr val="001D35"/>
                </a:solidFill>
                <a:latin typeface="Times New Roman" panose="02020603050405020304" pitchFamily="18" charset="0"/>
                <a:cs typeface="Times New Roman" panose="02020603050405020304" pitchFamily="18" charset="0"/>
              </a:rPr>
              <a:t> є </a:t>
            </a:r>
            <a:r>
              <a:rPr lang="ru-RU" sz="2800" dirty="0" err="1">
                <a:solidFill>
                  <a:srgbClr val="001D35"/>
                </a:solidFill>
                <a:latin typeface="Times New Roman" panose="02020603050405020304" pitchFamily="18" charset="0"/>
                <a:cs typeface="Times New Roman" panose="02020603050405020304" pitchFamily="18" charset="0"/>
              </a:rPr>
              <a:t>звичайною</a:t>
            </a:r>
            <a:r>
              <a:rPr lang="ru-RU" sz="2800" dirty="0">
                <a:solidFill>
                  <a:srgbClr val="001D35"/>
                </a:solidFill>
                <a:latin typeface="Times New Roman" panose="02020603050405020304" pitchFamily="18" charset="0"/>
                <a:cs typeface="Times New Roman" panose="02020603050405020304" pitchFamily="18" charset="0"/>
              </a:rPr>
              <a:t>,  типовою </a:t>
            </a:r>
            <a:r>
              <a:rPr lang="ru-RU" sz="2800" dirty="0" err="1">
                <a:solidFill>
                  <a:srgbClr val="001D35"/>
                </a:solidFill>
                <a:latin typeface="Times New Roman" panose="02020603050405020304" pitchFamily="18" charset="0"/>
                <a:cs typeface="Times New Roman" panose="02020603050405020304" pitchFamily="18" charset="0"/>
              </a:rPr>
              <a:t>дикорослою</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рослиною</a:t>
            </a:r>
            <a:r>
              <a:rPr lang="ru-RU" sz="2800" dirty="0">
                <a:solidFill>
                  <a:srgbClr val="001D35"/>
                </a:solidFill>
                <a:latin typeface="Times New Roman" panose="02020603050405020304" pitchFamily="18" charset="0"/>
                <a:cs typeface="Times New Roman" panose="02020603050405020304" pitchFamily="18" charset="0"/>
              </a:rPr>
              <a:t> в </a:t>
            </a:r>
            <a:r>
              <a:rPr lang="ru-RU" sz="2800" dirty="0" err="1">
                <a:solidFill>
                  <a:srgbClr val="001D35"/>
                </a:solidFill>
                <a:latin typeface="Times New Roman" panose="02020603050405020304" pitchFamily="18" charset="0"/>
                <a:cs typeface="Times New Roman" panose="02020603050405020304" pitchFamily="18" charset="0"/>
              </a:rPr>
              <a:t>Дружелюбівці</a:t>
            </a:r>
            <a:r>
              <a:rPr lang="ru-RU" sz="2800" dirty="0">
                <a:solidFill>
                  <a:srgbClr val="001D35"/>
                </a:solidFill>
                <a:latin typeface="Times New Roman" panose="02020603050405020304" pitchFamily="18" charset="0"/>
                <a:cs typeface="Times New Roman" panose="02020603050405020304" pitchFamily="18" charset="0"/>
              </a:rPr>
              <a:t> і не </a:t>
            </a:r>
            <a:r>
              <a:rPr lang="ru-RU" sz="2800" dirty="0" err="1">
                <a:solidFill>
                  <a:srgbClr val="001D35"/>
                </a:solidFill>
                <a:latin typeface="Times New Roman" panose="02020603050405020304" pitchFamily="18" charset="0"/>
                <a:cs typeface="Times New Roman" panose="02020603050405020304" pitchFamily="18" charset="0"/>
              </a:rPr>
              <a:t>потребує</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специфічного</a:t>
            </a:r>
            <a:r>
              <a:rPr lang="ru-RU" sz="2800" dirty="0">
                <a:solidFill>
                  <a:srgbClr val="001D35"/>
                </a:solidFill>
                <a:latin typeface="Times New Roman" panose="02020603050405020304" pitchFamily="18" charset="0"/>
                <a:cs typeface="Times New Roman" panose="02020603050405020304" pitchFamily="18" charset="0"/>
              </a:rPr>
              <a:t> контролю.</a:t>
            </a:r>
          </a:p>
          <a:p>
            <a:pPr algn="just"/>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Якщо</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ви</a:t>
            </a:r>
            <a:r>
              <a:rPr lang="ru-RU" sz="2800" dirty="0">
                <a:solidFill>
                  <a:srgbClr val="001D35"/>
                </a:solidFill>
                <a:latin typeface="Times New Roman" panose="02020603050405020304" pitchFamily="18" charset="0"/>
                <a:cs typeface="Times New Roman" panose="02020603050405020304" pitchFamily="18" charset="0"/>
              </a:rPr>
              <a:t> не </a:t>
            </a:r>
            <a:r>
              <a:rPr lang="ru-RU" sz="2800" dirty="0" err="1">
                <a:solidFill>
                  <a:srgbClr val="001D35"/>
                </a:solidFill>
                <a:latin typeface="Times New Roman" panose="02020603050405020304" pitchFamily="18" charset="0"/>
                <a:cs typeface="Times New Roman" panose="02020603050405020304" pitchFamily="18" charset="0"/>
              </a:rPr>
              <a:t>маєте</a:t>
            </a:r>
            <a:r>
              <a:rPr lang="ru-RU" sz="2800" dirty="0">
                <a:solidFill>
                  <a:srgbClr val="001D35"/>
                </a:solidFill>
                <a:latin typeface="Times New Roman" panose="02020603050405020304" pitchFamily="18" charset="0"/>
                <a:cs typeface="Times New Roman" panose="02020603050405020304" pitchFamily="18" charset="0"/>
              </a:rPr>
              <a:t> на </a:t>
            </a:r>
            <a:r>
              <a:rPr lang="ru-RU" sz="2800" dirty="0" err="1">
                <a:solidFill>
                  <a:srgbClr val="001D35"/>
                </a:solidFill>
                <a:latin typeface="Times New Roman" panose="02020603050405020304" pitchFamily="18" charset="0"/>
                <a:cs typeface="Times New Roman" panose="02020603050405020304" pitchFamily="18" charset="0"/>
              </a:rPr>
              <a:t>меті</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знищити</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цю</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рослини</a:t>
            </a:r>
            <a:r>
              <a:rPr lang="ru-RU" sz="2800" dirty="0">
                <a:solidFill>
                  <a:srgbClr val="001D35"/>
                </a:solidFill>
                <a:latin typeface="Times New Roman" panose="02020603050405020304" pitchFamily="18" charset="0"/>
                <a:cs typeface="Times New Roman" panose="02020603050405020304" pitchFamily="18" charset="0"/>
              </a:rPr>
              <a:t>, то </a:t>
            </a:r>
            <a:r>
              <a:rPr lang="ru-RU" sz="2800" dirty="0" err="1">
                <a:solidFill>
                  <a:srgbClr val="001D35"/>
                </a:solidFill>
                <a:latin typeface="Times New Roman" panose="02020603050405020304" pitchFamily="18" charset="0"/>
                <a:cs typeface="Times New Roman" panose="02020603050405020304" pitchFamily="18" charset="0"/>
              </a:rPr>
              <a:t>її</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розповсюдження</a:t>
            </a:r>
            <a:r>
              <a:rPr lang="ru-RU" sz="2800" dirty="0">
                <a:solidFill>
                  <a:srgbClr val="001D35"/>
                </a:solidFill>
                <a:latin typeface="Times New Roman" panose="02020603050405020304" pitchFamily="18" charset="0"/>
                <a:cs typeface="Times New Roman" panose="02020603050405020304" pitchFamily="18" charset="0"/>
              </a:rPr>
              <a:t> не є проблемою, </a:t>
            </a:r>
            <a:r>
              <a:rPr lang="ru-RU" sz="2800" dirty="0" err="1">
                <a:solidFill>
                  <a:srgbClr val="001D35"/>
                </a:solidFill>
                <a:latin typeface="Times New Roman" panose="02020603050405020304" pitchFamily="18" charset="0"/>
                <a:cs typeface="Times New Roman" panose="02020603050405020304" pitchFamily="18" charset="0"/>
              </a:rPr>
              <a:t>оскільки</a:t>
            </a:r>
            <a:r>
              <a:rPr lang="ru-RU" sz="2800" dirty="0">
                <a:solidFill>
                  <a:srgbClr val="001D35"/>
                </a:solidFill>
                <a:latin typeface="Times New Roman" panose="02020603050405020304" pitchFamily="18" charset="0"/>
                <a:cs typeface="Times New Roman" panose="02020603050405020304" pitchFamily="18" charset="0"/>
              </a:rPr>
              <a:t> це </a:t>
            </a:r>
            <a:r>
              <a:rPr lang="ru-RU" sz="2800" dirty="0" err="1">
                <a:solidFill>
                  <a:srgbClr val="001D35"/>
                </a:solidFill>
                <a:latin typeface="Times New Roman" panose="02020603050405020304" pitchFamily="18" charset="0"/>
                <a:cs typeface="Times New Roman" panose="02020603050405020304" pitchFamily="18" charset="0"/>
              </a:rPr>
              <a:t>частина</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природних</a:t>
            </a:r>
            <a:r>
              <a:rPr lang="ru-RU" sz="2800" dirty="0">
                <a:solidFill>
                  <a:srgbClr val="001D35"/>
                </a:solidFill>
                <a:latin typeface="Times New Roman" panose="02020603050405020304" pitchFamily="18" charset="0"/>
                <a:cs typeface="Times New Roman" panose="02020603050405020304" pitchFamily="18" charset="0"/>
              </a:rPr>
              <a:t> </a:t>
            </a:r>
            <a:r>
              <a:rPr lang="ru-RU" sz="2800" dirty="0" err="1">
                <a:solidFill>
                  <a:srgbClr val="001D35"/>
                </a:solidFill>
                <a:latin typeface="Times New Roman" panose="02020603050405020304" pitchFamily="18" charset="0"/>
                <a:cs typeface="Times New Roman" panose="02020603050405020304" pitchFamily="18" charset="0"/>
              </a:rPr>
              <a:t>екосистем</a:t>
            </a:r>
            <a:r>
              <a:rPr lang="ru-RU" sz="2800" dirty="0">
                <a:solidFill>
                  <a:srgbClr val="001D35"/>
                </a:solidFill>
                <a:latin typeface="Times New Roman" panose="02020603050405020304" pitchFamily="18" charset="0"/>
                <a:cs typeface="Times New Roman" panose="02020603050405020304" pitchFamily="18" charset="0"/>
              </a:rPr>
              <a:t>.</a:t>
            </a:r>
          </a:p>
          <a:p>
            <a:pPr algn="just"/>
            <a:r>
              <a:rPr lang="ru-RU" sz="2800" dirty="0">
                <a:latin typeface="Times New Roman" panose="02020603050405020304" pitchFamily="18" charset="0"/>
                <a:cs typeface="Times New Roman" panose="02020603050405020304" pitchFamily="18" charset="0"/>
              </a:rPr>
              <a:t>        А </a:t>
            </a:r>
            <a:r>
              <a:rPr lang="ru-RU" sz="2800" dirty="0" err="1">
                <a:latin typeface="Times New Roman" panose="02020603050405020304" pitchFamily="18" charset="0"/>
                <a:cs typeface="Times New Roman" panose="02020603050405020304" pitchFamily="18" charset="0"/>
              </a:rPr>
              <a:t>якщо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маєте</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намір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позбутися</a:t>
            </a:r>
            <a:r>
              <a:rPr lang="ru-RU" sz="2800" dirty="0">
                <a:latin typeface="Times New Roman" panose="02020603050405020304" pitchFamily="18" charset="0"/>
                <a:cs typeface="Times New Roman" panose="02020603050405020304" pitchFamily="18" charset="0"/>
              </a:rPr>
              <a:t> «лопуха-</a:t>
            </a:r>
            <a:r>
              <a:rPr lang="ru-RU" sz="2800" dirty="0" err="1">
                <a:latin typeface="Times New Roman" panose="02020603050405020304" pitchFamily="18" charset="0"/>
                <a:cs typeface="Times New Roman" panose="02020603050405020304" pitchFamily="18" charset="0"/>
              </a:rPr>
              <a:t>бур'яну</a:t>
            </a:r>
            <a:r>
              <a:rPr lang="ru-RU" sz="2800" dirty="0">
                <a:latin typeface="Times New Roman" panose="02020603050405020304" pitchFamily="18" charset="0"/>
                <a:cs typeface="Times New Roman" panose="02020603050405020304" pitchFamily="18" charset="0"/>
              </a:rPr>
              <a:t>», не </a:t>
            </a:r>
            <a:r>
              <a:rPr lang="ru-RU" sz="2800" dirty="0" err="1">
                <a:latin typeface="Times New Roman" panose="02020603050405020304" pitchFamily="18" charset="0"/>
                <a:cs typeface="Times New Roman" panose="02020603050405020304" pitchFamily="18" charset="0"/>
              </a:rPr>
              <a:t>викидайте</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його</a:t>
            </a:r>
            <a:r>
              <a:rPr lang="ru-RU" sz="2800" dirty="0">
                <a:latin typeface="Times New Roman" panose="02020603050405020304" pitchFamily="18" charset="0"/>
                <a:cs typeface="Times New Roman" panose="02020603050405020304" pitchFamily="18" charset="0"/>
              </a:rPr>
              <a:t>, а </a:t>
            </a:r>
            <a:r>
              <a:rPr lang="ru-RU" sz="2800" dirty="0" err="1">
                <a:latin typeface="Times New Roman" panose="02020603050405020304" pitchFamily="18" charset="0"/>
                <a:cs typeface="Times New Roman" panose="02020603050405020304" pitchFamily="18" charset="0"/>
              </a:rPr>
              <a:t>перетворіть</a:t>
            </a:r>
            <a:r>
              <a:rPr lang="ru-RU" sz="2800" dirty="0">
                <a:latin typeface="Times New Roman" panose="02020603050405020304" pitchFamily="18" charset="0"/>
                <a:cs typeface="Times New Roman" panose="02020603050405020304" pitchFamily="18" charset="0"/>
              </a:rPr>
              <a:t> на «лопух-</a:t>
            </a:r>
            <a:r>
              <a:rPr lang="ru-RU" sz="2800" dirty="0" err="1">
                <a:latin typeface="Times New Roman" panose="02020603050405020304" pitchFamily="18" charset="0"/>
                <a:cs typeface="Times New Roman" panose="02020603050405020304" pitchFamily="18" charset="0"/>
              </a:rPr>
              <a:t>ліки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або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використовуйте</a:t>
            </a:r>
            <a:r>
              <a:rPr lang="ru-RU" sz="2800" dirty="0">
                <a:latin typeface="Times New Roman" panose="02020603050405020304" pitchFamily="18" charset="0"/>
                <a:cs typeface="Times New Roman" panose="02020603050405020304" pitchFamily="18" charset="0"/>
              </a:rPr>
              <a:t> для </a:t>
            </a:r>
            <a:r>
              <a:rPr lang="ru-RU" sz="2800" dirty="0" err="1">
                <a:latin typeface="Times New Roman" panose="02020603050405020304" pitchFamily="18" charset="0"/>
                <a:cs typeface="Times New Roman" panose="02020603050405020304" pitchFamily="18" charset="0"/>
              </a:rPr>
              <a:t>боротьби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зі</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шкідниками</a:t>
            </a:r>
            <a:r>
              <a:rPr lang="ru-RU" sz="2800" dirty="0">
                <a:latin typeface="Times New Roman" panose="02020603050405020304" pitchFamily="18" charset="0"/>
                <a:cs typeface="Times New Roman" panose="02020603050405020304" pitchFamily="18" charset="0"/>
              </a:rPr>
              <a:t>.</a:t>
            </a:r>
            <a:endParaRPr lang="uk-UA" sz="2800" dirty="0">
              <a:latin typeface="Times New Roman" panose="02020603050405020304" pitchFamily="18" charset="0"/>
              <a:cs typeface="Times New Roman" panose="02020603050405020304" pitchFamily="18" charset="0"/>
            </a:endParaRPr>
          </a:p>
          <a:p>
            <a:endParaRPr lang="uk-UA" sz="28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048000" y="2453092"/>
            <a:ext cx="6096000" cy="323165"/>
          </a:xfrm>
          <a:prstGeom prst="rect">
            <a:avLst/>
          </a:prstGeom>
        </p:spPr>
        <p:txBody>
          <a:bodyPr>
            <a:spAutoFit/>
          </a:bodyPr>
          <a:lstStyle/>
          <a:p>
            <a:pPr>
              <a:lnSpc>
                <a:spcPts val="1800"/>
              </a:lnSpc>
              <a:spcBef>
                <a:spcPts val="750"/>
              </a:spcBef>
              <a:spcAft>
                <a:spcPts val="600"/>
              </a:spcAft>
            </a:pPr>
            <a:r>
              <a:rPr lang="ru-RU" dirty="0">
                <a:solidFill>
                  <a:srgbClr val="001D35"/>
                </a:solidFill>
                <a:latin typeface="Google Sans"/>
              </a:rPr>
              <a:t> </a:t>
            </a:r>
          </a:p>
        </p:txBody>
      </p:sp>
      <p:sp>
        <p:nvSpPr>
          <p:cNvPr id="4" name="Прямоугольник 3"/>
          <p:cNvSpPr/>
          <p:nvPr/>
        </p:nvSpPr>
        <p:spPr>
          <a:xfrm>
            <a:off x="500331" y="207034"/>
            <a:ext cx="3778371" cy="621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b="1" dirty="0">
                <a:solidFill>
                  <a:srgbClr val="C00000"/>
                </a:solidFill>
              </a:rPr>
              <a:t>ВИСНОВОК:</a:t>
            </a:r>
          </a:p>
        </p:txBody>
      </p:sp>
    </p:spTree>
    <p:extLst>
      <p:ext uri="{BB962C8B-B14F-4D97-AF65-F5344CB8AC3E}">
        <p14:creationId xmlns:p14="http://schemas.microsoft.com/office/powerpoint/2010/main" val="1325259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612775" y="1766454"/>
            <a:ext cx="9019309" cy="3325092"/>
          </a:xfrm>
          <a:prstGeom prst="round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uk-UA" sz="2400" i="1" dirty="0">
                <a:solidFill>
                  <a:srgbClr val="002060"/>
                </a:solidFill>
                <a:cs typeface="Aharoni" panose="02010803020104030203" pitchFamily="2" charset="-79"/>
              </a:rPr>
              <a:t>Реп'яшок цей всякий знає, бо «чіпкий» він має хист.</a:t>
            </a:r>
          </a:p>
          <a:p>
            <a:pPr algn="ctr"/>
            <a:r>
              <a:rPr lang="uk-UA" sz="2400" i="1" dirty="0">
                <a:solidFill>
                  <a:srgbClr val="002060"/>
                </a:solidFill>
                <a:cs typeface="Aharoni" panose="02010803020104030203" pitchFamily="2" charset="-79"/>
              </a:rPr>
              <a:t>Причепитись полюбляє то за вуха, то за хвіст.</a:t>
            </a:r>
          </a:p>
          <a:p>
            <a:pPr algn="ctr"/>
            <a:r>
              <a:rPr lang="uk-UA" sz="2400" i="1" dirty="0">
                <a:solidFill>
                  <a:srgbClr val="002060"/>
                </a:solidFill>
                <a:cs typeface="Aharoni" panose="02010803020104030203" pitchFamily="2" charset="-79"/>
              </a:rPr>
              <a:t>Відчепити дуже важко, й далі з ним тваринка йде.</a:t>
            </a:r>
          </a:p>
          <a:p>
            <a:pPr algn="ctr"/>
            <a:r>
              <a:rPr lang="uk-UA" sz="2400" i="1" dirty="0">
                <a:solidFill>
                  <a:srgbClr val="002060"/>
                </a:solidFill>
                <a:cs typeface="Aharoni" panose="02010803020104030203" pitchFamily="2" charset="-79"/>
              </a:rPr>
              <a:t>Цілий день «прикрасу»  носить, поки десь не відпаде.</a:t>
            </a:r>
          </a:p>
          <a:p>
            <a:pPr algn="ctr"/>
            <a:r>
              <a:rPr lang="uk-UA" sz="2400" i="1" dirty="0">
                <a:solidFill>
                  <a:srgbClr val="002060"/>
                </a:solidFill>
                <a:cs typeface="Aharoni" panose="02010803020104030203" pitchFamily="2" charset="-79"/>
              </a:rPr>
              <a:t>Так природа примудрилась </a:t>
            </a:r>
            <a:r>
              <a:rPr lang="uk-UA" sz="2400" i="1" dirty="0" err="1">
                <a:solidFill>
                  <a:srgbClr val="002060"/>
                </a:solidFill>
                <a:cs typeface="Aharoni" panose="02010803020104030203" pitchFamily="2" charset="-79"/>
              </a:rPr>
              <a:t>розповсюджувать</a:t>
            </a:r>
            <a:r>
              <a:rPr lang="uk-UA" sz="2400" i="1" dirty="0">
                <a:solidFill>
                  <a:srgbClr val="002060"/>
                </a:solidFill>
                <a:cs typeface="Aharoni" panose="02010803020104030203" pitchFamily="2" charset="-79"/>
              </a:rPr>
              <a:t> плоди.</a:t>
            </a:r>
          </a:p>
          <a:p>
            <a:pPr algn="ctr"/>
            <a:r>
              <a:rPr lang="uk-UA" sz="2400" i="1" dirty="0">
                <a:solidFill>
                  <a:srgbClr val="002060"/>
                </a:solidFill>
                <a:cs typeface="Aharoni" panose="02010803020104030203" pitchFamily="2" charset="-79"/>
              </a:rPr>
              <a:t>Допомоги попросила у тварин, вітрів й води.</a:t>
            </a:r>
          </a:p>
          <a:p>
            <a:pPr algn="just"/>
            <a:endParaRPr lang="uk-UA" sz="2400" dirty="0">
              <a:solidFill>
                <a:schemeClr val="tx1"/>
              </a:solidFill>
              <a:cs typeface="Aharoni" panose="02010803020104030203" pitchFamily="2" charset="-79"/>
            </a:endParaRPr>
          </a:p>
          <a:p>
            <a:pPr algn="just"/>
            <a:endParaRPr lang="uk-UA" sz="2400" dirty="0">
              <a:solidFill>
                <a:schemeClr val="tx1"/>
              </a:solidFill>
              <a:cs typeface="Aharoni" panose="02010803020104030203" pitchFamily="2" charset="-79"/>
            </a:endParaRPr>
          </a:p>
          <a:p>
            <a:pPr algn="ctr"/>
            <a:r>
              <a:rPr lang="uk-UA" sz="6000" i="1" dirty="0">
                <a:solidFill>
                  <a:srgbClr val="C00000"/>
                </a:solidFill>
                <a:effectLst>
                  <a:outerShdw blurRad="38100" dist="38100" dir="2700000" algn="tl">
                    <a:srgbClr val="000000">
                      <a:alpha val="43137"/>
                    </a:srgbClr>
                  </a:outerShdw>
                </a:effectLst>
                <a:cs typeface="Aharoni" panose="02010803020104030203" pitchFamily="2" charset="-79"/>
              </a:rPr>
              <a:t>ДЯКУЮ ВСІМ ЗА УВАГУ!</a:t>
            </a:r>
          </a:p>
          <a:p>
            <a:pPr algn="just"/>
            <a:endParaRPr lang="uk-UA" sz="2400" dirty="0">
              <a:solidFill>
                <a:schemeClr val="tx1"/>
              </a:solidFill>
              <a:cs typeface="Aharoni" panose="02010803020104030203" pitchFamily="2" charset="-79"/>
            </a:endParaRPr>
          </a:p>
          <a:p>
            <a:pPr algn="ctr"/>
            <a:endParaRPr lang="uk-UA" dirty="0">
              <a:solidFill>
                <a:schemeClr val="tx1"/>
              </a:solidFill>
            </a:endParaRPr>
          </a:p>
          <a:p>
            <a:pPr algn="ctr"/>
            <a:endParaRPr lang="uk-UA" dirty="0">
              <a:solidFill>
                <a:schemeClr val="tx1"/>
              </a:solidFill>
            </a:endParaRPr>
          </a:p>
          <a:p>
            <a:pPr algn="ctr"/>
            <a:endParaRPr lang="uk-UA" dirty="0">
              <a:solidFill>
                <a:schemeClr val="tx1"/>
              </a:solidFill>
            </a:endParaRPr>
          </a:p>
          <a:p>
            <a:pPr algn="ctr"/>
            <a:endParaRPr lang="uk-UA" dirty="0"/>
          </a:p>
        </p:txBody>
      </p:sp>
      <p:sp>
        <p:nvSpPr>
          <p:cNvPr id="4" name="AutoShape 2" descr="Не робіть цього, або Якою НЕ повинна бути презентація до уроку"/>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
        <p:nvSpPr>
          <p:cNvPr id="5" name="AutoShape 4" descr="Не робіть цього, або Якою НЕ повинна бути презентація до уроку"/>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Tree>
    <p:extLst>
      <p:ext uri="{BB962C8B-B14F-4D97-AF65-F5344CB8AC3E}">
        <p14:creationId xmlns:p14="http://schemas.microsoft.com/office/powerpoint/2010/main" val="1290304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9562" y="534838"/>
            <a:ext cx="8919713" cy="55554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3" name="Прямоугольник 2"/>
          <p:cNvSpPr/>
          <p:nvPr/>
        </p:nvSpPr>
        <p:spPr>
          <a:xfrm>
            <a:off x="155275" y="382752"/>
            <a:ext cx="10092906" cy="5160387"/>
          </a:xfrm>
          <a:prstGeom prst="rect">
            <a:avLst/>
          </a:prstGeom>
        </p:spPr>
        <p:txBody>
          <a:bodyPr wrap="square">
            <a:spAutoFit/>
          </a:bodyPr>
          <a:lstStyle/>
          <a:p>
            <a:pPr algn="ctr">
              <a:lnSpc>
                <a:spcPts val="1800"/>
              </a:lnSpc>
              <a:spcBef>
                <a:spcPts val="750"/>
              </a:spcBef>
              <a:spcAft>
                <a:spcPts val="600"/>
              </a:spcAft>
            </a:pPr>
            <a:r>
              <a:rPr lang="ru-RU" sz="2800" b="1" dirty="0">
                <a:solidFill>
                  <a:srgbClr val="C00000"/>
                </a:solidFill>
                <a:latin typeface="Google Sans"/>
              </a:rPr>
              <a:t>СПИСОК ВИКОРИСТАНИХ ДЖЕРЕЛ:</a:t>
            </a:r>
          </a:p>
          <a:p>
            <a:pPr marL="342900" indent="-342900">
              <a:spcBef>
                <a:spcPts val="750"/>
              </a:spcBef>
              <a:spcAft>
                <a:spcPts val="600"/>
              </a:spcAft>
              <a:buAutoNum type="arabicPeriod"/>
            </a:pPr>
            <a:r>
              <a:rPr lang="ru-RU" sz="3200" i="1" dirty="0">
                <a:solidFill>
                  <a:srgbClr val="002060"/>
                </a:solidFill>
                <a:latin typeface="Times New Roman" panose="02020603050405020304" pitchFamily="18" charset="0"/>
                <a:cs typeface="Times New Roman" panose="02020603050405020304" pitchFamily="18" charset="0"/>
              </a:rPr>
              <a:t>В. В. Протопопова  «</a:t>
            </a:r>
            <a:r>
              <a:rPr lang="ru-RU" sz="3200" i="1" dirty="0" err="1">
                <a:solidFill>
                  <a:srgbClr val="002060"/>
                </a:solidFill>
                <a:latin typeface="Times New Roman" panose="02020603050405020304" pitchFamily="18" charset="0"/>
                <a:cs typeface="Times New Roman" panose="02020603050405020304" pitchFamily="18" charset="0"/>
              </a:rPr>
              <a:t>Рослини</a:t>
            </a:r>
            <a:r>
              <a:rPr lang="ru-RU" sz="3200" i="1" dirty="0">
                <a:solidFill>
                  <a:srgbClr val="002060"/>
                </a:solidFill>
                <a:latin typeface="Times New Roman" panose="02020603050405020304" pitchFamily="18" charset="0"/>
                <a:cs typeface="Times New Roman" panose="02020603050405020304" pitchFamily="18" charset="0"/>
              </a:rPr>
              <a:t> – </a:t>
            </a:r>
            <a:r>
              <a:rPr lang="ru-RU" sz="3200" i="1" dirty="0" err="1">
                <a:solidFill>
                  <a:srgbClr val="002060"/>
                </a:solidFill>
                <a:latin typeface="Times New Roman" panose="02020603050405020304" pitchFamily="18" charset="0"/>
                <a:cs typeface="Times New Roman" panose="02020603050405020304" pitchFamily="18" charset="0"/>
              </a:rPr>
              <a:t>мандрівники</a:t>
            </a:r>
            <a:r>
              <a:rPr lang="ru-RU" sz="3200" i="1" dirty="0">
                <a:solidFill>
                  <a:srgbClr val="002060"/>
                </a:solidFill>
                <a:latin typeface="Times New Roman" panose="02020603050405020304" pitchFamily="18" charset="0"/>
                <a:cs typeface="Times New Roman" panose="02020603050405020304" pitchFamily="18" charset="0"/>
              </a:rPr>
              <a:t>» //</a:t>
            </a:r>
            <a:r>
              <a:rPr lang="ru-RU" sz="3200" i="1" dirty="0" err="1">
                <a:solidFill>
                  <a:srgbClr val="002060"/>
                </a:solidFill>
                <a:latin typeface="Times New Roman" panose="02020603050405020304" pitchFamily="18" charset="0"/>
                <a:cs typeface="Times New Roman" panose="02020603050405020304" pitchFamily="18" charset="0"/>
              </a:rPr>
              <a:t>Київ</a:t>
            </a:r>
            <a:r>
              <a:rPr lang="ru-RU" sz="3200" i="1" dirty="0">
                <a:solidFill>
                  <a:srgbClr val="002060"/>
                </a:solidFill>
                <a:latin typeface="Times New Roman" panose="02020603050405020304" pitchFamily="18" charset="0"/>
                <a:cs typeface="Times New Roman" panose="02020603050405020304" pitchFamily="18" charset="0"/>
              </a:rPr>
              <a:t> 1989</a:t>
            </a:r>
          </a:p>
          <a:p>
            <a:pPr marL="342900" indent="-342900">
              <a:spcBef>
                <a:spcPts val="750"/>
              </a:spcBef>
              <a:spcAft>
                <a:spcPts val="600"/>
              </a:spcAft>
              <a:buAutoNum type="arabicPeriod"/>
            </a:pPr>
            <a:r>
              <a:rPr lang="uk-UA" sz="3200" i="1" dirty="0">
                <a:solidFill>
                  <a:srgbClr val="002060"/>
                </a:solidFill>
                <a:latin typeface="Times New Roman" panose="02020603050405020304" pitchFamily="18" charset="0"/>
                <a:cs typeface="Times New Roman" panose="02020603050405020304" pitchFamily="18" charset="0"/>
              </a:rPr>
              <a:t>Країна знань (науково-популярний журнал для юнацтва)</a:t>
            </a:r>
          </a:p>
          <a:p>
            <a:pPr marL="342900" indent="-342900">
              <a:spcBef>
                <a:spcPts val="750"/>
              </a:spcBef>
              <a:spcAft>
                <a:spcPts val="600"/>
              </a:spcAft>
              <a:buAutoNum type="arabicPeriod"/>
            </a:pPr>
            <a:r>
              <a:rPr lang="uk-UA" sz="3200" i="1" dirty="0">
                <a:solidFill>
                  <a:srgbClr val="002060"/>
                </a:solidFill>
                <a:latin typeface="Times New Roman" panose="02020603050405020304" pitchFamily="18" charset="0"/>
                <a:cs typeface="Times New Roman" panose="02020603050405020304" pitchFamily="18" charset="0"/>
              </a:rPr>
              <a:t>Шевченко Олена «Цікаві факти про рослини-мандрівники: види адаптації та розповсюдження»</a:t>
            </a:r>
          </a:p>
          <a:p>
            <a:pPr marL="342900" indent="-342900">
              <a:spcBef>
                <a:spcPts val="750"/>
              </a:spcBef>
              <a:spcAft>
                <a:spcPts val="600"/>
              </a:spcAft>
              <a:buAutoNum type="arabicPeriod"/>
            </a:pPr>
            <a:r>
              <a:rPr lang="uk-UA" sz="3200" i="1" dirty="0">
                <a:solidFill>
                  <a:srgbClr val="002060"/>
                </a:solidFill>
                <a:latin typeface="Times New Roman" panose="02020603050405020304" pitchFamily="18" charset="0"/>
                <a:cs typeface="Times New Roman" panose="02020603050405020304" pitchFamily="18" charset="0"/>
              </a:rPr>
              <a:t>Онищук Лариса Проект «Рослини мандрівники»</a:t>
            </a:r>
          </a:p>
          <a:p>
            <a:pPr marL="342900" indent="-342900">
              <a:spcBef>
                <a:spcPts val="750"/>
              </a:spcBef>
              <a:spcAft>
                <a:spcPts val="600"/>
              </a:spcAft>
              <a:buAutoNum type="arabicPeriod"/>
            </a:pPr>
            <a:r>
              <a:rPr lang="uk-UA" sz="3200" i="1" dirty="0">
                <a:solidFill>
                  <a:srgbClr val="002060"/>
                </a:solidFill>
                <a:latin typeface="Times New Roman" panose="02020603050405020304" pitchFamily="18" charset="0"/>
                <a:cs typeface="Times New Roman" panose="02020603050405020304" pitchFamily="18" charset="0"/>
              </a:rPr>
              <a:t> Зображення слайду 5 взято з Інтернету</a:t>
            </a:r>
            <a:endParaRPr lang="ru-RU" sz="3200"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0001872"/>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1757</TotalTime>
  <Words>934</Words>
  <Application>Microsoft Office PowerPoint</Application>
  <PresentationFormat>Широкий екран</PresentationFormat>
  <Paragraphs>86</Paragraphs>
  <Slides>12</Slides>
  <Notes>1</Notes>
  <HiddenSlides>0</HiddenSlides>
  <MMClips>0</MMClips>
  <ScaleCrop>false</ScaleCrop>
  <HeadingPairs>
    <vt:vector size="6" baseType="variant">
      <vt:variant>
        <vt:lpstr>Використані шрифти</vt:lpstr>
      </vt:variant>
      <vt:variant>
        <vt:i4>8</vt:i4>
      </vt:variant>
      <vt:variant>
        <vt:lpstr>Тема</vt:lpstr>
      </vt:variant>
      <vt:variant>
        <vt:i4>1</vt:i4>
      </vt:variant>
      <vt:variant>
        <vt:lpstr>Заголовки слайдів</vt:lpstr>
      </vt:variant>
      <vt:variant>
        <vt:i4>12</vt:i4>
      </vt:variant>
    </vt:vector>
  </HeadingPairs>
  <TitlesOfParts>
    <vt:vector size="21" baseType="lpstr">
      <vt:lpstr>Aharoni</vt:lpstr>
      <vt:lpstr>Arial</vt:lpstr>
      <vt:lpstr>Arial Black</vt:lpstr>
      <vt:lpstr>Calibri</vt:lpstr>
      <vt:lpstr>Google Sans</vt:lpstr>
      <vt:lpstr>Times New Roman</vt:lpstr>
      <vt:lpstr>Trebuchet MS</vt:lpstr>
      <vt:lpstr>Wingdings 3</vt:lpstr>
      <vt:lpstr>Грань</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80</cp:revision>
  <dcterms:created xsi:type="dcterms:W3CDTF">2025-08-11T12:27:44Z</dcterms:created>
  <dcterms:modified xsi:type="dcterms:W3CDTF">2025-10-21T09:30:43Z</dcterms:modified>
</cp:coreProperties>
</file>