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3105" y="802298"/>
            <a:ext cx="8561747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3106" y="3531204"/>
            <a:ext cx="8561746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3BF71-38B7-8642-BFCE-EDAE9BD0CBAF}" type="datetimeFigureOut">
              <a:rPr lang="en-US" dirty="0"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93105" y="329307"/>
            <a:ext cx="4897310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2334637" y="798973"/>
            <a:ext cx="0" cy="254475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81CDE-9BE7-C544-8ACB-7077DFC4270F}" type="datetimeFigureOut">
              <a:rPr lang="en-US" dirty="0"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813" y="1756130"/>
            <a:ext cx="8562580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3806195"/>
            <a:ext cx="854999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BA285-9698-1B45-8319-D90A8C63F150}" type="datetimeFigureOut">
              <a:rPr lang="en-US" dirty="0"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284510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889"/>
            <a:ext cx="9520157" cy="105930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34695" y="2010878"/>
            <a:ext cx="4608576" cy="34381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54793" y="2017343"/>
            <a:ext cx="4604130" cy="34415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6CD42-43FF-B740-998F-DCC3802C4CE3}" type="datetimeFigureOut">
              <a:rPr lang="en-US" dirty="0"/>
              <a:t>2/11/2021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163"/>
            <a:ext cx="9520157" cy="10563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2019549"/>
            <a:ext cx="460857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4695" y="2824269"/>
            <a:ext cx="4608576" cy="264445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4791" y="2023003"/>
            <a:ext cx="4608576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4792" y="2821491"/>
            <a:ext cx="4608576" cy="263737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0FFBD-2EE4-8547-BBAE-A1AC91C8D77E}" type="datetimeFigureOut">
              <a:rPr lang="en-US" dirty="0"/>
              <a:t>2/11/2021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A2352-D7AC-F242-9256-A4477BCBF354}" type="datetimeFigureOut">
              <a:rPr lang="en-US" dirty="0"/>
              <a:t>2/11/2021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CFC6A-9AE6-404D-9FDD-168B477B9C90}" type="datetimeFigureOut">
              <a:rPr lang="en-US" dirty="0"/>
              <a:t>2/11/2021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42" y="798973"/>
            <a:ext cx="3183128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205491"/>
            <a:ext cx="3184989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FCDFD-B4CF-A241-8D71-E814B10BEAF4}" type="datetimeFigureOut">
              <a:rPr lang="en-US" dirty="0"/>
              <a:t>2/11/2021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224711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bg2">
                    <a:lumMod val="10000"/>
                  </a:schemeClr>
                </a:gs>
                <a:gs pos="100000">
                  <a:schemeClr val="bg2">
                    <a:lumMod val="10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prstMaterial="matte">
              <a:bevelT w="133350" h="50800" prst="divo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5694" y="1129513"/>
            <a:ext cx="5447840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145992"/>
            <a:ext cx="5440037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34695" y="5469856"/>
            <a:ext cx="5440038" cy="320123"/>
          </a:xfrm>
        </p:spPr>
        <p:txBody>
          <a:bodyPr/>
          <a:lstStyle>
            <a:lvl1pPr algn="l">
              <a:defRPr/>
            </a:lvl1pPr>
          </a:lstStyle>
          <a:p>
            <a:fld id="{26A7B589-FD4B-7E46-869A-CBADC5FC564E}" type="datetimeFigureOut">
              <a:rPr lang="en-US" dirty="0"/>
              <a:t>2/11/2021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34910" y="318640"/>
            <a:ext cx="5453475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71687" y="798973"/>
            <a:ext cx="0" cy="2161124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025CB-9D18-264E-A945-2D020344C9DA}" type="datetimeFigureOut">
              <a:rPr lang="en-US" dirty="0"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883863"/>
            <a:ext cx="1615742" cy="45749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34694" y="883863"/>
            <a:ext cx="7738807" cy="45749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EFB6C-7E96-8F41-8872-189CA1C59F84}" type="datetimeFigureOut">
              <a:rPr lang="en-US" dirty="0"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9439111" y="719272"/>
            <a:ext cx="1615742" cy="0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2015732"/>
            <a:ext cx="12192000" cy="4118829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/>
          <a:srcRect t="2769" b="-2769"/>
          <a:stretch/>
        </p:blipFill>
        <p:spPr>
          <a:xfrm>
            <a:off x="0" y="6135624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6" y="2015732"/>
            <a:ext cx="9520158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8A92E-5FF9-8143-81B3-CCB531513398}" type="datetimeFigureOut">
              <a:rPr lang="en-US" dirty="0"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4695" y="329307"/>
            <a:ext cx="5855719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6141705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54927" y="130628"/>
            <a:ext cx="8168640" cy="2133600"/>
          </a:xfrm>
        </p:spPr>
        <p:txBody>
          <a:bodyPr>
            <a:normAutofit/>
          </a:bodyPr>
          <a:lstStyle/>
          <a:p>
            <a:pPr algn="ctr"/>
            <a:r>
              <a:rPr lang="ru-RU" b="1" dirty="0" err="1" smtClean="0">
                <a:solidFill>
                  <a:schemeClr val="accent5">
                    <a:lumMod val="75000"/>
                  </a:schemeClr>
                </a:solidFill>
              </a:rPr>
              <a:t>Регуляц</a:t>
            </a:r>
            <a:r>
              <a:rPr lang="uk-UA" b="1" dirty="0" err="1" smtClean="0">
                <a:solidFill>
                  <a:schemeClr val="accent5">
                    <a:lumMod val="75000"/>
                  </a:schemeClr>
                </a:solidFill>
              </a:rPr>
              <a:t>ія</a:t>
            </a:r>
            <a:r>
              <a:rPr lang="uk-UA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br>
              <a:rPr lang="uk-UA" b="1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uk-UA" b="1" dirty="0" smtClean="0">
                <a:solidFill>
                  <a:schemeClr val="accent5">
                    <a:lumMod val="75000"/>
                  </a:schemeClr>
                </a:solidFill>
              </a:rPr>
              <a:t>експресії генів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500" y="4558816"/>
            <a:ext cx="3707397" cy="1214967"/>
          </a:xfrm>
        </p:spPr>
        <p:txBody>
          <a:bodyPr>
            <a:noAutofit/>
          </a:bodyPr>
          <a:lstStyle/>
          <a:p>
            <a:r>
              <a:rPr lang="uk-UA" sz="1400" b="1" dirty="0" err="1" smtClean="0"/>
              <a:t>Шеіна</a:t>
            </a:r>
            <a:r>
              <a:rPr lang="uk-UA" sz="1400" b="1" dirty="0" smtClean="0"/>
              <a:t> </a:t>
            </a:r>
            <a:r>
              <a:rPr lang="uk-UA" sz="1400" b="1" dirty="0" err="1" smtClean="0"/>
              <a:t>Т.в</a:t>
            </a:r>
            <a:r>
              <a:rPr lang="uk-UA" sz="1400" b="1" dirty="0" smtClean="0"/>
              <a:t>. </a:t>
            </a:r>
          </a:p>
          <a:p>
            <a:r>
              <a:rPr lang="uk-UA" sz="1400" b="1" dirty="0" smtClean="0"/>
              <a:t>Учитель хімії і біології</a:t>
            </a:r>
          </a:p>
          <a:p>
            <a:r>
              <a:rPr lang="uk-UA" sz="1400" b="1" dirty="0" err="1" smtClean="0"/>
              <a:t>Парутинської</a:t>
            </a:r>
            <a:r>
              <a:rPr lang="uk-UA" sz="1400" b="1" dirty="0" smtClean="0"/>
              <a:t> </a:t>
            </a:r>
            <a:r>
              <a:rPr lang="uk-UA" sz="1400" b="1" dirty="0" err="1" smtClean="0"/>
              <a:t>зош</a:t>
            </a:r>
            <a:r>
              <a:rPr lang="uk-UA" sz="1400" b="1" dirty="0" smtClean="0"/>
              <a:t> і-</a:t>
            </a:r>
            <a:r>
              <a:rPr lang="uk-UA" sz="1400" b="1" dirty="0" err="1" smtClean="0"/>
              <a:t>ііі</a:t>
            </a:r>
            <a:r>
              <a:rPr lang="uk-UA" sz="1400" b="1" dirty="0" smtClean="0"/>
              <a:t> ступенів</a:t>
            </a:r>
            <a:endParaRPr lang="ru-RU" sz="14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3919" y="2438400"/>
            <a:ext cx="6871063" cy="3524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0068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4067" y="804519"/>
            <a:ext cx="9520158" cy="1049235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chemeClr val="accent5">
                    <a:lumMod val="75000"/>
                  </a:schemeClr>
                </a:solidFill>
              </a:rPr>
              <a:t>Відмінності у роботі генів призводять до відмінностей у наборі білків різних клітин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1554" y="2055223"/>
            <a:ext cx="7445829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dirty="0" smtClean="0"/>
              <a:t>Геном людини – </a:t>
            </a:r>
            <a:r>
              <a:rPr lang="uk-UA" sz="2000" b="1" u="sng" dirty="0" smtClean="0">
                <a:solidFill>
                  <a:srgbClr val="FF0000"/>
                </a:solidFill>
              </a:rPr>
              <a:t>22-23 тисячі генів.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dirty="0" smtClean="0"/>
              <a:t>Але лише незначна їх частина є активною, тобто транскрипція відбувається лише з декількох сотень генів.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dirty="0" smtClean="0"/>
              <a:t>Такі гени </a:t>
            </a:r>
            <a:r>
              <a:rPr lang="uk-UA" sz="2000" b="1" u="sng" dirty="0" err="1" smtClean="0">
                <a:solidFill>
                  <a:srgbClr val="FF0000"/>
                </a:solidFill>
              </a:rPr>
              <a:t>експресуються</a:t>
            </a:r>
            <a:r>
              <a:rPr lang="uk-UA" sz="2000" b="1" u="sng" dirty="0" smtClean="0"/>
              <a:t>.</a:t>
            </a:r>
            <a:r>
              <a:rPr lang="uk-UA" sz="2000" dirty="0" smtClean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dirty="0" smtClean="0"/>
              <a:t>Гени які працюють у всіх клітинах і забезпечують базові життєві функції – називаються </a:t>
            </a:r>
            <a:r>
              <a:rPr lang="uk-UA" sz="2000" b="1" u="sng" dirty="0" smtClean="0">
                <a:solidFill>
                  <a:srgbClr val="FF0000"/>
                </a:solidFill>
              </a:rPr>
              <a:t>генами домашнього господарства.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dirty="0" smtClean="0"/>
              <a:t>Кожна клітина має свої активні гени – це призводить до різного набору білків у них: у клітині серцевого м'яза – активно </a:t>
            </a:r>
            <a:r>
              <a:rPr lang="uk-UA" sz="2000" dirty="0" err="1" smtClean="0"/>
              <a:t>експресується</a:t>
            </a:r>
            <a:r>
              <a:rPr lang="uk-UA" sz="2000" dirty="0" smtClean="0"/>
              <a:t> </a:t>
            </a:r>
            <a:r>
              <a:rPr lang="uk-UA" sz="2000" b="1" u="sng" dirty="0" smtClean="0">
                <a:solidFill>
                  <a:srgbClr val="FF0000"/>
                </a:solidFill>
              </a:rPr>
              <a:t>ген міозину ІІ</a:t>
            </a:r>
            <a:r>
              <a:rPr lang="uk-UA" sz="2000" dirty="0" smtClean="0"/>
              <a:t>, у клітинах печінки – </a:t>
            </a:r>
            <a:r>
              <a:rPr lang="uk-UA" sz="2000" b="1" u="sng" dirty="0" smtClean="0">
                <a:solidFill>
                  <a:srgbClr val="FF0000"/>
                </a:solidFill>
              </a:rPr>
              <a:t>ген сироваткового альбуміну</a:t>
            </a:r>
            <a:r>
              <a:rPr lang="uk-UA" sz="2000" b="1" dirty="0" smtClean="0">
                <a:solidFill>
                  <a:srgbClr val="FF0000"/>
                </a:solidFill>
              </a:rPr>
              <a:t>.</a:t>
            </a:r>
          </a:p>
          <a:p>
            <a:pPr algn="ctr"/>
            <a:endParaRPr lang="uk-UA" sz="2000" b="1" dirty="0" smtClean="0"/>
          </a:p>
          <a:p>
            <a:pPr algn="ctr"/>
            <a:r>
              <a:rPr lang="uk-UA" sz="2000" b="1" dirty="0" smtClean="0"/>
              <a:t>Яким </a:t>
            </a:r>
            <a:r>
              <a:rPr lang="uk-UA" sz="2000" b="1" dirty="0"/>
              <a:t>же чином організм регулює вибіркову роботу одних генів і «мовчання інших»?</a:t>
            </a:r>
            <a:endParaRPr lang="uk-UA" sz="2000" b="1" dirty="0" smtClean="0"/>
          </a:p>
          <a:p>
            <a:endParaRPr lang="ru-RU" b="1" u="sng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7383" y="1853754"/>
            <a:ext cx="3753394" cy="4642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4032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chemeClr val="accent5">
                    <a:lumMod val="75000"/>
                  </a:schemeClr>
                </a:solidFill>
              </a:rPr>
              <a:t>РНК-</a:t>
            </a:r>
            <a:r>
              <a:rPr lang="uk-UA" b="1" dirty="0" err="1" smtClean="0">
                <a:solidFill>
                  <a:schemeClr val="accent5">
                    <a:lumMod val="75000"/>
                  </a:schemeClr>
                </a:solidFill>
              </a:rPr>
              <a:t>полімераза</a:t>
            </a:r>
            <a:r>
              <a:rPr lang="uk-UA" b="1" dirty="0" smtClean="0">
                <a:solidFill>
                  <a:schemeClr val="accent5">
                    <a:lumMod val="75000"/>
                  </a:schemeClr>
                </a:solidFill>
              </a:rPr>
              <a:t> – фермент, що забезпечує біосинтез РНК на матриці ДНК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06" y="2215426"/>
            <a:ext cx="11713028" cy="39154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17" y="230157"/>
            <a:ext cx="1571666" cy="1693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8860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chemeClr val="accent5">
                    <a:lumMod val="75000"/>
                  </a:schemeClr>
                </a:solidFill>
              </a:rPr>
              <a:t>Для забезпечення транскрипції, окрім </a:t>
            </a:r>
            <a:br>
              <a:rPr lang="uk-UA" b="1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uk-UA" b="1" dirty="0" smtClean="0">
                <a:solidFill>
                  <a:schemeClr val="accent5">
                    <a:lumMod val="75000"/>
                  </a:schemeClr>
                </a:solidFill>
              </a:rPr>
              <a:t>РНК-</a:t>
            </a:r>
            <a:r>
              <a:rPr lang="uk-UA" b="1" dirty="0" err="1" smtClean="0">
                <a:solidFill>
                  <a:schemeClr val="accent5">
                    <a:lumMod val="75000"/>
                  </a:schemeClr>
                </a:solidFill>
              </a:rPr>
              <a:t>полімерази</a:t>
            </a:r>
            <a:r>
              <a:rPr lang="uk-UA" b="1" dirty="0" smtClean="0">
                <a:solidFill>
                  <a:schemeClr val="accent5">
                    <a:lumMod val="75000"/>
                  </a:schemeClr>
                </a:solidFill>
              </a:rPr>
              <a:t>, необхідна участь факторів транскрипції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23361" y="1907561"/>
            <a:ext cx="37446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0000"/>
                </a:solidFill>
              </a:rPr>
              <a:t>Забезпечення транскрипції</a:t>
            </a:r>
            <a:endParaRPr lang="ru-RU" sz="2000" b="1" dirty="0">
              <a:solidFill>
                <a:srgbClr val="FF0000"/>
              </a:solidFill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7628709" y="2271411"/>
            <a:ext cx="1010195" cy="5486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860869" y="2333656"/>
            <a:ext cx="0" cy="6531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3204756" y="2284830"/>
            <a:ext cx="853440" cy="6187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1802676" y="2955108"/>
            <a:ext cx="2220685" cy="831669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Матриця ДНК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011784" y="3031602"/>
            <a:ext cx="1767840" cy="9144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РНК-</a:t>
            </a:r>
            <a:r>
              <a:rPr lang="uk-UA" dirty="0" err="1" smtClean="0"/>
              <a:t>полімераза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7872549" y="2947521"/>
            <a:ext cx="2081348" cy="86214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Суміш </a:t>
            </a:r>
            <a:r>
              <a:rPr lang="uk-UA" dirty="0" err="1" smtClean="0"/>
              <a:t>рибонуклеотидів</a:t>
            </a:r>
            <a:endParaRPr lang="ru-RU" dirty="0"/>
          </a:p>
        </p:txBody>
      </p:sp>
      <p:sp>
        <p:nvSpPr>
          <p:cNvPr id="14" name="Стрелка вправо 13"/>
          <p:cNvSpPr/>
          <p:nvPr/>
        </p:nvSpPr>
        <p:spPr>
          <a:xfrm>
            <a:off x="557350" y="4020177"/>
            <a:ext cx="2647406" cy="1628503"/>
          </a:xfrm>
          <a:prstGeom prst="rightArrow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РНК-</a:t>
            </a:r>
            <a:r>
              <a:rPr lang="uk-UA" dirty="0" err="1" smtClean="0"/>
              <a:t>полімераза</a:t>
            </a:r>
            <a:endParaRPr lang="ru-RU" dirty="0"/>
          </a:p>
        </p:txBody>
      </p:sp>
      <p:sp>
        <p:nvSpPr>
          <p:cNvPr id="15" name="Стрелка вправо 14"/>
          <p:cNvSpPr/>
          <p:nvPr/>
        </p:nvSpPr>
        <p:spPr>
          <a:xfrm>
            <a:off x="6067698" y="4069933"/>
            <a:ext cx="2571206" cy="1548954"/>
          </a:xfrm>
          <a:prstGeom prst="rightArrow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Промотор </a:t>
            </a:r>
            <a:endParaRPr lang="ru-RU" dirty="0"/>
          </a:p>
        </p:txBody>
      </p:sp>
      <p:sp>
        <p:nvSpPr>
          <p:cNvPr id="16" name="Стрелка вправо 15"/>
          <p:cNvSpPr/>
          <p:nvPr/>
        </p:nvSpPr>
        <p:spPr>
          <a:xfrm>
            <a:off x="9039497" y="3946002"/>
            <a:ext cx="2360023" cy="1628503"/>
          </a:xfrm>
          <a:prstGeom prst="rightArrow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Транскрипція </a:t>
            </a:r>
            <a:endParaRPr lang="ru-RU" dirty="0"/>
          </a:p>
        </p:txBody>
      </p:sp>
      <p:sp>
        <p:nvSpPr>
          <p:cNvPr id="17" name="Овал 16"/>
          <p:cNvSpPr/>
          <p:nvPr/>
        </p:nvSpPr>
        <p:spPr>
          <a:xfrm>
            <a:off x="3424646" y="4020177"/>
            <a:ext cx="2357846" cy="1713449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0000"/>
                </a:solidFill>
              </a:rPr>
              <a:t>Фактори транскрипції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189127" y="6176721"/>
            <a:ext cx="10071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>Забезпечує правильну посадку </a:t>
            </a:r>
            <a:r>
              <a:rPr lang="uk-UA" b="1" dirty="0" smtClean="0">
                <a:solidFill>
                  <a:srgbClr val="FF0000"/>
                </a:solidFill>
              </a:rPr>
              <a:t>РНК-</a:t>
            </a:r>
            <a:r>
              <a:rPr lang="uk-UA" b="1" dirty="0" err="1" smtClean="0">
                <a:solidFill>
                  <a:srgbClr val="FF0000"/>
                </a:solidFill>
              </a:rPr>
              <a:t>полімерази</a:t>
            </a:r>
            <a:r>
              <a:rPr lang="uk-UA" b="1" dirty="0" smtClean="0">
                <a:solidFill>
                  <a:srgbClr val="FF0000"/>
                </a:solidFill>
              </a:rPr>
              <a:t> </a:t>
            </a:r>
            <a:r>
              <a:rPr lang="uk-UA" b="1" dirty="0" smtClean="0">
                <a:solidFill>
                  <a:srgbClr val="FF0000"/>
                </a:solidFill>
              </a:rPr>
              <a:t>на промотор і її наступну активацію</a:t>
            </a:r>
            <a:endParaRPr lang="ru-RU" b="1" dirty="0">
              <a:solidFill>
                <a:srgbClr val="FF0000"/>
              </a:solidFill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>
            <a:off x="4603569" y="5834769"/>
            <a:ext cx="0" cy="2776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20474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chemeClr val="accent5">
                    <a:lumMod val="75000"/>
                  </a:schemeClr>
                </a:solidFill>
              </a:rPr>
              <a:t>Регуляція експресії відбувається завдяки продуктам регуляторних генів і </a:t>
            </a:r>
            <a:r>
              <a:rPr lang="uk-UA" b="1" dirty="0" err="1" smtClean="0">
                <a:solidFill>
                  <a:schemeClr val="accent5">
                    <a:lumMod val="75000"/>
                  </a:schemeClr>
                </a:solidFill>
              </a:rPr>
              <a:t>енхансерам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9336" y="1853754"/>
            <a:ext cx="3997235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u="sng" dirty="0" smtClean="0">
                <a:solidFill>
                  <a:srgbClr val="FF0000"/>
                </a:solidFill>
              </a:rPr>
              <a:t>Регуляторні гени </a:t>
            </a:r>
            <a:r>
              <a:rPr lang="uk-UA" dirty="0" smtClean="0"/>
              <a:t>– кодують специфічні білки чи молекули РНК, які контролюють експресію інших генів.</a:t>
            </a:r>
          </a:p>
          <a:p>
            <a:r>
              <a:rPr lang="uk-UA" b="1" dirty="0" smtClean="0"/>
              <a:t>Типи регуляторних генів:</a:t>
            </a:r>
          </a:p>
          <a:p>
            <a:pPr marL="342900" indent="-342900">
              <a:buAutoNum type="arabicPeriod"/>
            </a:pPr>
            <a:r>
              <a:rPr lang="uk-UA" b="1" u="sng" dirty="0" smtClean="0">
                <a:solidFill>
                  <a:srgbClr val="FF0000"/>
                </a:solidFill>
              </a:rPr>
              <a:t>Гени </a:t>
            </a:r>
            <a:r>
              <a:rPr lang="uk-UA" b="1" u="sng" dirty="0">
                <a:solidFill>
                  <a:srgbClr val="FF0000"/>
                </a:solidFill>
              </a:rPr>
              <a:t>білків-</a:t>
            </a:r>
            <a:r>
              <a:rPr lang="uk-UA" b="1" u="sng" dirty="0" err="1">
                <a:solidFill>
                  <a:srgbClr val="FF0000"/>
                </a:solidFill>
              </a:rPr>
              <a:t>репресорів</a:t>
            </a:r>
            <a:r>
              <a:rPr lang="uk-UA" b="1" u="sng" dirty="0">
                <a:solidFill>
                  <a:srgbClr val="FF0000"/>
                </a:solidFill>
              </a:rPr>
              <a:t> </a:t>
            </a:r>
            <a:r>
              <a:rPr lang="uk-UA" dirty="0"/>
              <a:t>– </a:t>
            </a:r>
            <a:r>
              <a:rPr lang="uk-UA" dirty="0" err="1"/>
              <a:t>експресуються</a:t>
            </a:r>
            <a:r>
              <a:rPr lang="uk-UA" dirty="0"/>
              <a:t> постійно, завжди наявні у клітині</a:t>
            </a:r>
            <a:r>
              <a:rPr lang="uk-UA" dirty="0" smtClean="0"/>
              <a:t>.</a:t>
            </a:r>
          </a:p>
          <a:p>
            <a:pPr marL="342900" indent="-342900">
              <a:buAutoNum type="arabicPeriod"/>
            </a:pPr>
            <a:r>
              <a:rPr lang="uk-UA" b="1" dirty="0" smtClean="0">
                <a:solidFill>
                  <a:srgbClr val="FF0000"/>
                </a:solidFill>
              </a:rPr>
              <a:t>Гени білків-активаторів </a:t>
            </a:r>
            <a:r>
              <a:rPr lang="uk-UA" dirty="0" smtClean="0"/>
              <a:t>– зв'язуються з ділянкою біля </a:t>
            </a:r>
            <a:r>
              <a:rPr lang="uk-UA" dirty="0" err="1" smtClean="0"/>
              <a:t>промотора</a:t>
            </a:r>
            <a:r>
              <a:rPr lang="uk-UA" dirty="0" smtClean="0"/>
              <a:t> і прискорюють початок транскрипції.</a:t>
            </a:r>
            <a:endParaRPr lang="uk-UA" dirty="0"/>
          </a:p>
          <a:p>
            <a:r>
              <a:rPr lang="uk-UA" b="1" u="sng" dirty="0" smtClean="0">
                <a:solidFill>
                  <a:srgbClr val="FF0000"/>
                </a:solidFill>
              </a:rPr>
              <a:t>Структурні гени </a:t>
            </a:r>
            <a:r>
              <a:rPr lang="uk-UA" dirty="0" smtClean="0"/>
              <a:t>– продукти яких не беруть участі в регуляції роботи інших генів.</a:t>
            </a:r>
          </a:p>
          <a:p>
            <a:r>
              <a:rPr lang="uk-UA" b="1" u="sng" dirty="0" err="1" smtClean="0">
                <a:solidFill>
                  <a:srgbClr val="FF0000"/>
                </a:solidFill>
              </a:rPr>
              <a:t>Енхансери</a:t>
            </a:r>
            <a:r>
              <a:rPr lang="uk-UA" dirty="0" smtClean="0"/>
              <a:t> – ділянки ДНК розташовані поза геном і з яким зв'язується регулятор транскрипції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6571" y="2263916"/>
            <a:ext cx="7924800" cy="3588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30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2445" y="914400"/>
            <a:ext cx="9520158" cy="634554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chemeClr val="accent5">
                    <a:lumMod val="75000"/>
                  </a:schemeClr>
                </a:solidFill>
              </a:rPr>
              <a:t>Стероїдні гормони впливають на експресію генів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66057" y="1898469"/>
            <a:ext cx="11376832" cy="40626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u="sng" dirty="0" smtClean="0">
                <a:solidFill>
                  <a:srgbClr val="FF0000"/>
                </a:solidFill>
              </a:rPr>
              <a:t>Стероїдні гормони </a:t>
            </a:r>
            <a:r>
              <a:rPr lang="uk-UA" sz="2000" dirty="0" smtClean="0"/>
              <a:t>– це група </a:t>
            </a:r>
            <a:r>
              <a:rPr lang="uk-UA" sz="2000" dirty="0" err="1" smtClean="0"/>
              <a:t>сполук</a:t>
            </a:r>
            <a:r>
              <a:rPr lang="uk-UA" sz="2000" dirty="0" smtClean="0"/>
              <a:t>, похідних </a:t>
            </a:r>
            <a:r>
              <a:rPr lang="uk-UA" sz="2000" dirty="0" err="1" smtClean="0"/>
              <a:t>холестеролу</a:t>
            </a:r>
            <a:r>
              <a:rPr lang="uk-UA" sz="2000" dirty="0" smtClean="0"/>
              <a:t>, що виробляються </a:t>
            </a:r>
          </a:p>
          <a:p>
            <a:r>
              <a:rPr lang="uk-UA" sz="2000" dirty="0" smtClean="0"/>
              <a:t>залозами внутрішньої секреції: корою </a:t>
            </a:r>
            <a:r>
              <a:rPr lang="uk-UA" sz="2000" dirty="0" err="1" smtClean="0"/>
              <a:t>наднирників</a:t>
            </a:r>
            <a:r>
              <a:rPr lang="uk-UA" sz="2000" dirty="0" smtClean="0"/>
              <a:t> і статевими залозами.</a:t>
            </a:r>
          </a:p>
          <a:p>
            <a:r>
              <a:rPr lang="uk-UA" sz="2000" dirty="0" smtClean="0"/>
              <a:t> </a:t>
            </a:r>
          </a:p>
          <a:p>
            <a:r>
              <a:rPr lang="uk-UA" sz="2000" dirty="0" smtClean="0"/>
              <a:t>У клітині гормони зустрічають свій </a:t>
            </a:r>
            <a:r>
              <a:rPr lang="uk-UA" sz="2000" b="1" u="sng" dirty="0" smtClean="0">
                <a:solidFill>
                  <a:srgbClr val="FF0000"/>
                </a:solidFill>
              </a:rPr>
              <a:t>рецептор-білок</a:t>
            </a:r>
            <a:r>
              <a:rPr lang="uk-UA" sz="2000" dirty="0" smtClean="0"/>
              <a:t>, він розпізнає гормон </a:t>
            </a:r>
          </a:p>
          <a:p>
            <a:r>
              <a:rPr lang="uk-UA" sz="2000" dirty="0" smtClean="0"/>
              <a:t>і запускає відповідь на нього.</a:t>
            </a:r>
          </a:p>
          <a:p>
            <a:endParaRPr lang="uk-UA" sz="2000" dirty="0"/>
          </a:p>
          <a:p>
            <a:r>
              <a:rPr lang="uk-UA" sz="2000" dirty="0" smtClean="0"/>
              <a:t>Наприклад: </a:t>
            </a:r>
            <a:r>
              <a:rPr lang="uk-UA" sz="2000" b="1" u="sng" dirty="0" smtClean="0">
                <a:solidFill>
                  <a:srgbClr val="FF0000"/>
                </a:solidFill>
              </a:rPr>
              <a:t>естроген</a:t>
            </a:r>
            <a:r>
              <a:rPr lang="uk-UA" sz="2000" dirty="0" smtClean="0"/>
              <a:t> – статевий жіночий гормон, із цитоплазми потрапляючи у ядро, </a:t>
            </a:r>
          </a:p>
          <a:p>
            <a:r>
              <a:rPr lang="uk-UA" sz="2000" dirty="0" smtClean="0"/>
              <a:t>там починає діяти як фактор транскрипції – з'єднується з </a:t>
            </a:r>
            <a:r>
              <a:rPr lang="uk-UA" sz="2000" dirty="0" err="1" smtClean="0"/>
              <a:t>промоторними</a:t>
            </a:r>
            <a:r>
              <a:rPr lang="uk-UA" sz="2000" dirty="0" smtClean="0"/>
              <a:t> областями генів </a:t>
            </a:r>
          </a:p>
          <a:p>
            <a:r>
              <a:rPr lang="uk-UA" sz="2000" dirty="0" smtClean="0"/>
              <a:t>і запускає їх експресію, сприяючи активації РНК-</a:t>
            </a:r>
            <a:r>
              <a:rPr lang="uk-UA" sz="2000" dirty="0" err="1" smtClean="0"/>
              <a:t>полімерази</a:t>
            </a:r>
            <a:r>
              <a:rPr lang="uk-UA" sz="2000" dirty="0" smtClean="0"/>
              <a:t>.</a:t>
            </a:r>
          </a:p>
          <a:p>
            <a:endParaRPr lang="uk-UA" sz="2000" dirty="0"/>
          </a:p>
          <a:p>
            <a:r>
              <a:rPr lang="uk-UA" sz="2000" dirty="0" smtClean="0"/>
              <a:t>Так здійснюється клітинна відповідь на виділення гормону в організмі, що в даному випадку </a:t>
            </a:r>
          </a:p>
          <a:p>
            <a:r>
              <a:rPr lang="uk-UA" sz="2000" dirty="0" smtClean="0"/>
              <a:t>визначає вторинні статеві ознаки жінки і її статеву поведінку.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98252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051" y="804519"/>
            <a:ext cx="11652069" cy="1049235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chemeClr val="accent5">
                    <a:lumMod val="75000"/>
                  </a:schemeClr>
                </a:solidFill>
              </a:rPr>
              <a:t>У бактерій регулюється робота комплексів </a:t>
            </a:r>
            <a:r>
              <a:rPr lang="uk-UA" b="1" dirty="0" smtClean="0">
                <a:solidFill>
                  <a:schemeClr val="accent5">
                    <a:lumMod val="75000"/>
                  </a:schemeClr>
                </a:solidFill>
              </a:rPr>
              <a:t>генів – </a:t>
            </a:r>
            <a:r>
              <a:rPr lang="uk-UA" b="1" dirty="0" err="1" smtClean="0">
                <a:solidFill>
                  <a:schemeClr val="accent5">
                    <a:lumMod val="75000"/>
                  </a:schemeClr>
                </a:solidFill>
              </a:rPr>
              <a:t>оперонів</a:t>
            </a:r>
            <a:r>
              <a:rPr lang="uk-UA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51" y="1853754"/>
            <a:ext cx="11564983" cy="481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8658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17279" y="621639"/>
            <a:ext cx="9520158" cy="1049235"/>
          </a:xfrm>
        </p:spPr>
        <p:txBody>
          <a:bodyPr/>
          <a:lstStyle/>
          <a:p>
            <a:pPr algn="ctr"/>
            <a:r>
              <a:rPr lang="uk-UA" b="1" dirty="0" err="1" smtClean="0">
                <a:solidFill>
                  <a:schemeClr val="accent5">
                    <a:lumMod val="75000"/>
                  </a:schemeClr>
                </a:solidFill>
              </a:rPr>
              <a:t>Триптофановий</a:t>
            </a:r>
            <a:r>
              <a:rPr lang="uk-UA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uk-UA" b="1" dirty="0" err="1" smtClean="0">
                <a:solidFill>
                  <a:schemeClr val="accent5">
                    <a:lumMod val="75000"/>
                  </a:schemeClr>
                </a:solidFill>
              </a:rPr>
              <a:t>оперон</a:t>
            </a:r>
            <a:r>
              <a:rPr lang="uk-UA" b="1" dirty="0" smtClean="0">
                <a:solidFill>
                  <a:schemeClr val="accent5">
                    <a:lumMod val="75000"/>
                  </a:schemeClr>
                </a:solidFill>
              </a:rPr>
              <a:t> активний тільки за відсутності триптофану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268" y="1670874"/>
            <a:ext cx="10885713" cy="5116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2083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130" y="2653936"/>
            <a:ext cx="2046516" cy="783772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 smtClean="0">
                <a:solidFill>
                  <a:schemeClr val="accent5">
                    <a:lumMod val="75000"/>
                  </a:schemeClr>
                </a:solidFill>
              </a:rPr>
              <a:t>Тести</a:t>
            </a:r>
            <a:r>
              <a:rPr lang="uk-UA" sz="4000" dirty="0" smtClean="0"/>
              <a:t> </a:t>
            </a:r>
            <a:endParaRPr lang="ru-RU" sz="4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631" y="87085"/>
            <a:ext cx="6308395" cy="6701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540620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EDEBE7"/>
      </a:lt2>
      <a:accent1>
        <a:srgbClr val="5FA534"/>
      </a:accent1>
      <a:accent2>
        <a:srgbClr val="DCAB34"/>
      </a:accent2>
      <a:accent3>
        <a:srgbClr val="D26D23"/>
      </a:accent3>
      <a:accent4>
        <a:srgbClr val="972323"/>
      </a:accent4>
      <a:accent5>
        <a:srgbClr val="236797"/>
      </a:accent5>
      <a:accent6>
        <a:srgbClr val="2FB6C6"/>
      </a:accent6>
      <a:hlink>
        <a:srgbClr val="8FC639"/>
      </a:hlink>
      <a:folHlink>
        <a:srgbClr val="E7C272"/>
      </a:folHlink>
    </a:clrScheme>
    <a:fontScheme name="Gallery">
      <a:majorFont>
        <a:latin typeface="Palatino Linotype" panose="020405020505050303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AC464412-510E-4F2B-8947-A0DDBD02899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TM10001114[[fn=Галерея]]</Template>
  <TotalTime>100</TotalTime>
  <Words>357</Words>
  <Application>Microsoft Office PowerPoint</Application>
  <PresentationFormat>Широкоэкранный</PresentationFormat>
  <Paragraphs>46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Palatino Linotype</vt:lpstr>
      <vt:lpstr>Gallery</vt:lpstr>
      <vt:lpstr>Регуляція  експресії генів</vt:lpstr>
      <vt:lpstr>Відмінності у роботі генів призводять до відмінностей у наборі білків різних клітин</vt:lpstr>
      <vt:lpstr>РНК-полімераза – фермент, що забезпечує біосинтез РНК на матриці ДНК</vt:lpstr>
      <vt:lpstr>Для забезпечення транскрипції, окрім  РНК-полімерази, необхідна участь факторів транскрипції</vt:lpstr>
      <vt:lpstr>Регуляція експресії відбувається завдяки продуктам регуляторних генів і енхансерам</vt:lpstr>
      <vt:lpstr>Стероїдні гормони впливають на експресію генів</vt:lpstr>
      <vt:lpstr>У бактерій регулюється робота комплексів генів – оперонів </vt:lpstr>
      <vt:lpstr>Триптофановий оперон активний тільки за відсутності триптофану</vt:lpstr>
      <vt:lpstr>Тести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Регуляція  експресії генів</dc:title>
  <dc:creator>Пользователь Windows</dc:creator>
  <cp:lastModifiedBy>Пользователь Windows</cp:lastModifiedBy>
  <cp:revision>12</cp:revision>
  <dcterms:created xsi:type="dcterms:W3CDTF">2020-03-12T07:35:16Z</dcterms:created>
  <dcterms:modified xsi:type="dcterms:W3CDTF">2021-02-11T18:12:53Z</dcterms:modified>
</cp:coreProperties>
</file>