
<file path=[Content_Types].xml><?xml version="1.0" encoding="utf-8"?>
<Types xmlns="http://schemas.openxmlformats.org/package/2006/content-types">
  <Default Extension="png" ContentType="image/png"/>
  <Default Extension="jfif" ContentType="image/jpe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62" r:id="rId4"/>
    <p:sldId id="263" r:id="rId5"/>
    <p:sldId id="258" r:id="rId6"/>
    <p:sldId id="259" r:id="rId7"/>
    <p:sldId id="264" r:id="rId8"/>
    <p:sldId id="265" r:id="rId9"/>
    <p:sldId id="260" r:id="rId10"/>
    <p:sldId id="261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7" d="100"/>
          <a:sy n="77" d="100"/>
        </p:scale>
        <p:origin x="96" y="29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tx1">
                    <a:lumMod val="7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3/23/2020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3/23/2020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3/23/2020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3/23/2020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3/23/2020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3/23/2020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fi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7.jp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6.jpg"/><Relationship Id="rId5" Type="http://schemas.openxmlformats.org/officeDocument/2006/relationships/image" Target="../media/image15.jpg"/><Relationship Id="rId4" Type="http://schemas.openxmlformats.org/officeDocument/2006/relationships/image" Target="../media/image14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80629" y="1300785"/>
            <a:ext cx="11507787" cy="2509213"/>
          </a:xfrm>
        </p:spPr>
        <p:txBody>
          <a:bodyPr>
            <a:normAutofit/>
          </a:bodyPr>
          <a:lstStyle/>
          <a:p>
            <a:r>
              <a:rPr lang="uk-UA" dirty="0" smtClean="0">
                <a:solidFill>
                  <a:srgbClr val="FFC000"/>
                </a:solidFill>
              </a:rPr>
              <a:t>Репродукція </a:t>
            </a:r>
            <a:br>
              <a:rPr lang="uk-UA" dirty="0" smtClean="0">
                <a:solidFill>
                  <a:srgbClr val="FFC000"/>
                </a:solidFill>
              </a:rPr>
            </a:br>
            <a:r>
              <a:rPr lang="uk-UA" dirty="0" smtClean="0">
                <a:solidFill>
                  <a:srgbClr val="FFC000"/>
                </a:solidFill>
              </a:rPr>
              <a:t>як механізм забезпечення безперервності існування видів</a:t>
            </a:r>
            <a:endParaRPr lang="ru-RU" dirty="0">
              <a:solidFill>
                <a:srgbClr val="FFC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0629" y="5486401"/>
            <a:ext cx="4759118" cy="1371599"/>
          </a:xfrm>
        </p:spPr>
        <p:txBody>
          <a:bodyPr>
            <a:normAutofit/>
          </a:bodyPr>
          <a:lstStyle/>
          <a:p>
            <a:pPr algn="l"/>
            <a:r>
              <a:rPr lang="uk-UA" sz="1600" dirty="0" err="1" smtClean="0">
                <a:solidFill>
                  <a:schemeClr val="tx1"/>
                </a:solidFill>
              </a:rPr>
              <a:t>Шеіна</a:t>
            </a:r>
            <a:r>
              <a:rPr lang="uk-UA" sz="1600" dirty="0" smtClean="0">
                <a:solidFill>
                  <a:schemeClr val="tx1"/>
                </a:solidFill>
              </a:rPr>
              <a:t> Т.В.,</a:t>
            </a:r>
          </a:p>
          <a:p>
            <a:pPr algn="l"/>
            <a:r>
              <a:rPr lang="uk-UA" sz="1600" dirty="0" smtClean="0">
                <a:solidFill>
                  <a:schemeClr val="tx1"/>
                </a:solidFill>
              </a:rPr>
              <a:t>Учитель хімії і біології</a:t>
            </a:r>
          </a:p>
          <a:p>
            <a:pPr algn="l"/>
            <a:r>
              <a:rPr lang="uk-UA" sz="1600" dirty="0" err="1" smtClean="0">
                <a:solidFill>
                  <a:schemeClr val="tx1"/>
                </a:solidFill>
              </a:rPr>
              <a:t>Парутинської</a:t>
            </a:r>
            <a:r>
              <a:rPr lang="uk-UA" sz="1600" dirty="0" smtClean="0">
                <a:solidFill>
                  <a:schemeClr val="tx1"/>
                </a:solidFill>
              </a:rPr>
              <a:t> ЗОШ І-ІІІ ступенів</a:t>
            </a:r>
            <a:endParaRPr lang="ru-RU" sz="1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46657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92680" y="220952"/>
            <a:ext cx="10364451" cy="1596177"/>
          </a:xfrm>
        </p:spPr>
        <p:txBody>
          <a:bodyPr/>
          <a:lstStyle/>
          <a:p>
            <a:r>
              <a:rPr lang="uk-UA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Здатність до розмноження – характерна властивість організмів</a:t>
            </a:r>
            <a:endParaRPr lang="ru-RU" dirty="0">
              <a:solidFill>
                <a:schemeClr val="bg2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3" name="Выноска-облако 2"/>
          <p:cNvSpPr/>
          <p:nvPr/>
        </p:nvSpPr>
        <p:spPr>
          <a:xfrm>
            <a:off x="3448877" y="1470991"/>
            <a:ext cx="7692888" cy="3906079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 smtClean="0">
                <a:solidFill>
                  <a:srgbClr val="FFFF00"/>
                </a:solidFill>
              </a:rPr>
              <a:t>Здатність до розмноження </a:t>
            </a:r>
            <a:r>
              <a:rPr lang="uk-UA" sz="2800" dirty="0" smtClean="0"/>
              <a:t>– створення нащадків, що успадковують генетичний матеріал батьків – є характерною властивістю організмів</a:t>
            </a:r>
            <a:endParaRPr lang="ru-RU" sz="28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963" y="1987826"/>
            <a:ext cx="2603654" cy="44678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0200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792895" y="347869"/>
            <a:ext cx="698191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5400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Функції розмноження</a:t>
            </a:r>
            <a:endParaRPr lang="ru-RU" sz="5400" dirty="0">
              <a:solidFill>
                <a:schemeClr val="bg2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4" name="Стрелка вниз 3"/>
          <p:cNvSpPr/>
          <p:nvPr/>
        </p:nvSpPr>
        <p:spPr>
          <a:xfrm>
            <a:off x="3091069" y="1271199"/>
            <a:ext cx="1282148" cy="102474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трелка вниз 4"/>
          <p:cNvSpPr/>
          <p:nvPr/>
        </p:nvSpPr>
        <p:spPr>
          <a:xfrm>
            <a:off x="8249478" y="1271199"/>
            <a:ext cx="1162879" cy="1019771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664803" y="2435086"/>
            <a:ext cx="3990562" cy="252453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 smtClean="0">
                <a:solidFill>
                  <a:srgbClr val="FFFF00"/>
                </a:solidFill>
              </a:rPr>
              <a:t>Підтримання і збільшення чисельності популяцій</a:t>
            </a:r>
            <a:endParaRPr lang="ru-RU" sz="2800" b="1" dirty="0">
              <a:solidFill>
                <a:srgbClr val="FFFF00"/>
              </a:solidFill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6900405" y="2435086"/>
            <a:ext cx="3903430" cy="252453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 smtClean="0">
                <a:solidFill>
                  <a:srgbClr val="FFFF00"/>
                </a:solidFill>
              </a:rPr>
              <a:t>У результаті статевого розмноження утворюються нащадки з новими комбінаціями </a:t>
            </a:r>
            <a:r>
              <a:rPr lang="uk-UA" sz="2400" b="1" dirty="0" err="1" smtClean="0">
                <a:solidFill>
                  <a:srgbClr val="FFFF00"/>
                </a:solidFill>
              </a:rPr>
              <a:t>алелей</a:t>
            </a:r>
            <a:endParaRPr lang="ru-RU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99564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54140" y="330326"/>
            <a:ext cx="10364451" cy="1329553"/>
          </a:xfrm>
        </p:spPr>
        <p:txBody>
          <a:bodyPr/>
          <a:lstStyle/>
          <a:p>
            <a:r>
              <a:rPr lang="uk-UA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Два типи розмноження </a:t>
            </a:r>
            <a:br>
              <a:rPr lang="uk-UA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</a:br>
            <a:r>
              <a:rPr lang="uk-UA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– </a:t>
            </a:r>
            <a:r>
              <a:rPr lang="uk-UA" dirty="0" smtClean="0">
                <a:solidFill>
                  <a:srgbClr val="FFC000"/>
                </a:solidFill>
              </a:rPr>
              <a:t>статеве і нестатеве</a:t>
            </a:r>
            <a:endParaRPr lang="ru-RU" dirty="0">
              <a:solidFill>
                <a:srgbClr val="FFC000"/>
              </a:solidFill>
            </a:endParaRPr>
          </a:p>
        </p:txBody>
      </p:sp>
      <p:sp>
        <p:nvSpPr>
          <p:cNvPr id="3" name="Прямоугольная выноска 2"/>
          <p:cNvSpPr/>
          <p:nvPr/>
        </p:nvSpPr>
        <p:spPr>
          <a:xfrm>
            <a:off x="8278467" y="1609257"/>
            <a:ext cx="3667540" cy="1465133"/>
          </a:xfrm>
          <a:prstGeom prst="wedge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dirty="0" smtClean="0"/>
              <a:t>Куди віднести вегетативне розмноження – до нестатевого чи до окремого типу?</a:t>
            </a:r>
            <a:endParaRPr lang="ru-RU" sz="2000" dirty="0"/>
          </a:p>
        </p:txBody>
      </p:sp>
      <p:sp>
        <p:nvSpPr>
          <p:cNvPr id="4" name="Прямоугольная выноска 3"/>
          <p:cNvSpPr/>
          <p:nvPr/>
        </p:nvSpPr>
        <p:spPr>
          <a:xfrm>
            <a:off x="2551808" y="2385391"/>
            <a:ext cx="2328821" cy="2593212"/>
          </a:xfrm>
          <a:prstGeom prst="wedge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Тварини, які розмножуються частинами тіла (гідра) розмножуються вегетативно чи вегетативно можуть розмножуватись лише рослини?</a:t>
            </a:r>
            <a:endParaRPr lang="ru-RU" dirty="0"/>
          </a:p>
        </p:txBody>
      </p:sp>
      <p:sp>
        <p:nvSpPr>
          <p:cNvPr id="5" name="Прямоугольная выноска 4"/>
          <p:cNvSpPr/>
          <p:nvPr/>
        </p:nvSpPr>
        <p:spPr>
          <a:xfrm>
            <a:off x="8278467" y="3356081"/>
            <a:ext cx="3667540" cy="1433019"/>
          </a:xfrm>
          <a:prstGeom prst="wedge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dirty="0" smtClean="0"/>
              <a:t>Амеба ділиться навпіл нестатевим шляхом чи вегетативно?</a:t>
            </a:r>
            <a:endParaRPr lang="ru-RU" sz="2000" dirty="0"/>
          </a:p>
        </p:txBody>
      </p:sp>
      <p:sp>
        <p:nvSpPr>
          <p:cNvPr id="6" name="TextBox 5"/>
          <p:cNvSpPr txBox="1"/>
          <p:nvPr/>
        </p:nvSpPr>
        <p:spPr>
          <a:xfrm>
            <a:off x="539092" y="1558234"/>
            <a:ext cx="70714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dirty="0" smtClean="0">
                <a:solidFill>
                  <a:srgbClr val="FFFF00"/>
                </a:solidFill>
              </a:rPr>
              <a:t>Така класифікація зумовлює низку питань «???»</a:t>
            </a:r>
            <a:endParaRPr lang="ru-RU" sz="2400" dirty="0">
              <a:solidFill>
                <a:srgbClr val="FFFF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39092" y="5436585"/>
            <a:ext cx="634872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 smtClean="0">
                <a:solidFill>
                  <a:srgbClr val="FFFF00"/>
                </a:solidFill>
              </a:rPr>
              <a:t>Класифікації розмноження недосконалі.</a:t>
            </a:r>
          </a:p>
          <a:p>
            <a:r>
              <a:rPr lang="uk-UA" sz="2400" dirty="0" smtClean="0">
                <a:solidFill>
                  <a:srgbClr val="FFFF00"/>
                </a:solidFill>
              </a:rPr>
              <a:t>Ми ж зосередимося на суті процесів, </a:t>
            </a:r>
          </a:p>
          <a:p>
            <a:r>
              <a:rPr lang="uk-UA" sz="2400" dirty="0" smtClean="0">
                <a:solidFill>
                  <a:srgbClr val="FFFF00"/>
                </a:solidFill>
              </a:rPr>
              <a:t>не вводячи жорстких класифікацій</a:t>
            </a:r>
            <a:r>
              <a:rPr lang="uk-UA" sz="2000" dirty="0" smtClean="0">
                <a:solidFill>
                  <a:srgbClr val="FFFF00"/>
                </a:solidFill>
              </a:rPr>
              <a:t>.</a:t>
            </a:r>
            <a:endParaRPr lang="ru-RU" sz="2000" dirty="0">
              <a:solidFill>
                <a:srgbClr val="FFFF00"/>
              </a:solidFill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9102" y="2248890"/>
            <a:ext cx="2695421" cy="2695421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235" y="2477881"/>
            <a:ext cx="1862145" cy="1946003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0580" y="5226002"/>
            <a:ext cx="2252539" cy="12332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64954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218043" y="389916"/>
            <a:ext cx="6973957" cy="1596177"/>
          </a:xfrm>
        </p:spPr>
        <p:txBody>
          <a:bodyPr>
            <a:noAutofit/>
          </a:bodyPr>
          <a:lstStyle/>
          <a:p>
            <a:r>
              <a:rPr lang="uk-UA" sz="3200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Вегетативне розмноження дає змогу виростити новий організм із частини материнського</a:t>
            </a:r>
            <a:endParaRPr lang="ru-RU" sz="3200" dirty="0">
              <a:solidFill>
                <a:schemeClr val="bg2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416357" y="2349308"/>
            <a:ext cx="463226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2400" b="1" dirty="0" smtClean="0">
                <a:solidFill>
                  <a:srgbClr val="FFFF00"/>
                </a:solidFill>
              </a:rPr>
              <a:t>Вегетативне</a:t>
            </a:r>
            <a:r>
              <a:rPr lang="uk-UA" sz="2400" dirty="0" smtClean="0"/>
              <a:t> </a:t>
            </a:r>
            <a:r>
              <a:rPr lang="uk-UA" sz="2400" b="1" dirty="0" smtClean="0">
                <a:solidFill>
                  <a:srgbClr val="FFFF00"/>
                </a:solidFill>
              </a:rPr>
              <a:t>розмноження</a:t>
            </a:r>
            <a:r>
              <a:rPr lang="uk-UA" sz="2400" dirty="0" smtClean="0"/>
              <a:t> – це такий тип розмноження, коли дочірній організм можна виростити зі шматочка батьківського тіла</a:t>
            </a:r>
            <a:endParaRPr lang="ru-RU" sz="2400" dirty="0"/>
          </a:p>
        </p:txBody>
      </p:sp>
      <p:sp>
        <p:nvSpPr>
          <p:cNvPr id="4" name="TextBox 3"/>
          <p:cNvSpPr txBox="1"/>
          <p:nvPr/>
        </p:nvSpPr>
        <p:spPr>
          <a:xfrm>
            <a:off x="7145765" y="4651515"/>
            <a:ext cx="463226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dirty="0" smtClean="0">
                <a:solidFill>
                  <a:srgbClr val="FFC000"/>
                </a:solidFill>
              </a:rPr>
              <a:t>Варто зазначити, що одноклітинні організми розмножуються шляхом поділу материнської клітини на дві дочірні. Оскільки це фактично поділ «тіла», то цей тип розмноження можна розглядати і як вегетативний*</a:t>
            </a:r>
            <a:endParaRPr lang="ru-RU" dirty="0">
              <a:solidFill>
                <a:srgbClr val="FFC000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650"/>
            <a:ext cx="5218043" cy="6899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25218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71584" y="0"/>
            <a:ext cx="10364451" cy="1596177"/>
          </a:xfrm>
        </p:spPr>
        <p:txBody>
          <a:bodyPr/>
          <a:lstStyle/>
          <a:p>
            <a:r>
              <a:rPr lang="uk-UA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Статеве розмноження – спосіб збільшення генетичного різноманіття</a:t>
            </a:r>
            <a:endParaRPr lang="ru-RU" dirty="0">
              <a:solidFill>
                <a:schemeClr val="bg2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55373" y="1429503"/>
            <a:ext cx="1035559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b="1" dirty="0" smtClean="0">
                <a:solidFill>
                  <a:srgbClr val="FFFF00"/>
                </a:solidFill>
              </a:rPr>
              <a:t>Статеве розмноження </a:t>
            </a:r>
            <a:r>
              <a:rPr lang="uk-UA" dirty="0" smtClean="0"/>
              <a:t>– особливий шлях формування генетичного різноманіття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b="1" dirty="0" smtClean="0">
                <a:solidFill>
                  <a:srgbClr val="FFFF00"/>
                </a:solidFill>
              </a:rPr>
              <a:t>Гамети</a:t>
            </a:r>
            <a:r>
              <a:rPr lang="uk-UA" dirty="0" smtClean="0"/>
              <a:t> – </a:t>
            </a:r>
            <a:r>
              <a:rPr lang="uk-UA" dirty="0"/>
              <a:t>с</a:t>
            </a:r>
            <a:r>
              <a:rPr lang="uk-UA" dirty="0" smtClean="0"/>
              <a:t>пеціалізовані клітини, які можуть зливатися одна з одною, поєднуючи свої </a:t>
            </a:r>
            <a:r>
              <a:rPr lang="uk-UA" dirty="0" err="1" smtClean="0"/>
              <a:t>геноми</a:t>
            </a:r>
            <a:endParaRPr lang="uk-UA" dirty="0"/>
          </a:p>
          <a:p>
            <a:r>
              <a:rPr lang="uk-UA" dirty="0"/>
              <a:t>у</a:t>
            </a:r>
            <a:r>
              <a:rPr lang="uk-UA" dirty="0" smtClean="0"/>
              <a:t> процесі формування </a:t>
            </a:r>
            <a:r>
              <a:rPr lang="uk-UA" b="1" dirty="0" smtClean="0">
                <a:solidFill>
                  <a:srgbClr val="FFFF00"/>
                </a:solidFill>
              </a:rPr>
              <a:t>зиготи </a:t>
            </a:r>
            <a:r>
              <a:rPr lang="uk-UA" dirty="0" smtClean="0"/>
              <a:t>– такий процес називається – </a:t>
            </a:r>
            <a:r>
              <a:rPr lang="uk-UA" b="1" dirty="0" smtClean="0">
                <a:solidFill>
                  <a:srgbClr val="FFFF00"/>
                </a:solidFill>
              </a:rPr>
              <a:t>запліднення.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3913" y="2564297"/>
            <a:ext cx="10117052" cy="4293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595977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003852" y="2169684"/>
            <a:ext cx="385638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 err="1">
                <a:solidFill>
                  <a:srgbClr val="FFFF00"/>
                </a:solidFill>
              </a:rPr>
              <a:t>Герматофродити</a:t>
            </a:r>
            <a:r>
              <a:rPr lang="uk-UA" sz="2800" dirty="0"/>
              <a:t> – організми, що одночасно мають </a:t>
            </a:r>
            <a:endParaRPr lang="uk-UA" sz="2800" dirty="0" smtClean="0"/>
          </a:p>
          <a:p>
            <a:r>
              <a:rPr lang="uk-UA" sz="2800" dirty="0" smtClean="0"/>
              <a:t>і </a:t>
            </a:r>
            <a:r>
              <a:rPr lang="uk-UA" sz="2800" dirty="0"/>
              <a:t>чоловічу і жіночу статеві системи</a:t>
            </a:r>
            <a:br>
              <a:rPr lang="uk-UA" sz="2800" dirty="0"/>
            </a:br>
            <a:endParaRPr lang="ru-RU" sz="28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4070" y="0"/>
            <a:ext cx="472420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93335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374835" y="3617845"/>
            <a:ext cx="386632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solidFill>
                  <a:srgbClr val="FFFF00"/>
                </a:solidFill>
              </a:rPr>
              <a:t>Андрогенез</a:t>
            </a:r>
            <a:r>
              <a:rPr lang="uk-UA" sz="2400" dirty="0"/>
              <a:t> – процес коли сперматозоїд запліднює без*ядерну </a:t>
            </a:r>
            <a:r>
              <a:rPr lang="uk-UA" sz="2400" dirty="0" smtClean="0"/>
              <a:t>яйцеклітину</a:t>
            </a:r>
            <a:endParaRPr lang="ru-RU" sz="2400" dirty="0"/>
          </a:p>
        </p:txBody>
      </p:sp>
      <p:sp>
        <p:nvSpPr>
          <p:cNvPr id="5" name="TextBox 4"/>
          <p:cNvSpPr txBox="1"/>
          <p:nvPr/>
        </p:nvSpPr>
        <p:spPr>
          <a:xfrm>
            <a:off x="7374835" y="845474"/>
            <a:ext cx="412473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solidFill>
                  <a:srgbClr val="FFFF00"/>
                </a:solidFill>
              </a:rPr>
              <a:t>Партеногенез</a:t>
            </a:r>
            <a:r>
              <a:rPr lang="uk-UA" sz="2400" dirty="0"/>
              <a:t> – спосіб статевого розмноження, коли </a:t>
            </a:r>
            <a:r>
              <a:rPr lang="uk-UA" sz="2400" dirty="0" smtClean="0"/>
              <a:t>запліднення </a:t>
            </a:r>
            <a:r>
              <a:rPr lang="uk-UA" sz="2400" dirty="0"/>
              <a:t>не відбувається, хоча й утворюються </a:t>
            </a:r>
            <a:r>
              <a:rPr lang="uk-UA" sz="2400" dirty="0" smtClean="0"/>
              <a:t>гамети</a:t>
            </a:r>
            <a:endParaRPr lang="ru-RU" sz="2400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15278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76734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33653" y="310404"/>
            <a:ext cx="10364451" cy="1596177"/>
          </a:xfrm>
        </p:spPr>
        <p:txBody>
          <a:bodyPr/>
          <a:lstStyle/>
          <a:p>
            <a:r>
              <a:rPr lang="uk-UA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Нестатеве розмноження відбувається за допомогою спор</a:t>
            </a:r>
            <a:endParaRPr lang="ru-RU" dirty="0">
              <a:solidFill>
                <a:schemeClr val="bg2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38995" y="1878330"/>
            <a:ext cx="988636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000" b="1" dirty="0" smtClean="0">
                <a:solidFill>
                  <a:srgbClr val="FFFF00"/>
                </a:solidFill>
              </a:rPr>
              <a:t>Спори</a:t>
            </a:r>
            <a:r>
              <a:rPr lang="uk-UA" sz="2000" dirty="0" smtClean="0"/>
              <a:t> – спеціалізовані клітини, які дають початок новому </a:t>
            </a:r>
            <a:r>
              <a:rPr lang="uk-UA" sz="2000" dirty="0" err="1" smtClean="0"/>
              <a:t>гаплоїдному</a:t>
            </a:r>
            <a:r>
              <a:rPr lang="uk-UA" sz="2000" dirty="0" smtClean="0"/>
              <a:t> організму.</a:t>
            </a:r>
          </a:p>
          <a:p>
            <a:r>
              <a:rPr lang="uk-UA" sz="2000" b="1" dirty="0" smtClean="0">
                <a:solidFill>
                  <a:srgbClr val="FFFF00"/>
                </a:solidFill>
              </a:rPr>
              <a:t>Зооспори</a:t>
            </a:r>
            <a:r>
              <a:rPr lang="uk-UA" sz="2000" dirty="0" smtClean="0"/>
              <a:t> – рухомі спори, які мають джгутики.</a:t>
            </a:r>
            <a:endParaRPr lang="ru-RU" sz="20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5356" y="1127157"/>
            <a:ext cx="2048161" cy="130510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995" y="2762802"/>
            <a:ext cx="5314490" cy="398586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8399" y="2641713"/>
            <a:ext cx="3297027" cy="247062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83752" y="5321791"/>
            <a:ext cx="2014352" cy="1349703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5933" y="3337389"/>
            <a:ext cx="3230017" cy="2398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829880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5793" y="1739346"/>
            <a:ext cx="2008328" cy="626165"/>
          </a:xfrm>
        </p:spPr>
        <p:txBody>
          <a:bodyPr/>
          <a:lstStyle/>
          <a:p>
            <a:r>
              <a:rPr lang="uk-UA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тести</a:t>
            </a:r>
            <a:endParaRPr lang="ru-RU" dirty="0">
              <a:solidFill>
                <a:schemeClr val="bg2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8364" y="0"/>
            <a:ext cx="7257161" cy="68580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809" y="2576454"/>
            <a:ext cx="2564296" cy="2059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4844614"/>
      </p:ext>
    </p:extLst>
  </p:cSld>
  <p:clrMapOvr>
    <a:masterClrMapping/>
  </p:clrMapOvr>
</p:sld>
</file>

<file path=ppt/theme/theme1.xml><?xml version="1.0" encoding="utf-8"?>
<a:theme xmlns:a="http://schemas.openxmlformats.org/drawingml/2006/main" name="Капля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92000"/>
                <a:satMod val="180000"/>
                <a:lumMod val="114000"/>
              </a:schemeClr>
            </a:gs>
            <a:gs pos="100000">
              <a:schemeClr val="phClr">
                <a:shade val="92000"/>
                <a:satMod val="170000"/>
                <a:lumMod val="96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892FADA9-420D-4323-A7A4-C1060166525B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TM04033925[[fn=Капля]]</Template>
  <TotalTime>122</TotalTime>
  <Words>280</Words>
  <Application>Microsoft Office PowerPoint</Application>
  <PresentationFormat>Широкоэкранный</PresentationFormat>
  <Paragraphs>32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3" baseType="lpstr">
      <vt:lpstr>Arial</vt:lpstr>
      <vt:lpstr>Tw Cen MT</vt:lpstr>
      <vt:lpstr>Капля</vt:lpstr>
      <vt:lpstr>Репродукція  як механізм забезпечення безперервності існування видів</vt:lpstr>
      <vt:lpstr>Здатність до розмноження – характерна властивість організмів</vt:lpstr>
      <vt:lpstr>Презентация PowerPoint</vt:lpstr>
      <vt:lpstr>Два типи розмноження  – статеве і нестатеве</vt:lpstr>
      <vt:lpstr>Вегетативне розмноження дає змогу виростити новий організм із частини материнського</vt:lpstr>
      <vt:lpstr>Статеве розмноження – спосіб збільшення генетичного різноманіття</vt:lpstr>
      <vt:lpstr>Презентация PowerPoint</vt:lpstr>
      <vt:lpstr>Презентация PowerPoint</vt:lpstr>
      <vt:lpstr>Нестатеве розмноження відбувається за допомогою спор</vt:lpstr>
      <vt:lpstr>тести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Репродукція  як механізм забезпечення безперервності існування видів</dc:title>
  <dc:creator>Пользователь Windows</dc:creator>
  <cp:lastModifiedBy>Пользователь Windows</cp:lastModifiedBy>
  <cp:revision>13</cp:revision>
  <dcterms:created xsi:type="dcterms:W3CDTF">2020-03-23T14:43:50Z</dcterms:created>
  <dcterms:modified xsi:type="dcterms:W3CDTF">2020-03-23T16:46:26Z</dcterms:modified>
</cp:coreProperties>
</file>