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2" r:id="rId14"/>
    <p:sldId id="283" r:id="rId15"/>
    <p:sldId id="284" r:id="rId16"/>
    <p:sldId id="276" r:id="rId17"/>
    <p:sldId id="277" r:id="rId18"/>
    <p:sldId id="278" r:id="rId19"/>
    <p:sldId id="280" r:id="rId20"/>
    <p:sldId id="279" r:id="rId21"/>
    <p:sldId id="281" r:id="rId22"/>
    <p:sldId id="268" r:id="rId23"/>
    <p:sldId id="269" r:id="rId24"/>
    <p:sldId id="270" r:id="rId25"/>
    <p:sldId id="271" r:id="rId26"/>
    <p:sldId id="272" r:id="rId27"/>
    <p:sldId id="274" r:id="rId28"/>
    <p:sldId id="27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6" autoAdjust="0"/>
    <p:restoredTop sz="94660"/>
  </p:normalViewPr>
  <p:slideViewPr>
    <p:cSldViewPr>
      <p:cViewPr varScale="1">
        <p:scale>
          <a:sx n="65" d="100"/>
          <a:sy n="65" d="100"/>
        </p:scale>
        <p:origin x="-142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4.wdp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microsoft.com/office/2007/relationships/hdphoto" Target="../media/hdphoto9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29.jpeg"/><Relationship Id="rId5" Type="http://schemas.openxmlformats.org/officeDocument/2006/relationships/image" Target="../media/image25.jpeg"/><Relationship Id="rId10" Type="http://schemas.openxmlformats.org/officeDocument/2006/relationships/image" Target="../media/image28.png"/><Relationship Id="rId4" Type="http://schemas.microsoft.com/office/2007/relationships/hdphoto" Target="../media/hdphoto8.wdp"/><Relationship Id="rId9" Type="http://schemas.microsoft.com/office/2007/relationships/hdphoto" Target="../media/hdphoto10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pik.com/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interactive.ranok.com.ua/theme/contentview/pdrychniki/bologya-ekologya-rven-standarty-pdrychnik-dlya-11-klasy-zakladv-zagalno-seredno-osvti-zadorozhniyi-k-m/12191-tema-6-bologchn-osnovi-zdorovogo-sposoby-zhittya/21263-tema-6-bologchn-osnovi-zdorovogo-sposoby-zhitty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19"/>
          <a:stretch/>
        </p:blipFill>
        <p:spPr>
          <a:xfrm>
            <a:off x="141206" y="899652"/>
            <a:ext cx="8915400" cy="595834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1206" y="310045"/>
            <a:ext cx="90652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4000" b="1" dirty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Складові здорового способу життя</a:t>
            </a:r>
            <a:r>
              <a:rPr lang="uk-UA" sz="4000" b="1" dirty="0" smtClean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:</a:t>
            </a:r>
            <a:endParaRPr lang="uk-UA" sz="4000" dirty="0">
              <a:solidFill>
                <a:schemeClr val="accent4">
                  <a:lumMod val="5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1184080">
            <a:off x="723532" y="1402651"/>
            <a:ext cx="39228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раціональне харчування</a:t>
            </a:r>
            <a:endParaRPr lang="uk-UA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52120" y="1184487"/>
            <a:ext cx="30732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рухова активність</a:t>
            </a:r>
            <a:endParaRPr lang="uk-UA" sz="2400" dirty="0"/>
          </a:p>
        </p:txBody>
      </p:sp>
      <p:sp>
        <p:nvSpPr>
          <p:cNvPr id="6" name="Прямоугольник 5"/>
          <p:cNvSpPr/>
          <p:nvPr/>
        </p:nvSpPr>
        <p:spPr>
          <a:xfrm rot="21081774">
            <a:off x="497864" y="5019499"/>
            <a:ext cx="29033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особиста і </a:t>
            </a:r>
            <a:endParaRPr lang="uk-UA" sz="2400" b="1" dirty="0" smtClean="0">
              <a:solidFill>
                <a:schemeClr val="accent4">
                  <a:lumMod val="50000"/>
                </a:schemeClr>
              </a:solidFill>
              <a:latin typeface="Consolas" pitchFamily="49" charset="0"/>
            </a:endParaRPr>
          </a:p>
          <a:p>
            <a:r>
              <a:rPr lang="uk-UA" sz="2400" b="1" dirty="0" smtClean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побутова </a:t>
            </a:r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гігієна</a:t>
            </a:r>
            <a:endParaRPr lang="uk-UA" sz="2400" dirty="0"/>
          </a:p>
        </p:txBody>
      </p:sp>
      <p:sp>
        <p:nvSpPr>
          <p:cNvPr id="7" name="Прямоугольник 6"/>
          <p:cNvSpPr/>
          <p:nvPr/>
        </p:nvSpPr>
        <p:spPr>
          <a:xfrm rot="420318">
            <a:off x="6538380" y="5022759"/>
            <a:ext cx="18838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відпочинок</a:t>
            </a:r>
            <a:endParaRPr lang="uk-UA" sz="2400" dirty="0">
              <a:solidFill>
                <a:schemeClr val="accent4">
                  <a:lumMod val="50000"/>
                </a:schemeClr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403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884" y="1196752"/>
            <a:ext cx="864050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dirty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«Що важливіше - здоров'я </a:t>
            </a:r>
            <a:endParaRPr lang="uk-UA" sz="4800" dirty="0" smtClean="0">
              <a:solidFill>
                <a:schemeClr val="accent4">
                  <a:lumMod val="50000"/>
                </a:schemeClr>
              </a:solidFill>
              <a:latin typeface="Consolas" pitchFamily="49" charset="0"/>
            </a:endParaRPr>
          </a:p>
          <a:p>
            <a:pPr algn="ctr"/>
            <a:r>
              <a:rPr lang="uk-UA" sz="4800" dirty="0" smtClean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або </a:t>
            </a:r>
            <a:r>
              <a:rPr lang="uk-UA" sz="4800" dirty="0">
                <a:solidFill>
                  <a:schemeClr val="accent4">
                    <a:lumMod val="50000"/>
                  </a:schemeClr>
                </a:solidFill>
                <a:latin typeface="Consolas" pitchFamily="49" charset="0"/>
              </a:rPr>
              <a:t>гроші?»</a:t>
            </a:r>
          </a:p>
        </p:txBody>
      </p:sp>
      <p:pic>
        <p:nvPicPr>
          <p:cNvPr id="3074" name="Picture 2" descr="Як притягувати гроші в своє життя - поради, що притягують гроші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04" l="0" r="100000">
                        <a14:foregroundMark x1="14750" y1="18370" x2="30583" y2="1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380" y="3573016"/>
            <a:ext cx="5248585" cy="295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Є здоров'я – є майбутнє | Волинський національний університет імені Лесі  Українки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62" b="95652" l="9496" r="89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4904"/>
            <a:ext cx="4901371" cy="3679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807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20"/>
          <a:stretch/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1520" y="332656"/>
            <a:ext cx="600997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dirty="0">
                <a:solidFill>
                  <a:schemeClr val="bg1"/>
                </a:solidFill>
                <a:latin typeface="Consolas" pitchFamily="49" charset="0"/>
              </a:rPr>
              <a:t>«Що ви робите </a:t>
            </a:r>
            <a:r>
              <a:rPr lang="uk-UA" sz="3600" dirty="0" smtClean="0">
                <a:solidFill>
                  <a:schemeClr val="bg1"/>
                </a:solidFill>
                <a:latin typeface="Consolas" pitchFamily="49" charset="0"/>
              </a:rPr>
              <a:t>для</a:t>
            </a:r>
          </a:p>
          <a:p>
            <a:pPr algn="ctr"/>
            <a:r>
              <a:rPr lang="uk-UA" sz="3600" dirty="0" smtClean="0">
                <a:solidFill>
                  <a:schemeClr val="bg1"/>
                </a:solidFill>
                <a:latin typeface="Consolas" pitchFamily="49" charset="0"/>
              </a:rPr>
              <a:t> </a:t>
            </a:r>
            <a:r>
              <a:rPr lang="uk-UA" sz="3600" dirty="0">
                <a:solidFill>
                  <a:schemeClr val="bg1"/>
                </a:solidFill>
                <a:latin typeface="Consolas" pitchFamily="49" charset="0"/>
              </a:rPr>
              <a:t>свого здоров'я щодня?»</a:t>
            </a:r>
          </a:p>
        </p:txBody>
      </p:sp>
    </p:spTree>
    <p:extLst>
      <p:ext uri="{BB962C8B-B14F-4D97-AF65-F5344CB8AC3E}">
        <p14:creationId xmlns:p14="http://schemas.microsoft.com/office/powerpoint/2010/main" val="3155210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6448" y="764704"/>
            <a:ext cx="661110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7030A0"/>
                </a:solidFill>
                <a:latin typeface="Consolas" pitchFamily="49" charset="0"/>
              </a:rPr>
              <a:t>Давайте пригадаємо </a:t>
            </a:r>
          </a:p>
          <a:p>
            <a:pPr algn="ctr"/>
            <a:r>
              <a:rPr lang="uk-UA" sz="4800" b="1" dirty="0" smtClean="0">
                <a:solidFill>
                  <a:srgbClr val="7030A0"/>
                </a:solidFill>
                <a:latin typeface="Consolas" pitchFamily="49" charset="0"/>
              </a:rPr>
              <a:t>що </a:t>
            </a:r>
            <a:r>
              <a:rPr lang="uk-UA" sz="4800" b="1" dirty="0">
                <a:solidFill>
                  <a:srgbClr val="7030A0"/>
                </a:solidFill>
                <a:latin typeface="Consolas" pitchFamily="49" charset="0"/>
              </a:rPr>
              <a:t>таке здоров'я</a:t>
            </a:r>
            <a:r>
              <a:rPr lang="uk-UA" sz="4800" b="1" dirty="0" smtClean="0">
                <a:solidFill>
                  <a:srgbClr val="7030A0"/>
                </a:solidFill>
                <a:latin typeface="Consolas" pitchFamily="49" charset="0"/>
              </a:rPr>
              <a:t>?</a:t>
            </a:r>
            <a:endParaRPr lang="uk-UA" sz="4800" b="1" dirty="0">
              <a:solidFill>
                <a:srgbClr val="7030A0"/>
              </a:solidFill>
              <a:latin typeface="Consolas" pitchFamily="49" charset="0"/>
            </a:endParaRPr>
          </a:p>
        </p:txBody>
      </p:sp>
      <p:pic>
        <p:nvPicPr>
          <p:cNvPr id="4098" name="Picture 2" descr="Здоровий спосіб життя – запорука власного здоров'я | Блоги БДМ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13666"/>
            <a:ext cx="91440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645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Здоров'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1301"/>
            <a:ext cx="8936668" cy="6326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260648"/>
            <a:ext cx="3635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b="1" i="1" dirty="0"/>
              <a:t>"Здоров`я - це стан повного фізичного, духовного і соціального  благополуччя, а не лише відсутність хвороб або фізичних вад".</a:t>
            </a:r>
            <a:r>
              <a:rPr lang="uk-U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7883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Антонівська 21 &quot;Зелена школа&quot; стала учасником проeкту &quot;Healthy Schools:  заради здорових і радісних школярів&quot; - УКРАЇНСЬКИЙ ПІВДЕНЬ - Головні новини  півдня Украї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420888"/>
            <a:ext cx="4163913" cy="416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60648"/>
            <a:ext cx="7200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rgbClr val="006600"/>
                </a:solidFill>
                <a:latin typeface="Comic Sans MS" pitchFamily="66" charset="0"/>
              </a:rPr>
              <a:t>Здоровий спосіб життя</a:t>
            </a: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— </a:t>
            </a: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це спосіб життєдіяльності людини, метою якого є формування, збереження і зміцнення здоров’я, все, що сприяє виконанню людиною своїх людських </a:t>
            </a:r>
            <a:endParaRPr lang="uk-UA" sz="2400" b="1" i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b="1" i="1" dirty="0" smtClean="0">
                <a:solidFill>
                  <a:srgbClr val="7030A0"/>
                </a:solidFill>
                <a:latin typeface="Comic Sans MS" pitchFamily="66" charset="0"/>
              </a:rPr>
              <a:t>функцій </a:t>
            </a: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через діяльність </a:t>
            </a:r>
            <a:endParaRPr lang="uk-UA" sz="2400" b="1" i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b="1" i="1" dirty="0" smtClean="0">
                <a:solidFill>
                  <a:srgbClr val="7030A0"/>
                </a:solidFill>
                <a:latin typeface="Comic Sans MS" pitchFamily="66" charset="0"/>
              </a:rPr>
              <a:t>з </a:t>
            </a: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оздоровлення умов </a:t>
            </a:r>
            <a:endParaRPr lang="uk-UA" sz="2400" b="1" i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b="1" i="1" dirty="0" smtClean="0">
                <a:solidFill>
                  <a:srgbClr val="7030A0"/>
                </a:solidFill>
                <a:latin typeface="Comic Sans MS" pitchFamily="66" charset="0"/>
              </a:rPr>
              <a:t>життя </a:t>
            </a: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- праці, </a:t>
            </a:r>
            <a:endParaRPr lang="uk-UA" sz="2400" b="1" i="1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b="1" i="1" dirty="0" smtClean="0">
                <a:solidFill>
                  <a:srgbClr val="7030A0"/>
                </a:solidFill>
                <a:latin typeface="Comic Sans MS" pitchFamily="66" charset="0"/>
              </a:rPr>
              <a:t>відпочинку</a:t>
            </a: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, побуту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2372967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Що таке ЗСЖ - основи і правила здорового способу житт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65" y="1012223"/>
            <a:ext cx="8204155" cy="581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539969"/>
            <a:ext cx="80201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7030A0"/>
                </a:solidFill>
                <a:latin typeface="Comic Sans MS" pitchFamily="66" charset="0"/>
              </a:rPr>
              <a:t>Показники  здорового способу життя.</a:t>
            </a:r>
          </a:p>
        </p:txBody>
      </p:sp>
    </p:spTree>
    <p:extLst>
      <p:ext uri="{BB962C8B-B14F-4D97-AF65-F5344CB8AC3E}">
        <p14:creationId xmlns:p14="http://schemas.microsoft.com/office/powerpoint/2010/main" val="1639533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5216128" cy="7086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1900" b="1" i="1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Рухова активність.</a:t>
            </a:r>
            <a:r>
              <a:rPr lang="uk-UA" sz="1900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Одним із найважливіших показників здорового способу життя є обсяг фізичних навантажень. Дослідження показали, що фізичні вправи позитивно впливають на серце, легені, кровоносні судини та м’язову систему і сприяють профілактиці розвитку </a:t>
            </a:r>
            <a:r>
              <a:rPr lang="uk-UA" sz="1900" dirty="0" err="1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серцево</a:t>
            </a:r>
            <a:r>
              <a:rPr lang="uk-UA" sz="1900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– судинних захворювань та багатьох форм раку.</a:t>
            </a:r>
          </a:p>
          <a:p>
            <a:pPr algn="just">
              <a:lnSpc>
                <a:spcPct val="150000"/>
              </a:lnSpc>
            </a:pPr>
            <a:r>
              <a:rPr lang="uk-UA" sz="1900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Намагайтесь займатися фізичними вправами </a:t>
            </a:r>
            <a:r>
              <a:rPr lang="uk-UA" sz="1900" dirty="0" err="1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принаймі</a:t>
            </a:r>
            <a:r>
              <a:rPr lang="uk-UA" sz="1900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три рази на тиждень протягом 20 – 30 хвилин у режимі оптимальної частоти серцевих скорочень під час тренування. Вправи повинні бути тривалими та енергійними.</a:t>
            </a:r>
          </a:p>
          <a:p>
            <a:pPr algn="just">
              <a:lnSpc>
                <a:spcPct val="150000"/>
              </a:lnSpc>
            </a:pPr>
            <a:r>
              <a:rPr lang="uk-UA" b="1" i="1" dirty="0">
                <a:solidFill>
                  <a:schemeClr val="accent4">
                    <a:lumMod val="75000"/>
                  </a:schemeClr>
                </a:solidFill>
                <a:latin typeface="Consolas" pitchFamily="49" charset="0"/>
              </a:rPr>
              <a:t> </a:t>
            </a:r>
            <a:endParaRPr lang="uk-UA" dirty="0">
              <a:solidFill>
                <a:schemeClr val="accent4">
                  <a:lumMod val="75000"/>
                </a:schemeClr>
              </a:solidFill>
              <a:latin typeface="Consolas" pitchFamily="49" charset="0"/>
            </a:endParaRPr>
          </a:p>
        </p:txBody>
      </p:sp>
      <p:pic>
        <p:nvPicPr>
          <p:cNvPr id="8194" name="Picture 2" descr="Національна стратегія з оздоровчої рухової активності – які заходи  проведено на Донеччині в 2019 році | Донецька Обласна Державна адміністрац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135" y="1277"/>
            <a:ext cx="3984377" cy="213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Рухова активність – здоровий спосіб життя – здорова нація - Львівська Пошт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128" y="2130685"/>
            <a:ext cx="3964384" cy="252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Рухова активність – здоровий спосіб життя - здорова нація » Виконавчий  комітет Олешківської міської ради - Офіційний веб-сай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129" y="4653136"/>
            <a:ext cx="3964384" cy="222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289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Рекомендації з харчування для всієї сім'ї під час карантину COVID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24"/>
          <a:stretch/>
        </p:blipFill>
        <p:spPr bwMode="auto">
          <a:xfrm>
            <a:off x="3347864" y="2232248"/>
            <a:ext cx="5527834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7596336" cy="4463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Харчування.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 Показовим чинником здорового способу життя є структура (якісний склад) продуктів харчування, що вживаються в повсякденному режимі. Неправильний режим харчування та часте </a:t>
            </a: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вживання</a:t>
            </a:r>
          </a:p>
          <a:p>
            <a:pPr algn="just">
              <a:lnSpc>
                <a:spcPct val="150000"/>
              </a:lnSpc>
            </a:pP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смажених, гострих </a:t>
            </a: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страв</a:t>
            </a:r>
          </a:p>
          <a:p>
            <a:pPr algn="just">
              <a:lnSpc>
                <a:spcPct val="150000"/>
              </a:lnSpc>
            </a:pP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веде до розвитку </a:t>
            </a:r>
            <a:endParaRPr lang="uk-UA" sz="24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захворювань 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травного тракту. </a:t>
            </a:r>
          </a:p>
        </p:txBody>
      </p:sp>
    </p:spTree>
    <p:extLst>
      <p:ext uri="{BB962C8B-B14F-4D97-AF65-F5344CB8AC3E}">
        <p14:creationId xmlns:p14="http://schemas.microsoft.com/office/powerpoint/2010/main" val="1770793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708" y="35954"/>
            <a:ext cx="90092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Харчування повинно забезпечувати функціонування, ріст, розвиток і відновлення організму людини. Воно повинно бути збалансованим, тобто включати всі основні види продуктів: хліб, крупи, молочні продукти, м'ясо, рибу, овочі та фрукти.</a:t>
            </a:r>
          </a:p>
        </p:txBody>
      </p:sp>
      <p:sp>
        <p:nvSpPr>
          <p:cNvPr id="3" name="AutoShape 4" descr="Що треба знати про правильне харчування: інструкція для початківців -  HealthApp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22700" y1="29050" x2="44400" y2="2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7160" y="1988840"/>
            <a:ext cx="4437112" cy="44371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51300" y1="25600" x2="67200" y2="32700"/>
                        <a14:backgroundMark x1="45500" y1="70300" x2="50450" y2="74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692696"/>
            <a:ext cx="5589240" cy="5589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487316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196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3 шкідливих звичок, які прирікають вас на бідність | Тут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80"/>
          <a:stretch/>
        </p:blipFill>
        <p:spPr bwMode="auto">
          <a:xfrm>
            <a:off x="1229544" y="3429000"/>
            <a:ext cx="7620000" cy="3372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3088" y="35954"/>
            <a:ext cx="86764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i="1" dirty="0" smtClean="0">
                <a:solidFill>
                  <a:srgbClr val="7030A0"/>
                </a:solidFill>
                <a:latin typeface="Comic Sans MS" pitchFamily="66" charset="0"/>
              </a:rPr>
              <a:t>Відсутність шкідливих звичок</a:t>
            </a:r>
            <a:r>
              <a:rPr lang="uk-UA" sz="2400" i="1" dirty="0" smtClean="0">
                <a:solidFill>
                  <a:srgbClr val="7030A0"/>
                </a:solidFill>
                <a:latin typeface="Comic Sans MS" pitchFamily="66" charset="0"/>
              </a:rPr>
              <a:t>.</a:t>
            </a: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 Питома вага шкідливих звичок (паління, вживання алкоголю, наркотиків, інших хімічних речовин) у комплексі впливів, що визначають спосіб життя, надзвичайно суттєва. 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Чинники, що руйнують здоров'я, діють не ізольовано, а разом, </a:t>
            </a:r>
            <a:r>
              <a:rPr lang="uk-UA" sz="2400" dirty="0" err="1">
                <a:solidFill>
                  <a:srgbClr val="7030A0"/>
                </a:solidFill>
                <a:latin typeface="Comic Sans MS" pitchFamily="66" charset="0"/>
              </a:rPr>
              <a:t>взаємозв'язано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. Це значно підсилює їх шкідливий ефект.</a:t>
            </a:r>
          </a:p>
          <a:p>
            <a:pPr algn="just">
              <a:lnSpc>
                <a:spcPct val="150000"/>
              </a:lnSpc>
            </a:pPr>
            <a:endParaRPr lang="uk-UA" sz="24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480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820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Контроль за стресом.</a:t>
            </a:r>
            <a:endParaRPr lang="uk-UA" sz="2400" dirty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Необхідно виконувати декілька таких порад:</a:t>
            </a:r>
          </a:p>
          <a:p>
            <a:pPr marL="342900" lvl="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займайтесь улюбленою справою, яка приносить вам радість</a:t>
            </a: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;</a:t>
            </a:r>
            <a:endParaRPr lang="uk-UA" sz="24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pic>
        <p:nvPicPr>
          <p:cNvPr id="7170" name="Picture 2" descr="Експерти розповіли, як займатися улюбленою справою і заробляти - Волинь  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08324"/>
            <a:ext cx="7706765" cy="448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607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8204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Контроль за стресом.</a:t>
            </a:r>
            <a:endParaRPr lang="uk-UA" sz="2400" dirty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Необхідно виконувати декілька таких порад:</a:t>
            </a:r>
          </a:p>
          <a:p>
            <a:pPr marL="342900" lvl="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утримуйтесь </a:t>
            </a: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від вживання напоїв або знеболюючих засобів, що містять кофеїн і знижують вашу здатність протистояти стресу</a:t>
            </a: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;</a:t>
            </a:r>
            <a:endParaRPr lang="uk-UA" sz="24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pic>
        <p:nvPicPr>
          <p:cNvPr id="8194" name="Picture 2" descr="Як працює кофеїн. Магія бадьорості і трохи біохімії » «Морс» —  Розважально-інформаційний журна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872" y="2204864"/>
            <a:ext cx="4038600" cy="269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Енергетики: зворотний бік штучної бадьорості 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876674"/>
            <a:ext cx="5238750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6772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8204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Контроль за стресом.</a:t>
            </a:r>
            <a:endParaRPr lang="uk-UA" sz="2400" dirty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Необхідно виконувати декілька таких порад:</a:t>
            </a:r>
          </a:p>
          <a:p>
            <a:pPr marL="342900" lvl="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ставте </a:t>
            </a: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перед собою мету, яку ви спроможні досягти. (Нереалістичні завдання посилюють стрес);</a:t>
            </a:r>
          </a:p>
          <a:p>
            <a:pPr marL="342900" lvl="0" indent="-342900" algn="just">
              <a:lnSpc>
                <a:spcPct val="150000"/>
              </a:lnSpc>
              <a:buFont typeface="Arial" pitchFamily="34" charset="0"/>
              <a:buChar char="•"/>
            </a:pPr>
            <a:endParaRPr lang="uk-UA" sz="24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9220" name="Picture 4" descr="10 цілей в житті на рік. Приклади списку цілей на рі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70" b="9984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727" r="12815"/>
          <a:stretch/>
        </p:blipFill>
        <p:spPr bwMode="auto">
          <a:xfrm>
            <a:off x="1030224" y="2148239"/>
            <a:ext cx="6760024" cy="470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6772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8204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i="1" dirty="0">
                <a:solidFill>
                  <a:srgbClr val="7030A0"/>
                </a:solidFill>
                <a:latin typeface="Comic Sans MS" pitchFamily="66" charset="0"/>
              </a:rPr>
              <a:t>Контроль за стресом.</a:t>
            </a:r>
            <a:endParaRPr lang="uk-UA" sz="2400" dirty="0">
              <a:solidFill>
                <a:srgbClr val="7030A0"/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Необхідно виконувати декілька таких порад:</a:t>
            </a:r>
          </a:p>
          <a:p>
            <a:pPr marL="342900" lvl="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візьміть </a:t>
            </a: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за правило виконувати вправи на розслаблення. Робіть глибокий </a:t>
            </a:r>
            <a:endParaRPr lang="uk-UA" sz="2400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вдих </a:t>
            </a: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через ніс і </a:t>
            </a: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видих</a:t>
            </a:r>
          </a:p>
          <a:p>
            <a:pPr lvl="0" algn="just">
              <a:lnSpc>
                <a:spcPct val="150000"/>
              </a:lnSpc>
            </a:pP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– </a:t>
            </a: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через рот. </a:t>
            </a:r>
            <a:endParaRPr lang="uk-UA" sz="2400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Сконцентруйтесь </a:t>
            </a:r>
          </a:p>
          <a:p>
            <a:pPr lvl="0" algn="just">
              <a:lnSpc>
                <a:spcPct val="150000"/>
              </a:lnSpc>
            </a:pP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на </a:t>
            </a: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диханні протягом </a:t>
            </a:r>
            <a:endParaRPr lang="uk-UA" sz="2400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400" dirty="0" smtClean="0">
                <a:solidFill>
                  <a:srgbClr val="006600"/>
                </a:solidFill>
                <a:latin typeface="Comic Sans MS" pitchFamily="66" charset="0"/>
              </a:rPr>
              <a:t>10 </a:t>
            </a:r>
            <a:r>
              <a:rPr lang="uk-UA" sz="2400" dirty="0">
                <a:solidFill>
                  <a:srgbClr val="006600"/>
                </a:solidFill>
                <a:latin typeface="Comic Sans MS" pitchFamily="66" charset="0"/>
              </a:rPr>
              <a:t>хвилин.</a:t>
            </a:r>
          </a:p>
        </p:txBody>
      </p:sp>
      <p:pic>
        <p:nvPicPr>
          <p:cNvPr id="10242" name="Picture 2" descr="релаксация, рисунок, мультфильм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62000" y1="11970" x2="61667" y2="27879"/>
                        <a14:foregroundMark x1="66444" y1="6515" x2="89111" y2="20758"/>
                        <a14:foregroundMark x1="62222" y1="13333" x2="68889" y2="28182"/>
                        <a14:foregroundMark x1="53444" y1="14545" x2="58000" y2="31970"/>
                        <a14:foregroundMark x1="81111" y1="29545" x2="88889" y2="25758"/>
                        <a14:foregroundMark x1="69889" y1="5758" x2="87111" y2="7121"/>
                        <a14:foregroundMark x1="95333" y1="50000" x2="95333" y2="65909"/>
                        <a14:foregroundMark x1="64667" y1="3333" x2="53778" y2="12879"/>
                        <a14:foregroundMark x1="51000" y1="16970" x2="57222" y2="30606"/>
                        <a14:foregroundMark x1="77667" y1="30909" x2="88111" y2="21818"/>
                        <a14:foregroundMark x1="64667" y1="31970" x2="59444" y2="35303"/>
                        <a14:foregroundMark x1="75111" y1="21061" x2="75111" y2="21061"/>
                        <a14:foregroundMark x1="89889" y1="10606" x2="89889" y2="10606"/>
                        <a14:foregroundMark x1="85889" y1="10152" x2="94778" y2="16667"/>
                        <a14:foregroundMark x1="88889" y1="8485" x2="93556" y2="9242"/>
                        <a14:foregroundMark x1="51222" y1="15000" x2="51222" y2="15000"/>
                        <a14:foregroundMark x1="53222" y1="11970" x2="57444" y2="6818"/>
                        <a14:foregroundMark x1="51222" y1="95152" x2="59444" y2="91061"/>
                        <a14:foregroundMark x1="39333" y1="93788" x2="51000" y2="93788"/>
                        <a14:foregroundMark x1="6111" y1="96212" x2="18556" y2="94091"/>
                        <a14:foregroundMark x1="62000" y1="91364" x2="76111" y2="91061"/>
                        <a14:foregroundMark x1="84889" y1="29848" x2="91556" y2="27121"/>
                        <a14:foregroundMark x1="85333" y1="89394" x2="92556" y2="92727"/>
                        <a14:backgroundMark x1="32111" y1="10606" x2="20556" y2="30606"/>
                        <a14:backgroundMark x1="47778" y1="30606" x2="52444" y2="49242"/>
                        <a14:backgroundMark x1="89333" y1="43485" x2="89333" y2="64242"/>
                        <a14:backgroundMark x1="98333" y1="51970" x2="99333" y2="65303"/>
                        <a14:backgroundMark x1="62222" y1="97424" x2="92556" y2="96515"/>
                        <a14:backgroundMark x1="17333" y1="76061" x2="38333" y2="90303"/>
                        <a14:backgroundMark x1="3444" y1="37424" x2="3667" y2="66970"/>
                        <a14:backgroundMark x1="24333" y1="49545" x2="26556" y2="54394"/>
                        <a14:backgroundMark x1="35333" y1="35606" x2="41222" y2="319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667" y="1916832"/>
            <a:ext cx="5544616" cy="406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677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6672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rgbClr val="7030A0"/>
                </a:solidFill>
                <a:latin typeface="Comic Sans MS" pitchFamily="66" charset="0"/>
              </a:rPr>
              <a:t>Особиста гігієна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 — це зведення правил, які допомагають підтримувати здоров’я, а також оберігають людину від хвороб, передчасної старості і смерті.</a:t>
            </a:r>
          </a:p>
        </p:txBody>
      </p:sp>
      <p:pic>
        <p:nvPicPr>
          <p:cNvPr id="1026" name="Picture 2" descr="Правила особистої гігієни і здоров'я людини: пам'ятка щодо дотрима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68960"/>
            <a:ext cx="756084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57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rgbClr val="7030A0"/>
                </a:solidFill>
                <a:latin typeface="Comic Sans MS" pitchFamily="66" charset="0"/>
              </a:rPr>
              <a:t>Розглядаючи, що таке гігієна, враховують поділ предмета на кілька </a:t>
            </a:r>
            <a:r>
              <a:rPr lang="uk-UA" sz="2400" b="1" dirty="0" err="1">
                <a:solidFill>
                  <a:srgbClr val="7030A0"/>
                </a:solidFill>
                <a:latin typeface="Comic Sans MS" pitchFamily="66" charset="0"/>
              </a:rPr>
              <a:t>підкатегорій</a:t>
            </a:r>
            <a:r>
              <a:rPr lang="uk-UA" sz="2400" b="1" dirty="0">
                <a:solidFill>
                  <a:srgbClr val="7030A0"/>
                </a:solidFill>
                <a:latin typeface="Comic Sans MS" pitchFamily="66" charset="0"/>
              </a:rPr>
              <a:t>: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особиста;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гігієна харчування;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праці;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міста, закладів, приміщень.</a:t>
            </a:r>
          </a:p>
        </p:txBody>
      </p:sp>
      <p:pic>
        <p:nvPicPr>
          <p:cNvPr id="3076" name="Picture 4" descr="Зубная щётка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73" y="801781"/>
            <a:ext cx="2016224" cy="219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зубная паста, пробка, зубная щет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90386"/>
            <a:ext cx="324035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Великий банний рушник махрове мікрофібра 140х70, м'яке вбирає рушник для  сауни і лазні бамбук, ціна 420 грн - Prom.ua (ID#1369072110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505" y="3800302"/>
            <a:ext cx="2115975" cy="294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Мыло шампунь, шампунь, Разное, детский шампунь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10000" r="90000">
                        <a14:foregroundMark x1="18222" y1="53191" x2="18222" y2="53191"/>
                        <a14:foregroundMark x1="63889" y1="91364" x2="76000" y2="81352"/>
                        <a14:foregroundMark x1="39889" y1="79850" x2="46222" y2="73967"/>
                        <a14:foregroundMark x1="32222" y1="83855" x2="32222" y2="83855"/>
                        <a14:foregroundMark x1="16556" y1="49437" x2="16556" y2="49437"/>
                        <a14:foregroundMark x1="49556" y1="93742" x2="49556" y2="937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9209"/>
            <a:ext cx="3170903" cy="281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images.prom.ua/2749931503_w640_h640_knipser-dlya-manikyura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4800" r="99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2020"/>
          <a:stretch/>
        </p:blipFill>
        <p:spPr bwMode="auto">
          <a:xfrm>
            <a:off x="2915816" y="4687354"/>
            <a:ext cx="2653700" cy="206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Стиральный порошок PNG коллекции изображений для бесплатного скачивания -  CrazyPNG-PNG изображение скачать бесплатно-CrazyPNG-PNG изображение скачать  бесплатно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756" y="3429000"/>
            <a:ext cx="2775540" cy="277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Губка для душу Suavipiel Extra Peeling Sponge (8410262100547) - зображення 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699" y="4010226"/>
            <a:ext cx="1551229" cy="153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762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Ученые подсчитали общее количество пластикового мусора на планете — Naked  Scien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426993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4588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2813" y="1988840"/>
            <a:ext cx="747839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Порушення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правил </a:t>
            </a:r>
          </a:p>
          <a:p>
            <a:pPr algn="ctr">
              <a:lnSpc>
                <a:spcPct val="150000"/>
              </a:lnSpc>
            </a:pP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гігієни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призводить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до 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95031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2"/>
            <a:ext cx="9144000" cy="831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Шлунково-кишкові </a:t>
            </a:r>
            <a:r>
              <a:rPr lang="uk-UA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інфекції </a:t>
            </a:r>
            <a:endParaRPr lang="uk-UA" sz="3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122" name="Picture 2" descr="Порушення правил особистої гігієни нерідко призводять до появи інфекційних захворювань, у тому числі дизентерії. &#10;9 правил профілактики дизентерії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1493"/>
            <a:ext cx="7992888" cy="443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7105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99392"/>
            <a:ext cx="9144000" cy="3355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До 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цих захворювань відносяться гостра дизентерія, </a:t>
            </a: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вірусний, 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харчові токсикоінфекції, сальмонельоз та інші </a:t>
            </a:r>
            <a:r>
              <a:rPr lang="uk-UA" sz="2400" dirty="0" smtClean="0">
                <a:solidFill>
                  <a:srgbClr val="7030A0"/>
                </a:solidFill>
                <a:latin typeface="Comic Sans MS" pitchFamily="66" charset="0"/>
              </a:rPr>
              <a:t>захворювання. Заразитись </a:t>
            </a:r>
            <a:r>
              <a:rPr lang="uk-UA" sz="2400" dirty="0">
                <a:solidFill>
                  <a:srgbClr val="7030A0"/>
                </a:solidFill>
                <a:latin typeface="Comic Sans MS" pitchFamily="66" charset="0"/>
              </a:rPr>
              <a:t>шлунково-кишковими інфекціями дуже легко при нехтуванні правилами особистої гігієни, вживанні забруднених продуктів, порушенні правил приготування, термічної обробки та зберігання їжі. </a:t>
            </a:r>
          </a:p>
        </p:txBody>
      </p:sp>
      <p:pic>
        <p:nvPicPr>
          <p:cNvPr id="6146" name="Picture 2" descr="7 видов стейков и 7 степеней прожарки мяса от Raw до Well Do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243473"/>
            <a:ext cx="3203848" cy="356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Мити руки, овочі та фрукти: що робити, аби не підхопити влітку кишкову  інфекцію | Новини Хмельницького &quot;Є&quot; | ye.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606"/>
            <a:ext cx="5472608" cy="357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6315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404664"/>
            <a:ext cx="4320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Наслідком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недостатнього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фізичного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навантаження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в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людини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може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стати: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А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гіподинамія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Б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акромегалія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В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фенілкетонурія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Г цинга</a:t>
            </a:r>
            <a:r>
              <a:rPr lang="ru-RU" sz="2000" dirty="0">
                <a:solidFill>
                  <a:srgbClr val="7030A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endParaRPr lang="uk-UA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1031" name="Picture 7" descr="Чим небезпечні надмірні фізичні навант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132856"/>
            <a:ext cx="5553336" cy="3702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669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60486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Наслідком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нераціонального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харчування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в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людини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може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стати: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А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гіподинамія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Б синдром Дауна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В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дифтерія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Г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рахіт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r>
              <a:rPr lang="ru-RU" b="1" dirty="0"/>
              <a:t/>
            </a:r>
            <a:br>
              <a:rPr lang="ru-RU" b="1" dirty="0"/>
            </a:br>
            <a:endParaRPr lang="uk-UA" dirty="0"/>
          </a:p>
        </p:txBody>
      </p:sp>
      <p:pic>
        <p:nvPicPr>
          <p:cNvPr id="12290" name="Picture 2" descr="Хвороби, які виникають від неправильного харчування | harchi.inf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20888"/>
            <a:ext cx="6399970" cy="422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166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548680"/>
            <a:ext cx="6984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Органом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імунної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системи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людини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є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: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А тимус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Б зуб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В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підшлункова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залоза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Г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печінка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endParaRPr lang="uk-UA" dirty="0"/>
          </a:p>
        </p:txBody>
      </p:sp>
      <p:pic>
        <p:nvPicPr>
          <p:cNvPr id="13314" name="Picture 2" descr="Неймовірні факти про вашу імунну систему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64904"/>
            <a:ext cx="6667500" cy="3676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782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47525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Неінфекційним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захворюванням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людини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є: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А гепатит А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Б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грип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В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інфаркт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Г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дифтерія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endParaRPr lang="uk-UA" dirty="0"/>
          </a:p>
        </p:txBody>
      </p:sp>
      <p:pic>
        <p:nvPicPr>
          <p:cNvPr id="14338" name="Picture 2" descr="Боротьба з неінфекційними захворюваннями: як план перетворили на фікцію |  Ваше Здоров'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823" y="1958300"/>
            <a:ext cx="6363946" cy="424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4379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5508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err="1" smtClean="0">
                <a:solidFill>
                  <a:srgbClr val="006600"/>
                </a:solidFill>
                <a:latin typeface="Comic Sans MS" pitchFamily="66" charset="0"/>
              </a:rPr>
              <a:t>Інвазійним</a:t>
            </a:r>
            <a:r>
              <a:rPr lang="ru-RU" sz="2000" b="1" dirty="0" smtClean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захворюванням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2000" b="1" dirty="0" err="1">
                <a:solidFill>
                  <a:srgbClr val="006600"/>
                </a:solidFill>
                <a:latin typeface="Comic Sans MS" pitchFamily="66" charset="0"/>
              </a:rPr>
              <a:t>людини</a:t>
            </a:r>
            <a:r>
              <a:rPr lang="ru-RU" sz="2000" b="1" dirty="0">
                <a:solidFill>
                  <a:srgbClr val="006600"/>
                </a:solidFill>
                <a:latin typeface="Comic Sans MS" pitchFamily="66" charset="0"/>
              </a:rPr>
              <a:t> є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: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А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інсульт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Б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ліпома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В саркома 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Г </a:t>
            </a:r>
            <a:r>
              <a:rPr lang="ru-RU" sz="2000" dirty="0" err="1">
                <a:solidFill>
                  <a:srgbClr val="006600"/>
                </a:solidFill>
                <a:latin typeface="Comic Sans MS" pitchFamily="66" charset="0"/>
              </a:rPr>
              <a:t>теніоз</a:t>
            </a:r>
            <a:r>
              <a:rPr lang="ru-RU" sz="2000" dirty="0">
                <a:solidFill>
                  <a:srgbClr val="006600"/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endParaRPr lang="uk-UA" sz="20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pic>
        <p:nvPicPr>
          <p:cNvPr id="15362" name="Picture 2" descr="Explainer: Prokaryotes and Eukaryotes | Science News for Stud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70" y="2132857"/>
            <a:ext cx="6865805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7155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67584"/>
            <a:ext cx="655272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800" b="1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Установіть відповідність між назвою захворювання та його характеристикою</a:t>
            </a:r>
            <a:r>
              <a:rPr lang="uk-UA" sz="2000" b="1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 </a:t>
            </a:r>
          </a:p>
          <a:p>
            <a:pPr algn="just">
              <a:lnSpc>
                <a:spcPct val="150000"/>
              </a:lnSpc>
            </a:pPr>
            <a:endParaRPr lang="uk-UA" sz="2000" dirty="0">
              <a:solidFill>
                <a:schemeClr val="accent4">
                  <a:lumMod val="75000"/>
                </a:schemeClr>
              </a:solidFill>
              <a:latin typeface="Comic Sans MS" pitchFamily="66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5025049"/>
              </p:ext>
            </p:extLst>
          </p:nvPr>
        </p:nvGraphicFramePr>
        <p:xfrm>
          <a:off x="1475656" y="2492896"/>
          <a:ext cx="6984776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936776"/>
              </a:tblGrid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latin typeface="Comic Sans MS" pitchFamily="66" charset="0"/>
                        </a:rPr>
                        <a:t>1</a:t>
                      </a:r>
                      <a:r>
                        <a:rPr lang="uk-UA" sz="2400" dirty="0" smtClean="0">
                          <a:latin typeface="Comic Sans MS" pitchFamily="66" charset="0"/>
                        </a:rPr>
                        <a:t> аскаридоз </a:t>
                      </a:r>
                    </a:p>
                    <a:p>
                      <a:endParaRPr lang="uk-UA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latin typeface="Comic Sans MS" pitchFamily="66" charset="0"/>
                        </a:rPr>
                        <a:t>А</a:t>
                      </a:r>
                      <a:r>
                        <a:rPr lang="uk-UA" sz="2400" dirty="0" smtClean="0">
                          <a:latin typeface="Comic Sans MS" pitchFamily="66" charset="0"/>
                        </a:rPr>
                        <a:t> неінфекційне захворювання</a:t>
                      </a:r>
                      <a:endParaRPr lang="uk-UA" sz="2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Comic Sans MS" pitchFamily="66" charset="0"/>
                        </a:rPr>
                        <a:t>2</a:t>
                      </a:r>
                      <a:r>
                        <a:rPr lang="uk-UA" sz="2400" dirty="0" smtClean="0">
                          <a:latin typeface="Comic Sans MS" pitchFamily="66" charset="0"/>
                        </a:rPr>
                        <a:t> паротит</a:t>
                      </a:r>
                      <a:endParaRPr lang="uk-UA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latin typeface="Comic Sans MS" pitchFamily="66" charset="0"/>
                        </a:rPr>
                        <a:t>Б</a:t>
                      </a:r>
                      <a:r>
                        <a:rPr lang="uk-UA" sz="2400" dirty="0" smtClean="0">
                          <a:latin typeface="Comic Sans MS" pitchFamily="66" charset="0"/>
                        </a:rPr>
                        <a:t> бактеріальна інфекція </a:t>
                      </a:r>
                    </a:p>
                    <a:p>
                      <a:endParaRPr lang="uk-UA" sz="2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latin typeface="Comic Sans MS" pitchFamily="66" charset="0"/>
                        </a:rPr>
                        <a:t>3.</a:t>
                      </a:r>
                      <a:r>
                        <a:rPr lang="uk-UA" sz="2400" dirty="0" smtClean="0">
                          <a:latin typeface="Comic Sans MS" pitchFamily="66" charset="0"/>
                        </a:rPr>
                        <a:t> цукровий діабет </a:t>
                      </a:r>
                    </a:p>
                    <a:p>
                      <a:endParaRPr lang="uk-UA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latin typeface="Comic Sans MS" pitchFamily="66" charset="0"/>
                        </a:rPr>
                        <a:t>В</a:t>
                      </a:r>
                      <a:r>
                        <a:rPr lang="uk-UA" sz="2400" dirty="0" smtClean="0">
                          <a:latin typeface="Comic Sans MS" pitchFamily="66" charset="0"/>
                        </a:rPr>
                        <a:t> інвазія 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latin typeface="Comic Sans MS" pitchFamily="66" charset="0"/>
                        </a:rPr>
                        <a:t> </a:t>
                      </a:r>
                    </a:p>
                    <a:p>
                      <a:endParaRPr lang="uk-UA" sz="2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uk-UA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latin typeface="Comic Sans MS" pitchFamily="66" charset="0"/>
                        </a:rPr>
                        <a:t>Г</a:t>
                      </a:r>
                      <a:r>
                        <a:rPr lang="uk-UA" sz="2400" dirty="0" smtClean="0">
                          <a:latin typeface="Comic Sans MS" pitchFamily="66" charset="0"/>
                        </a:rPr>
                        <a:t> вірусна інфекція </a:t>
                      </a:r>
                    </a:p>
                    <a:p>
                      <a:endParaRPr lang="uk-UA" sz="2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33482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pik – Бесплатные иконки: логотип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91" b="28122"/>
          <a:stretch/>
        </p:blipFill>
        <p:spPr bwMode="auto">
          <a:xfrm>
            <a:off x="467544" y="200834"/>
            <a:ext cx="4876800" cy="241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5664" y="2420888"/>
            <a:ext cx="85068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uk-UA" sz="2800" dirty="0">
                <a:latin typeface="Comic Sans MS" pitchFamily="66" charset="0"/>
              </a:rPr>
              <a:t> З</a:t>
            </a:r>
            <a:r>
              <a:rPr lang="uk-UA" sz="2800" dirty="0" smtClean="0">
                <a:latin typeface="Comic Sans MS" pitchFamily="66" charset="0"/>
              </a:rPr>
              <a:t>ображення зі сайту: </a:t>
            </a:r>
            <a:r>
              <a:rPr lang="en-US" sz="2800" dirty="0">
                <a:latin typeface="Comic Sans MS" pitchFamily="66" charset="0"/>
                <a:hlinkClick r:id="rId3"/>
              </a:rPr>
              <a:t>https://www.freepik.com</a:t>
            </a:r>
            <a:r>
              <a:rPr lang="en-US" sz="2800" dirty="0" smtClean="0">
                <a:latin typeface="Comic Sans MS" pitchFamily="66" charset="0"/>
                <a:hlinkClick r:id="rId3"/>
              </a:rPr>
              <a:t>/</a:t>
            </a:r>
            <a:endParaRPr lang="uk-UA" sz="28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</a:pPr>
            <a:r>
              <a:rPr lang="uk-UA" sz="2800" dirty="0" smtClean="0">
                <a:latin typeface="Comic Sans MS" pitchFamily="66" charset="0"/>
              </a:rPr>
              <a:t>Тести </a:t>
            </a:r>
            <a:r>
              <a:rPr lang="en-US" dirty="0">
                <a:latin typeface="Comic Sans MS" pitchFamily="66" charset="0"/>
                <a:hlinkClick r:id="rId4"/>
              </a:rPr>
              <a:t>http://</a:t>
            </a:r>
            <a:r>
              <a:rPr lang="en-US" dirty="0" smtClean="0">
                <a:latin typeface="Comic Sans MS" pitchFamily="66" charset="0"/>
                <a:hlinkClick r:id="rId4"/>
              </a:rPr>
              <a:t>interactive.ranok.com.ua/theme/contentview/pdrychniki/bologya-ekologya-rven-standarty-pdrychnik-dlya-11-klasy-zakladv-zagalno-seredno-osvti-zadorozhniyi-k-m/12191-tema-6-bologchn-osnovi-zdorovogo-sposoby-zhittya/21263-tema-6-bologchn-osnovi-zdorovogo-sposoby-zhittya</a:t>
            </a:r>
            <a:endParaRPr lang="uk-UA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</a:pPr>
            <a:r>
              <a:rPr lang="uk-UA" sz="2800" dirty="0" smtClean="0">
                <a:latin typeface="Comic Sans MS" pitchFamily="66" charset="0"/>
              </a:rPr>
              <a:t> </a:t>
            </a:r>
            <a:endParaRPr lang="uk-UA" sz="28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200834"/>
            <a:ext cx="8388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  <a:latin typeface="Comic Sans MS" pitchFamily="66" charset="0"/>
              </a:rPr>
              <a:t>Використана література</a:t>
            </a:r>
            <a:endParaRPr lang="uk-UA" sz="4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6262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573</Words>
  <Application>Microsoft Office PowerPoint</Application>
  <PresentationFormat>Экран (4:3)</PresentationFormat>
  <Paragraphs>94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Анна</cp:lastModifiedBy>
  <cp:revision>16</cp:revision>
  <dcterms:created xsi:type="dcterms:W3CDTF">2022-06-15T11:53:10Z</dcterms:created>
  <dcterms:modified xsi:type="dcterms:W3CDTF">2022-06-17T12:00:42Z</dcterms:modified>
</cp:coreProperties>
</file>