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88" d="100"/>
          <a:sy n="88" d="100"/>
        </p:scale>
        <p:origin x="494" y="6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95269" y="1122363"/>
            <a:ext cx="9001462" cy="2387600"/>
          </a:xfrm>
        </p:spPr>
        <p:txBody>
          <a:bodyPr anchor="b">
            <a:normAutofit/>
          </a:bodyPr>
          <a:lstStyle>
            <a:lvl1pPr algn="ctr">
              <a:defRPr sz="48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95269" y="3602038"/>
            <a:ext cx="9001462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10/4/2020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10/4/2020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29244" y="657226"/>
            <a:ext cx="9733512" cy="2852737"/>
          </a:xfrm>
        </p:spPr>
        <p:txBody>
          <a:bodyPr anchor="b">
            <a:normAutofit/>
          </a:bodyPr>
          <a:lstStyle>
            <a:lvl1pPr>
              <a:defRPr sz="34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29244" y="3602038"/>
            <a:ext cx="9733512" cy="1500187"/>
          </a:xfrm>
        </p:spPr>
        <p:txBody>
          <a:bodyPr/>
          <a:lstStyle>
            <a:lvl1pPr marL="0" indent="0" algn="ctr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10/4/2020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95" y="609600"/>
            <a:ext cx="10353761" cy="1326321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913795" y="2088319"/>
            <a:ext cx="5106004" cy="3702881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3403" y="2088319"/>
            <a:ext cx="5094154" cy="3702881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10/4/2020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95" y="609600"/>
            <a:ext cx="10353761" cy="1325563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1804" y="2088320"/>
            <a:ext cx="4879199" cy="823912"/>
          </a:xfrm>
        </p:spPr>
        <p:txBody>
          <a:bodyPr anchor="b"/>
          <a:lstStyle>
            <a:lvl1pPr marL="0" indent="0">
              <a:lnSpc>
                <a:spcPct val="100000"/>
              </a:lnSpc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913795" y="2912232"/>
            <a:ext cx="5107208" cy="287896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402003" y="2088320"/>
            <a:ext cx="4865554" cy="823912"/>
          </a:xfrm>
        </p:spPr>
        <p:txBody>
          <a:bodyPr anchor="b"/>
          <a:lstStyle>
            <a:lvl1pPr marL="0" indent="0">
              <a:lnSpc>
                <a:spcPct val="100000"/>
              </a:lnSpc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912232"/>
            <a:ext cx="5095357" cy="287896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10/4/2020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10/4/2020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10/4/2020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7228" y="609600"/>
            <a:ext cx="3932237" cy="2362200"/>
          </a:xfrm>
        </p:spPr>
        <p:txBody>
          <a:bodyPr anchor="b">
            <a:normAutofit/>
          </a:bodyPr>
          <a:lstStyle>
            <a:lvl1pPr>
              <a:defRPr sz="28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078064" y="609600"/>
            <a:ext cx="6189492" cy="5181600"/>
          </a:xfrm>
        </p:spPr>
        <p:txBody>
          <a:bodyPr anchor="ctr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7228" y="2971800"/>
            <a:ext cx="3932237" cy="2819399"/>
          </a:xfrm>
        </p:spPr>
        <p:txBody>
          <a:bodyPr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10/4/2020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7227" y="609600"/>
            <a:ext cx="5929773" cy="2362200"/>
          </a:xfrm>
        </p:spPr>
        <p:txBody>
          <a:bodyPr anchor="b">
            <a:normAutofit/>
          </a:bodyPr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7424804" y="758881"/>
            <a:ext cx="3255356" cy="4883038"/>
          </a:xfrm>
          <a:noFill/>
          <a:ln w="1905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  <p:txBody>
          <a:bodyPr anchor="t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94" y="2971800"/>
            <a:ext cx="5934950" cy="2819400"/>
          </a:xfrm>
        </p:spPr>
        <p:txBody>
          <a:bodyPr>
            <a:normAutofit/>
          </a:bodyPr>
          <a:lstStyle>
            <a:lvl1pPr marL="0" indent="0" algn="ctr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10/4/2020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Панорамная фотография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806" y="4289372"/>
            <a:ext cx="10367564" cy="819355"/>
          </a:xfrm>
        </p:spPr>
        <p:txBody>
          <a:bodyPr anchor="b">
            <a:normAutofit/>
          </a:bodyPr>
          <a:lstStyle>
            <a:lvl1pPr>
              <a:defRPr sz="28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913806" y="621321"/>
            <a:ext cx="10367564" cy="3379735"/>
          </a:xfrm>
          <a:noFill/>
          <a:ln w="1905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  <p:txBody>
          <a:bodyPr anchor="t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95" y="5108728"/>
            <a:ext cx="10365998" cy="682472"/>
          </a:xfrm>
        </p:spPr>
        <p:txBody>
          <a:bodyPr>
            <a:normAutofit/>
          </a:bodyPr>
          <a:lstStyle>
            <a:lvl1pPr marL="0" indent="0" algn="ctr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10/4/2020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Заголовок и подпис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95" y="609600"/>
            <a:ext cx="10353762" cy="3424859"/>
          </a:xfrm>
        </p:spPr>
        <p:txBody>
          <a:bodyPr anchor="ctr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95" y="4204820"/>
            <a:ext cx="10353761" cy="1592186"/>
          </a:xfrm>
        </p:spPr>
        <p:txBody>
          <a:bodyPr anchor="ctr"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10/4/2020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2" y="609600"/>
            <a:ext cx="9302752" cy="2992904"/>
          </a:xfrm>
        </p:spPr>
        <p:txBody>
          <a:bodyPr anchor="ctr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3"/>
          </p:nvPr>
        </p:nvSpPr>
        <p:spPr>
          <a:xfrm>
            <a:off x="1720644" y="3610032"/>
            <a:ext cx="8752299" cy="426812"/>
          </a:xfrm>
        </p:spPr>
        <p:txBody>
          <a:bodyPr anchor="t">
            <a:normAutofit/>
          </a:bodyPr>
          <a:lstStyle>
            <a:lvl1pPr marL="0" indent="0" algn="r">
              <a:buNone/>
              <a:defRPr sz="14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94" y="4204821"/>
            <a:ext cx="10353762" cy="1586380"/>
          </a:xfrm>
        </p:spPr>
        <p:txBody>
          <a:bodyPr anchor="ctr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10/4/2020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  <p:sp>
        <p:nvSpPr>
          <p:cNvPr id="11" name="TextBox 10"/>
          <p:cNvSpPr txBox="1"/>
          <p:nvPr/>
        </p:nvSpPr>
        <p:spPr>
          <a:xfrm>
            <a:off x="836612" y="73524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10657956" y="2972093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Карточка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806" y="2126942"/>
            <a:ext cx="10355327" cy="2511835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94" y="4650556"/>
            <a:ext cx="10353763" cy="1140644"/>
          </a:xfrm>
        </p:spPr>
        <p:txBody>
          <a:bodyPr anchor="t"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10/4/2020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Три колонк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itle 1"/>
          <p:cNvSpPr>
            <a:spLocks noGrp="1"/>
          </p:cNvSpPr>
          <p:nvPr>
            <p:ph type="title"/>
          </p:nvPr>
        </p:nvSpPr>
        <p:spPr>
          <a:xfrm>
            <a:off x="913794" y="609600"/>
            <a:ext cx="10353762" cy="1325563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7" name="Text Placeholder 2"/>
          <p:cNvSpPr>
            <a:spLocks noGrp="1"/>
          </p:cNvSpPr>
          <p:nvPr>
            <p:ph type="body" idx="1"/>
          </p:nvPr>
        </p:nvSpPr>
        <p:spPr>
          <a:xfrm>
            <a:off x="913794" y="2088319"/>
            <a:ext cx="3298956" cy="823305"/>
          </a:xfrm>
        </p:spPr>
        <p:txBody>
          <a:bodyPr anchor="b">
            <a:noAutofit/>
          </a:bodyPr>
          <a:lstStyle>
            <a:lvl1pPr marL="0" indent="0" algn="ctr">
              <a:lnSpc>
                <a:spcPct val="100000"/>
              </a:lnSpc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15"/>
          </p:nvPr>
        </p:nvSpPr>
        <p:spPr>
          <a:xfrm>
            <a:off x="913794" y="2911624"/>
            <a:ext cx="3298956" cy="2879576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9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444878" y="2088320"/>
            <a:ext cx="3298558" cy="823304"/>
          </a:xfrm>
        </p:spPr>
        <p:txBody>
          <a:bodyPr anchor="b">
            <a:noAutofit/>
          </a:bodyPr>
          <a:lstStyle>
            <a:lvl1pPr marL="0" indent="0" algn="ctr">
              <a:lnSpc>
                <a:spcPct val="100000"/>
              </a:lnSpc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16"/>
          </p:nvPr>
        </p:nvSpPr>
        <p:spPr>
          <a:xfrm>
            <a:off x="4444878" y="2911624"/>
            <a:ext cx="3299821" cy="2879576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973298" y="2088320"/>
            <a:ext cx="3291211" cy="823304"/>
          </a:xfrm>
        </p:spPr>
        <p:txBody>
          <a:bodyPr anchor="b">
            <a:noAutofit/>
          </a:bodyPr>
          <a:lstStyle>
            <a:lvl1pPr marL="0" indent="0" algn="ctr">
              <a:lnSpc>
                <a:spcPct val="100000"/>
              </a:lnSpc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7"/>
          </p:nvPr>
        </p:nvSpPr>
        <p:spPr>
          <a:xfrm>
            <a:off x="7976346" y="2911624"/>
            <a:ext cx="3291211" cy="2879576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10/4/2020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Столбец с тремя рисункам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Title 1"/>
          <p:cNvSpPr>
            <a:spLocks noGrp="1"/>
          </p:cNvSpPr>
          <p:nvPr>
            <p:ph type="title"/>
          </p:nvPr>
        </p:nvSpPr>
        <p:spPr>
          <a:xfrm>
            <a:off x="913795" y="609600"/>
            <a:ext cx="10353762" cy="1325563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9" name="Text Placeholder 2"/>
          <p:cNvSpPr>
            <a:spLocks noGrp="1"/>
          </p:cNvSpPr>
          <p:nvPr>
            <p:ph type="body" idx="1"/>
          </p:nvPr>
        </p:nvSpPr>
        <p:spPr>
          <a:xfrm>
            <a:off x="913795" y="4195899"/>
            <a:ext cx="3298955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100000"/>
              </a:lnSpc>
              <a:buNone/>
              <a:defRPr sz="20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20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1092020" y="2298987"/>
            <a:ext cx="2940050" cy="1524000"/>
          </a:xfrm>
          <a:prstGeom prst="roundRect">
            <a:avLst>
              <a:gd name="adj" fmla="val 0"/>
            </a:avLst>
          </a:prstGeom>
          <a:noFill/>
          <a:ln w="14605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21" name="Text Placeholder 3"/>
          <p:cNvSpPr>
            <a:spLocks noGrp="1"/>
          </p:cNvSpPr>
          <p:nvPr>
            <p:ph type="body" sz="half" idx="18"/>
          </p:nvPr>
        </p:nvSpPr>
        <p:spPr>
          <a:xfrm>
            <a:off x="913795" y="4772161"/>
            <a:ext cx="3298955" cy="1019038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22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442701" y="4195899"/>
            <a:ext cx="3298983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100000"/>
              </a:lnSpc>
              <a:buNone/>
              <a:defRPr sz="20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23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4568996" y="2298987"/>
            <a:ext cx="2930525" cy="1524000"/>
          </a:xfrm>
          <a:prstGeom prst="roundRect">
            <a:avLst>
              <a:gd name="adj" fmla="val 0"/>
            </a:avLst>
          </a:prstGeom>
          <a:noFill/>
          <a:ln w="14605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19"/>
          </p:nvPr>
        </p:nvSpPr>
        <p:spPr>
          <a:xfrm>
            <a:off x="4441348" y="4772160"/>
            <a:ext cx="3300336" cy="1019038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25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973423" y="4195899"/>
            <a:ext cx="3289900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100000"/>
              </a:lnSpc>
              <a:buNone/>
              <a:defRPr sz="20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26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8152803" y="2298987"/>
            <a:ext cx="2932113" cy="1524000"/>
          </a:xfrm>
          <a:prstGeom prst="roundRect">
            <a:avLst>
              <a:gd name="adj" fmla="val 0"/>
            </a:avLst>
          </a:prstGeom>
          <a:noFill/>
          <a:ln w="14605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27" name="Text Placeholder 3"/>
          <p:cNvSpPr>
            <a:spLocks noGrp="1"/>
          </p:cNvSpPr>
          <p:nvPr>
            <p:ph type="body" sz="half" idx="20"/>
          </p:nvPr>
        </p:nvSpPr>
        <p:spPr>
          <a:xfrm>
            <a:off x="7973298" y="4772161"/>
            <a:ext cx="3294258" cy="1019037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10/4/2020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10/4/2020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609599"/>
            <a:ext cx="2542657" cy="5181601"/>
          </a:xfrm>
        </p:spPr>
        <p:txBody>
          <a:bodyPr vert="eaVert"/>
          <a:lstStyle>
            <a:lvl1pPr algn="l">
              <a:defRPr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913794" y="609599"/>
            <a:ext cx="7658705" cy="5181601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10/4/2020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913795" y="609600"/>
            <a:ext cx="10353761" cy="1326321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13795" y="2096064"/>
            <a:ext cx="10353762" cy="369513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678736" y="5883275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8A87A34-81AB-432B-8DAE-1953F412C126}" type="datetimeFigureOut">
              <a:rPr lang="en-US" dirty="0"/>
              <a:pPr/>
              <a:t>10/4/2020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913794" y="5883275"/>
            <a:ext cx="667286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514011" y="5883275"/>
            <a:ext cx="75354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D22F896-40B5-4ADD-8801-0D06FADFA09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60" r:id="rId10"/>
    <p:sldLayoutId id="2147483661" r:id="rId11"/>
    <p:sldLayoutId id="2147483666" r:id="rId12"/>
    <p:sldLayoutId id="2147483663" r:id="rId13"/>
    <p:sldLayoutId id="2147483667" r:id="rId14"/>
    <p:sldLayoutId id="2147483668" r:id="rId15"/>
    <p:sldLayoutId id="2147483658" r:id="rId16"/>
    <p:sldLayoutId id="2147483659" r:id="rId17"/>
  </p:sldLayoutIdLst>
  <p:txStyles>
    <p:titleStyle>
      <a:lvl1pPr algn="ctr" defTabSz="914400" rtl="0" eaLnBrk="1" latinLnBrk="0" hangingPunct="1">
        <a:lnSpc>
          <a:spcPct val="90000"/>
        </a:lnSpc>
        <a:spcBef>
          <a:spcPct val="0"/>
        </a:spcBef>
        <a:buNone/>
        <a:defRPr sz="3400" b="1" i="0" kern="1200" cap="all">
          <a:solidFill>
            <a:schemeClr val="tx1"/>
          </a:solidFill>
          <a:effectLst>
            <a:outerShdw blurRad="50800" dist="63500" dir="2700000" algn="tl" rotWithShape="0">
              <a:srgbClr val="000000">
                <a:alpha val="48000"/>
              </a:srgbClr>
            </a:outerShdw>
          </a:effectLst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20000"/>
        </a:lnSpc>
        <a:spcBef>
          <a:spcPts val="1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2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2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2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2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2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uk-UA" dirty="0" smtClean="0"/>
              <a:t>Способи терморегуляції організмів</a:t>
            </a:r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458800" y="4882198"/>
            <a:ext cx="3865005" cy="1655762"/>
          </a:xfrm>
        </p:spPr>
        <p:txBody>
          <a:bodyPr>
            <a:normAutofit fontScale="77500" lnSpcReduction="20000"/>
          </a:bodyPr>
          <a:lstStyle/>
          <a:p>
            <a:pPr algn="l"/>
            <a:r>
              <a:rPr lang="uk-UA" dirty="0" err="1" smtClean="0">
                <a:solidFill>
                  <a:srgbClr val="FFFF00"/>
                </a:solidFill>
              </a:rPr>
              <a:t>Шеіна</a:t>
            </a:r>
            <a:r>
              <a:rPr lang="uk-UA" dirty="0" smtClean="0">
                <a:solidFill>
                  <a:srgbClr val="FFFF00"/>
                </a:solidFill>
              </a:rPr>
              <a:t> Т.В. </a:t>
            </a:r>
          </a:p>
          <a:p>
            <a:pPr algn="l"/>
            <a:r>
              <a:rPr lang="uk-UA" dirty="0" smtClean="0">
                <a:solidFill>
                  <a:srgbClr val="FFFF00"/>
                </a:solidFill>
              </a:rPr>
              <a:t>Учитель хімії і біології</a:t>
            </a:r>
          </a:p>
          <a:p>
            <a:pPr algn="l"/>
            <a:r>
              <a:rPr lang="uk-UA" dirty="0" err="1" smtClean="0">
                <a:solidFill>
                  <a:srgbClr val="FFFF00"/>
                </a:solidFill>
              </a:rPr>
              <a:t>Парутинської</a:t>
            </a:r>
            <a:r>
              <a:rPr lang="uk-UA" dirty="0" smtClean="0">
                <a:solidFill>
                  <a:srgbClr val="FFFF00"/>
                </a:solidFill>
              </a:rPr>
              <a:t> ЗОШ І-ІІІ ступенів</a:t>
            </a:r>
          </a:p>
          <a:p>
            <a:pPr algn="l"/>
            <a:r>
              <a:rPr lang="uk-UA" dirty="0" err="1" smtClean="0">
                <a:solidFill>
                  <a:srgbClr val="FFFF00"/>
                </a:solidFill>
              </a:rPr>
              <a:t>Куцурубської</a:t>
            </a:r>
            <a:r>
              <a:rPr lang="uk-UA" dirty="0" smtClean="0">
                <a:solidFill>
                  <a:srgbClr val="FFFF00"/>
                </a:solidFill>
              </a:rPr>
              <a:t> ОТГ</a:t>
            </a:r>
            <a:endParaRPr lang="ru-RU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7871755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57041" y="178526"/>
            <a:ext cx="10353761" cy="1326321"/>
          </a:xfrm>
        </p:spPr>
        <p:txBody>
          <a:bodyPr>
            <a:normAutofit fontScale="90000"/>
          </a:bodyPr>
          <a:lstStyle/>
          <a:p>
            <a:r>
              <a:rPr lang="uk-UA" dirty="0" smtClean="0"/>
              <a:t>Організми адаптувались до існування в певному інтервалі температур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96388" y="1332412"/>
            <a:ext cx="11207931" cy="5212080"/>
          </a:xfrm>
        </p:spPr>
        <p:txBody>
          <a:bodyPr>
            <a:normAutofit/>
          </a:bodyPr>
          <a:lstStyle/>
          <a:p>
            <a:r>
              <a:rPr lang="uk-UA" sz="2400" dirty="0" smtClean="0">
                <a:solidFill>
                  <a:srgbClr val="FFFF00"/>
                </a:solidFill>
              </a:rPr>
              <a:t>Адаптації організмів до життя за певної температури й до перенесення її змін</a:t>
            </a:r>
          </a:p>
          <a:p>
            <a:r>
              <a:rPr lang="uk-UA" sz="2400" dirty="0" smtClean="0">
                <a:solidFill>
                  <a:srgbClr val="FFFF00"/>
                </a:solidFill>
              </a:rPr>
              <a:t>Низька температура призводить до сповільнення хімічних реакцій (недостатня швидкість для забезпечення потреб </a:t>
            </a:r>
            <a:r>
              <a:rPr lang="uk-UA" sz="2400" dirty="0" smtClean="0">
                <a:solidFill>
                  <a:srgbClr val="FFFF00"/>
                </a:solidFill>
              </a:rPr>
              <a:t>організму; при утворенні </a:t>
            </a:r>
            <a:r>
              <a:rPr lang="uk-UA" sz="2400" dirty="0" smtClean="0">
                <a:solidFill>
                  <a:srgbClr val="FFFF00"/>
                </a:solidFill>
              </a:rPr>
              <a:t>кристаликів льоду в клітині – розрив мембрани та загибель клітини)</a:t>
            </a:r>
          </a:p>
          <a:p>
            <a:r>
              <a:rPr lang="uk-UA" sz="2400" dirty="0" smtClean="0">
                <a:solidFill>
                  <a:srgbClr val="FFFF00"/>
                </a:solidFill>
              </a:rPr>
              <a:t>Висока температура </a:t>
            </a:r>
            <a:r>
              <a:rPr lang="uk-UA" sz="2400" dirty="0" err="1" smtClean="0">
                <a:solidFill>
                  <a:srgbClr val="FFFF00"/>
                </a:solidFill>
              </a:rPr>
              <a:t>розбалансовує</a:t>
            </a:r>
            <a:r>
              <a:rPr lang="uk-UA" sz="2400" dirty="0" smtClean="0">
                <a:solidFill>
                  <a:srgbClr val="FFFF00"/>
                </a:solidFill>
              </a:rPr>
              <a:t> процеси обміну речовин (швидкість процесів не встигають забезпечувати інші процеси реагентами та утилізувати продукти)</a:t>
            </a:r>
          </a:p>
          <a:p>
            <a:r>
              <a:rPr lang="uk-UA" sz="2400" dirty="0" smtClean="0">
                <a:solidFill>
                  <a:srgbClr val="FFFF00"/>
                </a:solidFill>
              </a:rPr>
              <a:t>Денатурація білків (втрата функцій)</a:t>
            </a:r>
          </a:p>
          <a:p>
            <a:r>
              <a:rPr lang="uk-UA" sz="2400" dirty="0" smtClean="0">
                <a:solidFill>
                  <a:srgbClr val="FFFF00"/>
                </a:solidFill>
              </a:rPr>
              <a:t>Тому температура тіла повинна підтримуватись у відповідному діапазоні.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87868213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13795" y="130630"/>
            <a:ext cx="10353761" cy="1805292"/>
          </a:xfrm>
        </p:spPr>
        <p:txBody>
          <a:bodyPr>
            <a:normAutofit fontScale="90000"/>
          </a:bodyPr>
          <a:lstStyle/>
          <a:p>
            <a:r>
              <a:rPr lang="uk-UA" dirty="0" smtClean="0"/>
              <a:t>Залежно від здатності підтримувати сталу температуру тіла виокремлюють </a:t>
            </a:r>
            <a:r>
              <a:rPr lang="uk-UA" i="1" u="sng" dirty="0" smtClean="0">
                <a:solidFill>
                  <a:srgbClr val="FFFF00"/>
                </a:solidFill>
              </a:rPr>
              <a:t>пойкілотермні та гомойотермні </a:t>
            </a:r>
            <a:r>
              <a:rPr lang="uk-UA" dirty="0" smtClean="0"/>
              <a:t>організми</a:t>
            </a:r>
            <a:endParaRPr lang="ru-RU" dirty="0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5953" y="2095499"/>
            <a:ext cx="11602570" cy="4592684"/>
          </a:xfrm>
        </p:spPr>
      </p:pic>
    </p:spTree>
    <p:extLst>
      <p:ext uri="{BB962C8B-B14F-4D97-AF65-F5344CB8AC3E}">
        <p14:creationId xmlns:p14="http://schemas.microsoft.com/office/powerpoint/2010/main" val="94641808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13795" y="117566"/>
            <a:ext cx="10353761" cy="1818355"/>
          </a:xfrm>
        </p:spPr>
        <p:txBody>
          <a:bodyPr>
            <a:normAutofit fontScale="90000"/>
          </a:bodyPr>
          <a:lstStyle/>
          <a:p>
            <a:r>
              <a:rPr lang="uk-UA" i="1" u="sng" dirty="0" smtClean="0">
                <a:solidFill>
                  <a:srgbClr val="FFFF00"/>
                </a:solidFill>
              </a:rPr>
              <a:t>Пойкілотермні</a:t>
            </a:r>
            <a:r>
              <a:rPr lang="uk-UA" dirty="0" smtClean="0"/>
              <a:t> організми здійснюють терморегуляцію завдяки випаровуванню води, роботі м'язів  і поведінковим змінам</a:t>
            </a:r>
            <a:endParaRPr lang="ru-RU" dirty="0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9212" y="2108562"/>
            <a:ext cx="7498684" cy="4409803"/>
          </a:xfrm>
        </p:spPr>
      </p:pic>
      <p:sp>
        <p:nvSpPr>
          <p:cNvPr id="6" name="TextBox 5"/>
          <p:cNvSpPr txBox="1"/>
          <p:nvPr/>
        </p:nvSpPr>
        <p:spPr>
          <a:xfrm>
            <a:off x="7667896" y="2688770"/>
            <a:ext cx="4590359" cy="286232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uk-UA" dirty="0" smtClean="0">
                <a:solidFill>
                  <a:srgbClr val="FFFF00"/>
                </a:solidFill>
              </a:rPr>
              <a:t>Екологічно непластичні види</a:t>
            </a:r>
          </a:p>
          <a:p>
            <a:r>
              <a:rPr lang="uk-UA" dirty="0">
                <a:solidFill>
                  <a:srgbClr val="FFFF00"/>
                </a:solidFill>
              </a:rPr>
              <a:t>м</a:t>
            </a:r>
            <a:r>
              <a:rPr lang="uk-UA" dirty="0" smtClean="0">
                <a:solidFill>
                  <a:srgbClr val="FFFF00"/>
                </a:solidFill>
              </a:rPr>
              <a:t>ають вузький діапазон толерантності </a:t>
            </a:r>
          </a:p>
          <a:p>
            <a:r>
              <a:rPr lang="uk-UA" dirty="0">
                <a:solidFill>
                  <a:srgbClr val="FFFF00"/>
                </a:solidFill>
              </a:rPr>
              <a:t>з</a:t>
            </a:r>
            <a:r>
              <a:rPr lang="uk-UA" dirty="0" smtClean="0">
                <a:solidFill>
                  <a:srgbClr val="FFFF00"/>
                </a:solidFill>
              </a:rPr>
              <a:t>а температурою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uk-UA" dirty="0" smtClean="0">
                <a:solidFill>
                  <a:srgbClr val="FFFF00"/>
                </a:solidFill>
              </a:rPr>
              <a:t>Пристосування на молекулярному</a:t>
            </a:r>
          </a:p>
          <a:p>
            <a:r>
              <a:rPr lang="uk-UA" dirty="0" smtClean="0">
                <a:solidFill>
                  <a:srgbClr val="FFFF00"/>
                </a:solidFill>
              </a:rPr>
              <a:t> рівні шляхом зміни структури ферментів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uk-UA" dirty="0" smtClean="0">
                <a:solidFill>
                  <a:srgbClr val="FFFF00"/>
                </a:solidFill>
              </a:rPr>
              <a:t>Транспірація у рослин шляхом </a:t>
            </a:r>
          </a:p>
          <a:p>
            <a:r>
              <a:rPr lang="uk-UA" dirty="0">
                <a:solidFill>
                  <a:srgbClr val="FFFF00"/>
                </a:solidFill>
              </a:rPr>
              <a:t>в</a:t>
            </a:r>
            <a:r>
              <a:rPr lang="uk-UA" dirty="0" smtClean="0">
                <a:solidFill>
                  <a:srgbClr val="FFFF00"/>
                </a:solidFill>
              </a:rPr>
              <a:t>ипаровування води крізь продихи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uk-UA" dirty="0" smtClean="0">
                <a:solidFill>
                  <a:srgbClr val="FFFF00"/>
                </a:solidFill>
              </a:rPr>
              <a:t>Скидання листя восени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uk-UA" dirty="0" smtClean="0">
                <a:solidFill>
                  <a:srgbClr val="FFFF00"/>
                </a:solidFill>
              </a:rPr>
              <a:t>Зміна терморегуляції завдяки </a:t>
            </a:r>
          </a:p>
          <a:p>
            <a:r>
              <a:rPr lang="uk-UA" dirty="0">
                <a:solidFill>
                  <a:srgbClr val="FFFF00"/>
                </a:solidFill>
              </a:rPr>
              <a:t>і</a:t>
            </a:r>
            <a:r>
              <a:rPr lang="uk-UA" dirty="0" smtClean="0">
                <a:solidFill>
                  <a:srgbClr val="FFFF00"/>
                </a:solidFill>
              </a:rPr>
              <a:t>нтенсивності </a:t>
            </a:r>
            <a:r>
              <a:rPr lang="uk-UA" dirty="0" smtClean="0">
                <a:solidFill>
                  <a:srgbClr val="FFFF00"/>
                </a:solidFill>
              </a:rPr>
              <a:t>роботи мускулатури</a:t>
            </a:r>
          </a:p>
        </p:txBody>
      </p:sp>
    </p:spTree>
    <p:extLst>
      <p:ext uri="{BB962C8B-B14F-4D97-AF65-F5344CB8AC3E}">
        <p14:creationId xmlns:p14="http://schemas.microsoft.com/office/powerpoint/2010/main" val="409465730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61544" y="139338"/>
            <a:ext cx="10353761" cy="997132"/>
          </a:xfrm>
        </p:spPr>
        <p:txBody>
          <a:bodyPr>
            <a:normAutofit fontScale="90000"/>
          </a:bodyPr>
          <a:lstStyle/>
          <a:p>
            <a:r>
              <a:rPr lang="uk-UA" dirty="0" smtClean="0"/>
              <a:t>Гомойотермні тварини можуть ефективно регулювати теплоутворення</a:t>
            </a:r>
            <a:endParaRPr lang="ru-RU" dirty="0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0149" y="1900095"/>
            <a:ext cx="4915648" cy="4079965"/>
          </a:xfr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61820" y="1098923"/>
            <a:ext cx="3800659" cy="5644763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5015797" y="2231918"/>
            <a:ext cx="3346172" cy="34163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uk-UA" dirty="0" smtClean="0">
                <a:solidFill>
                  <a:srgbClr val="FFFF00"/>
                </a:solidFill>
              </a:rPr>
              <a:t>Рух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uk-UA" dirty="0" smtClean="0">
                <a:solidFill>
                  <a:srgbClr val="FFFF00"/>
                </a:solidFill>
              </a:rPr>
              <a:t>Житло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uk-UA" dirty="0" smtClean="0">
                <a:solidFill>
                  <a:srgbClr val="FFFF00"/>
                </a:solidFill>
              </a:rPr>
              <a:t>Групова терморегуляція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uk-UA" dirty="0" smtClean="0">
                <a:solidFill>
                  <a:srgbClr val="FFFF00"/>
                </a:solidFill>
              </a:rPr>
              <a:t>Зміна стану покривів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uk-UA" dirty="0" smtClean="0">
                <a:solidFill>
                  <a:srgbClr val="FFFF00"/>
                </a:solidFill>
              </a:rPr>
              <a:t>Інтенсивний рух крові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uk-UA" dirty="0" smtClean="0">
                <a:solidFill>
                  <a:srgbClr val="FFFF00"/>
                </a:solidFill>
              </a:rPr>
              <a:t>Посилення випаровування</a:t>
            </a:r>
          </a:p>
          <a:p>
            <a:r>
              <a:rPr lang="uk-UA" dirty="0">
                <a:solidFill>
                  <a:srgbClr val="FFFF00"/>
                </a:solidFill>
              </a:rPr>
              <a:t>ч</a:t>
            </a:r>
            <a:r>
              <a:rPr lang="uk-UA" dirty="0" smtClean="0">
                <a:solidFill>
                  <a:srgbClr val="FFFF00"/>
                </a:solidFill>
              </a:rPr>
              <a:t>ерез слизові оболонки чи </a:t>
            </a:r>
          </a:p>
          <a:p>
            <a:r>
              <a:rPr lang="uk-UA" dirty="0">
                <a:solidFill>
                  <a:srgbClr val="FFFF00"/>
                </a:solidFill>
              </a:rPr>
              <a:t>в</a:t>
            </a:r>
            <a:r>
              <a:rPr lang="uk-UA" dirty="0" smtClean="0">
                <a:solidFill>
                  <a:srgbClr val="FFFF00"/>
                </a:solidFill>
              </a:rPr>
              <a:t>ерхні дихальні шляхи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uk-UA" dirty="0" smtClean="0">
                <a:solidFill>
                  <a:srgbClr val="FFFF00"/>
                </a:solidFill>
              </a:rPr>
              <a:t>Спалювання поживних</a:t>
            </a:r>
          </a:p>
          <a:p>
            <a:r>
              <a:rPr lang="uk-UA" dirty="0" smtClean="0">
                <a:solidFill>
                  <a:srgbClr val="FFFF00"/>
                </a:solidFill>
              </a:rPr>
              <a:t> речовин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uk-UA" dirty="0" smtClean="0">
                <a:solidFill>
                  <a:srgbClr val="FFFF00"/>
                </a:solidFill>
              </a:rPr>
              <a:t>Спец. жирова тканина – </a:t>
            </a:r>
          </a:p>
          <a:p>
            <a:r>
              <a:rPr lang="uk-UA" dirty="0">
                <a:solidFill>
                  <a:srgbClr val="FFFF00"/>
                </a:solidFill>
              </a:rPr>
              <a:t>б</a:t>
            </a:r>
            <a:r>
              <a:rPr lang="uk-UA" dirty="0" smtClean="0">
                <a:solidFill>
                  <a:srgbClr val="FFFF00"/>
                </a:solidFill>
              </a:rPr>
              <a:t>урий жир</a:t>
            </a:r>
          </a:p>
        </p:txBody>
      </p:sp>
    </p:spTree>
    <p:extLst>
      <p:ext uri="{BB962C8B-B14F-4D97-AF65-F5344CB8AC3E}">
        <p14:creationId xmlns:p14="http://schemas.microsoft.com/office/powerpoint/2010/main" val="157847088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61543" y="178526"/>
            <a:ext cx="10353761" cy="1114697"/>
          </a:xfrm>
        </p:spPr>
        <p:txBody>
          <a:bodyPr/>
          <a:lstStyle/>
          <a:p>
            <a:r>
              <a:rPr lang="uk-UA" dirty="0" smtClean="0"/>
              <a:t>Основним терморегуляторним органом людини є її шкіра</a:t>
            </a:r>
            <a:endParaRPr lang="ru-RU" dirty="0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63236" y="1293223"/>
            <a:ext cx="3540639" cy="5368834"/>
          </a:xfrm>
        </p:spPr>
      </p:pic>
      <p:sp>
        <p:nvSpPr>
          <p:cNvPr id="5" name="TextBox 4"/>
          <p:cNvSpPr txBox="1"/>
          <p:nvPr/>
        </p:nvSpPr>
        <p:spPr>
          <a:xfrm>
            <a:off x="731520" y="1399078"/>
            <a:ext cx="6815968" cy="526297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uk-UA" sz="2400" dirty="0" smtClean="0">
                <a:solidFill>
                  <a:srgbClr val="FFFF00"/>
                </a:solidFill>
              </a:rPr>
              <a:t>Людина поведінково намагається уникати </a:t>
            </a:r>
          </a:p>
          <a:p>
            <a:r>
              <a:rPr lang="uk-UA" sz="2400" dirty="0">
                <a:solidFill>
                  <a:srgbClr val="FFFF00"/>
                </a:solidFill>
              </a:rPr>
              <a:t>н</a:t>
            </a:r>
            <a:r>
              <a:rPr lang="uk-UA" sz="2400" dirty="0" smtClean="0">
                <a:solidFill>
                  <a:srgbClr val="FFFF00"/>
                </a:solidFill>
              </a:rPr>
              <a:t>есприятливих погодних умов</a:t>
            </a:r>
          </a:p>
          <a:p>
            <a:pPr algn="ctr"/>
            <a:r>
              <a:rPr lang="uk-UA" sz="2400" dirty="0" smtClean="0">
                <a:solidFill>
                  <a:srgbClr val="00B0F0"/>
                </a:solidFill>
              </a:rPr>
              <a:t>За низьких температур: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uk-UA" sz="2400" dirty="0" smtClean="0">
                <a:solidFill>
                  <a:srgbClr val="FFFF00"/>
                </a:solidFill>
              </a:rPr>
              <a:t>Притоку крові до шкіри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uk-UA" sz="2400" dirty="0" smtClean="0">
                <a:solidFill>
                  <a:srgbClr val="FFFF00"/>
                </a:solidFill>
              </a:rPr>
              <a:t>Скорочення волосяних м'язів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uk-UA" sz="2400" dirty="0" smtClean="0">
                <a:solidFill>
                  <a:srgbClr val="FFFF00"/>
                </a:solidFill>
              </a:rPr>
              <a:t>Відкачування крові до внутрішніх органів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uk-UA" sz="2400" dirty="0" smtClean="0">
                <a:solidFill>
                  <a:srgbClr val="FFFF00"/>
                </a:solidFill>
              </a:rPr>
              <a:t>Мимовільне скорочування м'язів - тремтіння</a:t>
            </a:r>
          </a:p>
          <a:p>
            <a:pPr algn="ctr"/>
            <a:r>
              <a:rPr lang="uk-UA" sz="2400" dirty="0" smtClean="0">
                <a:solidFill>
                  <a:srgbClr val="FF0000"/>
                </a:solidFill>
              </a:rPr>
              <a:t>За високих температур</a:t>
            </a:r>
            <a:endParaRPr lang="ru-RU" sz="2400" dirty="0" smtClean="0">
              <a:solidFill>
                <a:srgbClr val="FF0000"/>
              </a:solidFill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uk-UA" sz="2400" dirty="0" smtClean="0">
                <a:solidFill>
                  <a:srgbClr val="FFFF00"/>
                </a:solidFill>
              </a:rPr>
              <a:t>Виділення поту шкірними залозами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uk-UA" sz="2400" dirty="0" smtClean="0">
                <a:solidFill>
                  <a:srgbClr val="FFFF00"/>
                </a:solidFill>
              </a:rPr>
              <a:t>Притік крові до шкіри</a:t>
            </a:r>
          </a:p>
          <a:p>
            <a:pPr algn="ctr"/>
            <a:r>
              <a:rPr lang="uk-UA" sz="2400" dirty="0" smtClean="0">
                <a:solidFill>
                  <a:srgbClr val="00B050"/>
                </a:solidFill>
              </a:rPr>
              <a:t>Штучна терморегуляція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uk-UA" sz="2400" dirty="0" smtClean="0">
                <a:solidFill>
                  <a:srgbClr val="FFFF00"/>
                </a:solidFill>
              </a:rPr>
              <a:t>Вогонь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uk-UA" sz="2400" dirty="0" smtClean="0">
                <a:solidFill>
                  <a:srgbClr val="FFFF00"/>
                </a:solidFill>
              </a:rPr>
              <a:t>Опалення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uk-UA" sz="2400" dirty="0" smtClean="0">
                <a:solidFill>
                  <a:srgbClr val="FFFF00"/>
                </a:solidFill>
              </a:rPr>
              <a:t>Кондиціонер</a:t>
            </a:r>
          </a:p>
        </p:txBody>
      </p:sp>
    </p:spTree>
    <p:extLst>
      <p:ext uri="{BB962C8B-B14F-4D97-AF65-F5344CB8AC3E}">
        <p14:creationId xmlns:p14="http://schemas.microsoft.com/office/powerpoint/2010/main" val="109516409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5029199" y="130629"/>
            <a:ext cx="1808252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4400" b="1" u="sng" dirty="0" smtClean="0">
                <a:solidFill>
                  <a:srgbClr val="FFFF00"/>
                </a:solidFill>
              </a:rPr>
              <a:t>Тести</a:t>
            </a:r>
            <a:r>
              <a:rPr lang="uk-UA" dirty="0" smtClean="0"/>
              <a:t> </a:t>
            </a:r>
            <a:endParaRPr lang="ru-RU" dirty="0"/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91421" y="900069"/>
            <a:ext cx="6572353" cy="57881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80509181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 dirty="0" smtClean="0"/>
              <a:t>Домашнє завдання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uk-UA" sz="3600" dirty="0" smtClean="0">
                <a:solidFill>
                  <a:srgbClr val="FFFF00"/>
                </a:solidFill>
              </a:rPr>
              <a:t>Опрацювати </a:t>
            </a:r>
            <a:r>
              <a:rPr lang="en-US" sz="3600" dirty="0" smtClean="0">
                <a:solidFill>
                  <a:srgbClr val="FFFF00"/>
                </a:solidFill>
              </a:rPr>
              <a:t> &amp; </a:t>
            </a:r>
            <a:r>
              <a:rPr lang="uk-UA" sz="3600" dirty="0">
                <a:solidFill>
                  <a:srgbClr val="FFFF00"/>
                </a:solidFill>
              </a:rPr>
              <a:t>8</a:t>
            </a:r>
            <a:endParaRPr lang="ru-RU" sz="3600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20364471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Damask">
  <a:themeElements>
    <a:clrScheme name="Damask">
      <a:dk1>
        <a:sysClr val="windowText" lastClr="000000"/>
      </a:dk1>
      <a:lt1>
        <a:sysClr val="window" lastClr="FFFFFF"/>
      </a:lt1>
      <a:dk2>
        <a:srgbClr val="6D8C60"/>
      </a:dk2>
      <a:lt2>
        <a:srgbClr val="B1D7A1"/>
      </a:lt2>
      <a:accent1>
        <a:srgbClr val="81B992"/>
      </a:accent1>
      <a:accent2>
        <a:srgbClr val="9ABC65"/>
      </a:accent2>
      <a:accent3>
        <a:srgbClr val="BDB564"/>
      </a:accent3>
      <a:accent4>
        <a:srgbClr val="BD8964"/>
      </a:accent4>
      <a:accent5>
        <a:srgbClr val="BD6466"/>
      </a:accent5>
      <a:accent6>
        <a:srgbClr val="64A4BD"/>
      </a:accent6>
      <a:hlink>
        <a:srgbClr val="8CCC71"/>
      </a:hlink>
      <a:folHlink>
        <a:srgbClr val="A4C795"/>
      </a:folHlink>
    </a:clrScheme>
    <a:fontScheme name="Damask">
      <a:majorFont>
        <a:latin typeface="Bookman Old Style" panose="0205060405050502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Rockwell" panose="02060603020205020403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Damask">
      <a:fillStyleLst>
        <a:solidFill>
          <a:schemeClr val="phClr"/>
        </a:solidFill>
        <a:gradFill rotWithShape="1">
          <a:gsLst>
            <a:gs pos="0">
              <a:schemeClr val="phClr">
                <a:tint val="48000"/>
                <a:satMod val="105000"/>
                <a:lumMod val="110000"/>
              </a:schemeClr>
            </a:gs>
            <a:gs pos="100000">
              <a:schemeClr val="phClr">
                <a:tint val="78000"/>
                <a:satMod val="109000"/>
                <a:lumMod val="10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4000"/>
                <a:satMod val="100000"/>
                <a:lumMod val="104000"/>
              </a:schemeClr>
            </a:gs>
            <a:gs pos="69000">
              <a:schemeClr val="phClr">
                <a:shade val="86000"/>
                <a:satMod val="130000"/>
                <a:lumMod val="102000"/>
              </a:schemeClr>
            </a:gs>
            <a:gs pos="100000">
              <a:schemeClr val="phClr">
                <a:shade val="72000"/>
                <a:satMod val="130000"/>
                <a:lumMod val="100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38100" dir="5400000" sy="96000" rotWithShape="0">
              <a:srgbClr val="000000">
                <a:alpha val="54000"/>
              </a:srgbClr>
            </a:outerShdw>
          </a:effectLst>
        </a:effectStyle>
        <a:effectStyle>
          <a:effectLst>
            <a:outerShdw blurRad="76200" dist="38100" dir="5400000" algn="ctr" rotWithShape="0">
              <a:srgbClr val="000000">
                <a:alpha val="76000"/>
              </a:srgbClr>
            </a:outerShdw>
          </a:effectLst>
          <a:scene3d>
            <a:camera prst="orthographicFront">
              <a:rot lat="0" lon="0" rev="0"/>
            </a:camera>
            <a:lightRig rig="balanced" dir="t"/>
          </a:scene3d>
          <a:sp3d prstMaterial="matte">
            <a:bevelT w="25400" h="25400" prst="relaxedInset"/>
          </a:sp3d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blipFill rotWithShape="1">
          <a:blip xmlns:r="http://schemas.openxmlformats.org/officeDocument/2006/relationships" r:embed="rId1">
            <a:duotone>
              <a:schemeClr val="phClr">
                <a:shade val="18000"/>
                <a:satMod val="160000"/>
                <a:lumMod val="28000"/>
              </a:schemeClr>
              <a:schemeClr val="phClr">
                <a:tint val="95000"/>
                <a:satMod val="160000"/>
                <a:lumMod val="116000"/>
              </a:schemeClr>
            </a:duotone>
          </a:blip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Damask" id="{F9A299A0-33D0-4E0F-9F3F-7163E3744208}" vid="{4539428D-6454-4FE6-B992-2D59F0AC2F89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TM04033921[[fn=Дамаск]]</Template>
  <TotalTime>77</TotalTime>
  <Words>251</Words>
  <Application>Microsoft Office PowerPoint</Application>
  <PresentationFormat>Широкоэкранный</PresentationFormat>
  <Paragraphs>54</Paragraphs>
  <Slides>8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3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8</vt:i4>
      </vt:variant>
    </vt:vector>
  </HeadingPairs>
  <TitlesOfParts>
    <vt:vector size="12" baseType="lpstr">
      <vt:lpstr>Arial</vt:lpstr>
      <vt:lpstr>Bookman Old Style</vt:lpstr>
      <vt:lpstr>Rockwell</vt:lpstr>
      <vt:lpstr>Damask</vt:lpstr>
      <vt:lpstr>Способи терморегуляції організмів</vt:lpstr>
      <vt:lpstr>Організми адаптувались до існування в певному інтервалі температур</vt:lpstr>
      <vt:lpstr>Залежно від здатності підтримувати сталу температуру тіла виокремлюють пойкілотермні та гомойотермні організми</vt:lpstr>
      <vt:lpstr>Пойкілотермні організми здійснюють терморегуляцію завдяки випаровуванню води, роботі м'язів  і поведінковим змінам</vt:lpstr>
      <vt:lpstr>Гомойотермні тварини можуть ефективно регулювати теплоутворення</vt:lpstr>
      <vt:lpstr>Основним терморегуляторним органом людини є її шкіра</vt:lpstr>
      <vt:lpstr>Презентация PowerPoint</vt:lpstr>
      <vt:lpstr>Домашнє завдання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Способи терморегуляції організмів</dc:title>
  <dc:creator>Пользователь Windows</dc:creator>
  <cp:lastModifiedBy>Пользователь Windows</cp:lastModifiedBy>
  <cp:revision>8</cp:revision>
  <dcterms:created xsi:type="dcterms:W3CDTF">2019-10-01T15:59:19Z</dcterms:created>
  <dcterms:modified xsi:type="dcterms:W3CDTF">2020-10-04T12:16:03Z</dcterms:modified>
</cp:coreProperties>
</file>