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3" r:id="rId8"/>
    <p:sldId id="261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B805F-FF0F-4BAA-A3A3-E4F945D687F8}" type="datetimeFigureOut">
              <a:rPr lang="en-US" dirty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F3A6-CC5D-4649-8527-DB0C21FDDFD9}" type="datetimeFigureOut">
              <a:rPr lang="en-US" dirty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B6F927C-B73E-4F9D-ADFE-F6E23BD7CEE8}" type="datetimeFigureOut">
              <a:rPr lang="en-US" dirty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1FFFF-984A-4EE5-9BF2-EC9310C878F1}" type="datetimeFigureOut">
              <a:rPr lang="en-US" dirty="0"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271C1-B42E-4A60-A25F-0185B888604B}" type="datetimeFigureOut">
              <a:rPr lang="en-US" dirty="0"/>
              <a:t>3/24/2020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16292-3725-4763-8973-4C59F0403D99}" type="datetimeFigureOut">
              <a:rPr lang="en-US" dirty="0"/>
              <a:t>3/24/2020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996D1-8909-469F-911A-4C12C68BF5D9}" type="datetimeFigureOut">
              <a:rPr lang="en-US" dirty="0"/>
              <a:t>3/24/2020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A73BC-5D11-4675-B334-102E1E8C9B50}" type="datetimeFigureOut">
              <a:rPr lang="en-US" dirty="0"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27B8E45F-652B-4E89-8925-000B0AB8FD98}" type="datetimeFigureOut">
              <a:rPr lang="en-US" dirty="0"/>
              <a:t>3/24/2020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5C51-60B3-48EF-AA78-DB950F30DBA2}" type="datetimeFigureOut">
              <a:rPr lang="en-US" dirty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676B-6E73-4E3B-A9B3-4966DB9B52A5}" type="datetimeFigureOut">
              <a:rPr lang="en-US" dirty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C4A3462A-2D5B-48AF-A3D4-EF8A90A50A80}" type="datetimeFigureOut">
              <a:rPr lang="en-US" dirty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uk-UA" dirty="0" smtClean="0"/>
              <a:t>Статеві клітини</a:t>
            </a:r>
            <a:br>
              <a:rPr lang="uk-UA" dirty="0" smtClean="0"/>
            </a:br>
            <a:r>
              <a:rPr lang="uk-UA" sz="3600" i="1" dirty="0" smtClean="0"/>
              <a:t>Лабораторна робота «Вивчення будови статевих клітин людини</a:t>
            </a:r>
            <a:r>
              <a:rPr lang="ru-RU" sz="3600" i="1" dirty="0" smtClean="0"/>
              <a:t>»</a:t>
            </a:r>
            <a:endParaRPr lang="ru-RU" sz="3600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4055" y="5242560"/>
            <a:ext cx="3859202" cy="1069848"/>
          </a:xfrm>
        </p:spPr>
        <p:txBody>
          <a:bodyPr>
            <a:normAutofit fontScale="85000" lnSpcReduction="10000"/>
          </a:bodyPr>
          <a:lstStyle/>
          <a:p>
            <a:r>
              <a:rPr lang="uk-UA" dirty="0" err="1" smtClean="0"/>
              <a:t>Шеіна</a:t>
            </a:r>
            <a:r>
              <a:rPr lang="uk-UA" dirty="0" smtClean="0"/>
              <a:t> Т.В.,</a:t>
            </a:r>
          </a:p>
          <a:p>
            <a:r>
              <a:rPr lang="uk-UA" dirty="0"/>
              <a:t>у</a:t>
            </a:r>
            <a:r>
              <a:rPr lang="uk-UA" dirty="0" smtClean="0"/>
              <a:t>читель хімії і біології</a:t>
            </a:r>
          </a:p>
          <a:p>
            <a:r>
              <a:rPr lang="uk-UA" dirty="0" err="1" smtClean="0"/>
              <a:t>Парутинської</a:t>
            </a:r>
            <a:r>
              <a:rPr lang="uk-UA" dirty="0" smtClean="0"/>
              <a:t> ЗОШ І-ІІІ ступенів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425" y="4451157"/>
            <a:ext cx="2347906" cy="22680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17" y="4632696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625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794" y="589134"/>
            <a:ext cx="3335384" cy="5323986"/>
          </a:xfrm>
        </p:spPr>
        <p:txBody>
          <a:bodyPr>
            <a:normAutofit/>
          </a:bodyPr>
          <a:lstStyle/>
          <a:p>
            <a:pPr algn="ctr"/>
            <a:r>
              <a:rPr lang="uk-UA" sz="3200" dirty="0" smtClean="0">
                <a:solidFill>
                  <a:schemeClr val="accent3">
                    <a:lumMod val="50000"/>
                  </a:schemeClr>
                </a:solidFill>
              </a:rPr>
              <a:t>Сперматозоїд і яйцеклітина – це високо-спеціалізовані клітини, призначені для злиття одна з одною</a:t>
            </a:r>
            <a:endParaRPr lang="ru-RU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057" y="0"/>
            <a:ext cx="8647612" cy="69581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063" y="5634213"/>
            <a:ext cx="3796937" cy="122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1600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223" y="5492160"/>
            <a:ext cx="4162697" cy="136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44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0856" y="1076815"/>
            <a:ext cx="3201144" cy="4113494"/>
          </a:xfrm>
        </p:spPr>
        <p:txBody>
          <a:bodyPr>
            <a:normAutofit/>
          </a:bodyPr>
          <a:lstStyle/>
          <a:p>
            <a:pPr algn="ctr"/>
            <a:r>
              <a:rPr lang="uk-UA" sz="3200" dirty="0" smtClean="0">
                <a:solidFill>
                  <a:schemeClr val="accent3">
                    <a:lumMod val="50000"/>
                  </a:schemeClr>
                </a:solidFill>
              </a:rPr>
              <a:t>У людини утворення яйцеклітини відбувається періодично у процесі оогенезу</a:t>
            </a:r>
            <a:endParaRPr lang="ru-RU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908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869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101455"/>
            <a:ext cx="10058400" cy="1039368"/>
          </a:xfrm>
        </p:spPr>
        <p:txBody>
          <a:bodyPr>
            <a:normAutofit/>
          </a:bodyPr>
          <a:lstStyle/>
          <a:p>
            <a:pPr algn="ctr"/>
            <a:r>
              <a:rPr lang="uk-UA" sz="3200" dirty="0" smtClean="0">
                <a:solidFill>
                  <a:schemeClr val="accent3">
                    <a:lumMod val="50000"/>
                  </a:schemeClr>
                </a:solidFill>
              </a:rPr>
              <a:t>Сперматозоїди у людини утворюються постійно в процесі сперматогенезу</a:t>
            </a:r>
            <a:endParaRPr lang="ru-RU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0823"/>
            <a:ext cx="12192000" cy="5717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42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4682" y="336586"/>
            <a:ext cx="10058400" cy="978408"/>
          </a:xfrm>
        </p:spPr>
        <p:txBody>
          <a:bodyPr>
            <a:normAutofit/>
          </a:bodyPr>
          <a:lstStyle/>
          <a:p>
            <a:pPr algn="ctr"/>
            <a:r>
              <a:rPr lang="uk-UA" sz="3200" i="1" dirty="0">
                <a:solidFill>
                  <a:schemeClr val="accent3">
                    <a:lumMod val="50000"/>
                  </a:schemeClr>
                </a:solidFill>
              </a:rPr>
              <a:t>Лабораторна робота </a:t>
            </a:r>
            <a:r>
              <a:rPr lang="uk-UA" sz="3200" i="1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uk-UA" sz="3200" i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uk-UA" sz="3200" i="1" dirty="0" smtClean="0">
                <a:solidFill>
                  <a:schemeClr val="accent3">
                    <a:lumMod val="50000"/>
                  </a:schemeClr>
                </a:solidFill>
              </a:rPr>
              <a:t>«</a:t>
            </a:r>
            <a:r>
              <a:rPr lang="uk-UA" sz="3200" i="1" dirty="0">
                <a:solidFill>
                  <a:schemeClr val="accent3">
                    <a:lumMod val="50000"/>
                  </a:schemeClr>
                </a:solidFill>
              </a:rPr>
              <a:t>Вивчення будови статевих клітин людини</a:t>
            </a:r>
            <a:r>
              <a:rPr lang="ru-RU" sz="3200" i="1" dirty="0">
                <a:solidFill>
                  <a:schemeClr val="accent3">
                    <a:lumMod val="50000"/>
                  </a:schemeClr>
                </a:solidFill>
              </a:rPr>
              <a:t>»</a:t>
            </a:r>
            <a:endParaRPr lang="ru-RU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79268" y="1671533"/>
            <a:ext cx="1075508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/>
              <a:t>Хід </a:t>
            </a:r>
            <a:r>
              <a:rPr lang="uk-UA" sz="2400" b="1" dirty="0" smtClean="0"/>
              <a:t>роботи</a:t>
            </a:r>
          </a:p>
          <a:p>
            <a:pPr algn="ctr"/>
            <a:endParaRPr lang="ru-RU" dirty="0"/>
          </a:p>
          <a:p>
            <a:pPr marL="457200" lvl="0" indent="-457200">
              <a:buAutoNum type="arabicPeriod"/>
            </a:pPr>
            <a:r>
              <a:rPr lang="uk-UA" sz="2000" dirty="0" smtClean="0"/>
              <a:t>Підготувати </a:t>
            </a:r>
            <a:r>
              <a:rPr lang="uk-UA" sz="2000" dirty="0"/>
              <a:t>мікроскоп до роботи</a:t>
            </a:r>
            <a:r>
              <a:rPr lang="uk-UA" sz="2000" dirty="0" smtClean="0"/>
              <a:t>.</a:t>
            </a:r>
          </a:p>
          <a:p>
            <a:pPr marL="457200" lvl="0" indent="-457200">
              <a:buAutoNum type="arabicPeriod"/>
            </a:pPr>
            <a:r>
              <a:rPr lang="uk-UA" sz="2000" dirty="0" smtClean="0"/>
              <a:t>Розглянути </a:t>
            </a:r>
            <a:r>
              <a:rPr lang="uk-UA" sz="2000" dirty="0"/>
              <a:t>постійний мікропрепарат або мікрофотографію «Сперматозоїди </a:t>
            </a:r>
            <a:r>
              <a:rPr lang="uk-UA" sz="2000" dirty="0" smtClean="0"/>
              <a:t>ссавця» та замалювати </a:t>
            </a:r>
            <a:r>
              <a:rPr lang="uk-UA" sz="2000" dirty="0"/>
              <a:t>декілька </a:t>
            </a:r>
            <a:r>
              <a:rPr lang="uk-UA" sz="2000" dirty="0" smtClean="0"/>
              <a:t>сперматозоїдів, підписати </a:t>
            </a:r>
            <a:r>
              <a:rPr lang="uk-UA" sz="2000" dirty="0"/>
              <a:t>структури будови </a:t>
            </a:r>
            <a:r>
              <a:rPr lang="uk-UA" sz="2000" dirty="0" smtClean="0"/>
              <a:t>цифрами:                     1 </a:t>
            </a:r>
            <a:r>
              <a:rPr lang="uk-UA" sz="2000" dirty="0"/>
              <a:t>– оболонка. 2 – цитоплазма. 3- головка  з ядром. 4 - джгутик. </a:t>
            </a:r>
            <a:endParaRPr lang="uk-UA" sz="20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uk-UA" sz="2000" dirty="0" smtClean="0"/>
              <a:t>Розглянути </a:t>
            </a:r>
            <a:r>
              <a:rPr lang="uk-UA" sz="2000" dirty="0"/>
              <a:t>постійний мікропрепарат «Яйцеклітина </a:t>
            </a:r>
            <a:r>
              <a:rPr lang="uk-UA" sz="2000" dirty="0" smtClean="0"/>
              <a:t>ссавця» та замалювати яйцеклітину, підписати структури </a:t>
            </a:r>
            <a:r>
              <a:rPr lang="uk-UA" sz="2000" dirty="0"/>
              <a:t>будови цифрами: 1- оболонка</a:t>
            </a:r>
            <a:r>
              <a:rPr lang="uk-UA" sz="2000" dirty="0" smtClean="0"/>
              <a:t>. 2 </a:t>
            </a:r>
            <a:r>
              <a:rPr lang="uk-UA" sz="2000" dirty="0"/>
              <a:t>– цитоплазма. </a:t>
            </a:r>
            <a:r>
              <a:rPr lang="uk-UA" sz="2000" dirty="0" smtClean="0"/>
              <a:t>           3 </a:t>
            </a:r>
            <a:r>
              <a:rPr lang="uk-UA" sz="2000" dirty="0"/>
              <a:t>– </a:t>
            </a:r>
            <a:r>
              <a:rPr lang="uk-UA" sz="2000" dirty="0" smtClean="0"/>
              <a:t>ядро.</a:t>
            </a:r>
          </a:p>
          <a:p>
            <a:pPr marL="457200" lvl="0" indent="-457200">
              <a:buFont typeface="+mj-lt"/>
              <a:buAutoNum type="arabicPeriod"/>
            </a:pPr>
            <a:r>
              <a:rPr lang="uk-UA" sz="2000" dirty="0" smtClean="0"/>
              <a:t>Назвати риси </a:t>
            </a:r>
            <a:r>
              <a:rPr lang="uk-UA" sz="2000" dirty="0"/>
              <a:t>схожості в будові яйцеклітини та </a:t>
            </a:r>
            <a:r>
              <a:rPr lang="uk-UA" sz="2000" dirty="0" smtClean="0"/>
              <a:t>сперматозоїда.</a:t>
            </a:r>
          </a:p>
          <a:p>
            <a:pPr marL="457200" lvl="0" indent="-457200">
              <a:buFont typeface="+mj-lt"/>
              <a:buAutoNum type="arabicPeriod"/>
            </a:pPr>
            <a:r>
              <a:rPr lang="uk-UA" sz="2000" dirty="0" smtClean="0"/>
              <a:t>Назвати </a:t>
            </a:r>
            <a:r>
              <a:rPr lang="uk-UA" sz="2000" dirty="0"/>
              <a:t>риси відмінності в будові  яйцеклітини та сперматозоїда, пояснити, з чим вони </a:t>
            </a:r>
            <a:r>
              <a:rPr lang="uk-UA" sz="2000" dirty="0" smtClean="0"/>
              <a:t>пов’язані.</a:t>
            </a:r>
          </a:p>
        </p:txBody>
      </p:sp>
    </p:spTree>
    <p:extLst>
      <p:ext uri="{BB962C8B-B14F-4D97-AF65-F5344CB8AC3E}">
        <p14:creationId xmlns:p14="http://schemas.microsoft.com/office/powerpoint/2010/main" val="414602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1164881"/>
              </p:ext>
            </p:extLst>
          </p:nvPr>
        </p:nvGraphicFramePr>
        <p:xfrm>
          <a:off x="670107" y="1130664"/>
          <a:ext cx="7463699" cy="34350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63871">
                  <a:extLst>
                    <a:ext uri="{9D8B030D-6E8A-4147-A177-3AD203B41FA5}">
                      <a16:colId xmlns:a16="http://schemas.microsoft.com/office/drawing/2014/main" val="935891536"/>
                    </a:ext>
                  </a:extLst>
                </a:gridCol>
                <a:gridCol w="2056029">
                  <a:extLst>
                    <a:ext uri="{9D8B030D-6E8A-4147-A177-3AD203B41FA5}">
                      <a16:colId xmlns:a16="http://schemas.microsoft.com/office/drawing/2014/main" val="425992716"/>
                    </a:ext>
                  </a:extLst>
                </a:gridCol>
                <a:gridCol w="1943799">
                  <a:extLst>
                    <a:ext uri="{9D8B030D-6E8A-4147-A177-3AD203B41FA5}">
                      <a16:colId xmlns:a16="http://schemas.microsoft.com/office/drawing/2014/main" val="40663835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Ознаки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Яйцеклітина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Сперматозоїд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10381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Розміри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6752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Форма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077271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Відділи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731997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Маса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705721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Оболонки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766224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Здатність до активного руху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67014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Кількість поживних речовин 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89617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Особливості хромосомного набору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1205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Де утворюються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288246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Хромосомний набір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84014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Наявність джгутиків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085718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Загальна кількість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8955366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21747" y="655770"/>
            <a:ext cx="1106936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uk-UA" dirty="0" smtClean="0"/>
              <a:t>6.   Заповнити </a:t>
            </a:r>
            <a:r>
              <a:rPr lang="uk-UA" dirty="0"/>
              <a:t>таблицю.</a:t>
            </a:r>
            <a:endParaRPr lang="ru-RU" dirty="0"/>
          </a:p>
          <a:p>
            <a:r>
              <a:rPr lang="uk-UA" i="1" dirty="0"/>
              <a:t> </a:t>
            </a:r>
            <a:endParaRPr lang="uk-UA" i="1" dirty="0" smtClean="0"/>
          </a:p>
          <a:p>
            <a:endParaRPr lang="uk-UA" i="1" dirty="0"/>
          </a:p>
          <a:p>
            <a:endParaRPr lang="uk-UA" i="1" dirty="0" smtClean="0"/>
          </a:p>
          <a:p>
            <a:endParaRPr lang="uk-UA" i="1" dirty="0"/>
          </a:p>
          <a:p>
            <a:endParaRPr lang="uk-UA" i="1" dirty="0" smtClean="0"/>
          </a:p>
          <a:p>
            <a:endParaRPr lang="uk-UA" i="1" dirty="0"/>
          </a:p>
          <a:p>
            <a:endParaRPr lang="uk-UA" i="1" dirty="0" smtClean="0"/>
          </a:p>
          <a:p>
            <a:endParaRPr lang="uk-UA" i="1" dirty="0" smtClean="0"/>
          </a:p>
          <a:p>
            <a:endParaRPr lang="uk-UA" i="1" dirty="0"/>
          </a:p>
          <a:p>
            <a:endParaRPr lang="uk-UA" i="1" dirty="0" smtClean="0"/>
          </a:p>
          <a:p>
            <a:endParaRPr lang="uk-UA" i="1" dirty="0"/>
          </a:p>
          <a:p>
            <a:endParaRPr lang="uk-UA" i="1" dirty="0" smtClean="0"/>
          </a:p>
          <a:p>
            <a:endParaRPr lang="ru-RU" dirty="0"/>
          </a:p>
          <a:p>
            <a:r>
              <a:rPr lang="uk-UA" i="1" dirty="0" smtClean="0"/>
              <a:t>7.  Зробити висновок  </a:t>
            </a:r>
            <a:r>
              <a:rPr lang="uk-UA" i="1" dirty="0"/>
              <a:t>за алгоритмом:</a:t>
            </a:r>
            <a:endParaRPr lang="ru-RU" dirty="0"/>
          </a:p>
          <a:p>
            <a:r>
              <a:rPr lang="uk-UA" dirty="0"/>
              <a:t>________ - це статеві клітини. Жіноча статева клітина - _____, чоловіча - _______. Яйцеклітина має кілька ______,  оскільки потребує значного захисту внутрішнього вмісту. За розмірами яйцеклітина набагато ______, ніж сперматозоїд. Для рухливості сперматозоїд має довгий _____, а для виділення енергії – велику кількість ______. Розщеплення оболонок яйцеклітини  сперматозоїд здійснює за рахунок _______, яка містить ______. Статеві клітини містять ______ набір хромосом. Після злиття гамет утворюється ______ з _______ набором хромосом</a:t>
            </a:r>
            <a:r>
              <a:rPr lang="uk-UA" dirty="0" smtClean="0"/>
              <a:t>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0229" y="1130665"/>
            <a:ext cx="3379239" cy="3580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0790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22" y="2565980"/>
            <a:ext cx="2448415" cy="795528"/>
          </a:xfrm>
        </p:spPr>
        <p:txBody>
          <a:bodyPr>
            <a:normAutofit/>
          </a:bodyPr>
          <a:lstStyle/>
          <a:p>
            <a:pPr algn="ctr"/>
            <a:r>
              <a:rPr lang="uk-UA" sz="4000" dirty="0" smtClean="0">
                <a:solidFill>
                  <a:schemeClr val="accent3">
                    <a:lumMod val="50000"/>
                  </a:schemeClr>
                </a:solidFill>
              </a:rPr>
              <a:t>Тести</a:t>
            </a:r>
            <a:r>
              <a:rPr lang="uk-UA" sz="4000" dirty="0" smtClean="0"/>
              <a:t> </a:t>
            </a: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823" y="0"/>
            <a:ext cx="67734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61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Wood Type">
      <a:majorFont>
        <a:latin typeface="Century Gothic" panose="020B0502020202020204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 panose="02050604050505020204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TM03090434[[fn=Дерево]]</Template>
  <TotalTime>94</TotalTime>
  <Words>173</Words>
  <Application>Microsoft Office PowerPoint</Application>
  <PresentationFormat>Широкоэкранный</PresentationFormat>
  <Paragraphs>71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Bookman Old Style</vt:lpstr>
      <vt:lpstr>Calibri</vt:lpstr>
      <vt:lpstr>Cambria</vt:lpstr>
      <vt:lpstr>Century Gothic</vt:lpstr>
      <vt:lpstr>Times New Roman</vt:lpstr>
      <vt:lpstr>Wingdings</vt:lpstr>
      <vt:lpstr>Дерево</vt:lpstr>
      <vt:lpstr>Статеві клітини Лабораторна робота «Вивчення будови статевих клітин людини»</vt:lpstr>
      <vt:lpstr>Сперматозоїд і яйцеклітина – це високо-спеціалізовані клітини, призначені для злиття одна з одною</vt:lpstr>
      <vt:lpstr>Презентация PowerPoint</vt:lpstr>
      <vt:lpstr>У людини утворення яйцеклітини відбувається періодично у процесі оогенезу</vt:lpstr>
      <vt:lpstr>Сперматозоїди у людини утворюються постійно в процесі сперматогенезу</vt:lpstr>
      <vt:lpstr>Лабораторна робота  «Вивчення будови статевих клітин людини»</vt:lpstr>
      <vt:lpstr>Презентация PowerPoint</vt:lpstr>
      <vt:lpstr>Тести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Статеві клітини Лабораторна робота «Вивчення будови статевих клітин людини»</dc:title>
  <dc:creator>Пользователь Windows</dc:creator>
  <cp:lastModifiedBy>Пользователь Windows</cp:lastModifiedBy>
  <cp:revision>6</cp:revision>
  <dcterms:created xsi:type="dcterms:W3CDTF">2020-03-24T10:01:43Z</dcterms:created>
  <dcterms:modified xsi:type="dcterms:W3CDTF">2020-03-24T11:36:25Z</dcterms:modified>
</cp:coreProperties>
</file>