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65" r:id="rId4"/>
    <p:sldId id="274" r:id="rId5"/>
    <p:sldId id="275" r:id="rId6"/>
    <p:sldId id="258" r:id="rId7"/>
    <p:sldId id="261" r:id="rId8"/>
    <p:sldId id="264" r:id="rId9"/>
    <p:sldId id="263" r:id="rId10"/>
    <p:sldId id="262" r:id="rId11"/>
    <p:sldId id="260" r:id="rId12"/>
    <p:sldId id="259" r:id="rId13"/>
    <p:sldId id="269" r:id="rId14"/>
    <p:sldId id="268" r:id="rId15"/>
    <p:sldId id="271" r:id="rId16"/>
    <p:sldId id="267" r:id="rId17"/>
    <p:sldId id="276" r:id="rId18"/>
    <p:sldId id="270" r:id="rId19"/>
    <p:sldId id="273" r:id="rId20"/>
    <p:sldId id="27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2" autoAdjust="0"/>
    <p:restoredTop sz="94660"/>
  </p:normalViewPr>
  <p:slideViewPr>
    <p:cSldViewPr>
      <p:cViewPr varScale="1">
        <p:scale>
          <a:sx n="69" d="100"/>
          <a:sy n="69" d="100"/>
        </p:scale>
        <p:origin x="-141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5F1E7A-0F79-4924-96DF-1704E8FB8DA0}" type="datetimeFigureOut">
              <a:rPr lang="en-US" smtClean="0"/>
              <a:t>2/12/23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072B2B-E14E-4746-A69B-BDD781F18871}" type="slidenum">
              <a:rPr lang="en-US" smtClean="0"/>
              <a:t>‹№›</a:t>
            </a:fld>
            <a:endParaRPr lang="en-US"/>
          </a:p>
        </p:txBody>
      </p:sp>
    </p:spTree>
    <p:extLst>
      <p:ext uri="{BB962C8B-B14F-4D97-AF65-F5344CB8AC3E}">
        <p14:creationId xmlns:p14="http://schemas.microsoft.com/office/powerpoint/2010/main" val="1847683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072B2B-E14E-4746-A69B-BDD781F18871}" type="slidenum">
              <a:rPr lang="en-US" smtClean="0"/>
              <a:t>14</a:t>
            </a:fld>
            <a:endParaRPr lang="en-US"/>
          </a:p>
        </p:txBody>
      </p:sp>
    </p:spTree>
    <p:extLst>
      <p:ext uri="{BB962C8B-B14F-4D97-AF65-F5344CB8AC3E}">
        <p14:creationId xmlns:p14="http://schemas.microsoft.com/office/powerpoint/2010/main" val="267766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CF3173F-63EC-4B92-B9D9-1C10DADFF613}" type="datetimeFigureOut">
              <a:rPr lang="en-US" smtClean="0"/>
              <a:t>2/12/23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847222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F3173F-63EC-4B92-B9D9-1C10DADFF613}" type="datetimeFigureOut">
              <a:rPr lang="en-US" smtClean="0"/>
              <a:t>2/12/23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1767992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F3173F-63EC-4B92-B9D9-1C10DADFF613}" type="datetimeFigureOut">
              <a:rPr lang="en-US" smtClean="0"/>
              <a:t>2/12/23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1968704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F3173F-63EC-4B92-B9D9-1C10DADFF613}" type="datetimeFigureOut">
              <a:rPr lang="en-US" smtClean="0"/>
              <a:t>2/12/23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3088509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F3173F-63EC-4B92-B9D9-1C10DADFF613}" type="datetimeFigureOut">
              <a:rPr lang="en-US" smtClean="0"/>
              <a:t>2/12/23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3674821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F3173F-63EC-4B92-B9D9-1C10DADFF613}" type="datetimeFigureOut">
              <a:rPr lang="en-US" smtClean="0"/>
              <a:t>2/12/23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632979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F3173F-63EC-4B92-B9D9-1C10DADFF613}" type="datetimeFigureOut">
              <a:rPr lang="en-US" smtClean="0"/>
              <a:t>2/12/23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2594085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F3173F-63EC-4B92-B9D9-1C10DADFF613}" type="datetimeFigureOut">
              <a:rPr lang="en-US" smtClean="0"/>
              <a:t>2/12/23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3860954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F3173F-63EC-4B92-B9D9-1C10DADFF613}" type="datetimeFigureOut">
              <a:rPr lang="en-US" smtClean="0"/>
              <a:t>2/12/23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2776969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F3173F-63EC-4B92-B9D9-1C10DADFF613}" type="datetimeFigureOut">
              <a:rPr lang="en-US" smtClean="0"/>
              <a:t>2/12/23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940367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F3173F-63EC-4B92-B9D9-1C10DADFF613}" type="datetimeFigureOut">
              <a:rPr lang="en-US" smtClean="0"/>
              <a:t>2/12/23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B93FF-3127-4129-8E36-F128EA4CFDBF}" type="slidenum">
              <a:rPr lang="en-US" smtClean="0"/>
              <a:t>‹№›</a:t>
            </a:fld>
            <a:endParaRPr lang="en-US"/>
          </a:p>
        </p:txBody>
      </p:sp>
    </p:spTree>
    <p:extLst>
      <p:ext uri="{BB962C8B-B14F-4D97-AF65-F5344CB8AC3E}">
        <p14:creationId xmlns:p14="http://schemas.microsoft.com/office/powerpoint/2010/main" val="999788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F3173F-63EC-4B92-B9D9-1C10DADFF613}" type="datetimeFigureOut">
              <a:rPr lang="en-US" smtClean="0"/>
              <a:t>2/12/23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AB93FF-3127-4129-8E36-F128EA4CFDBF}" type="slidenum">
              <a:rPr lang="en-US" smtClean="0"/>
              <a:t>‹№›</a:t>
            </a:fld>
            <a:endParaRPr lang="en-US"/>
          </a:p>
        </p:txBody>
      </p:sp>
    </p:spTree>
    <p:extLst>
      <p:ext uri="{BB962C8B-B14F-4D97-AF65-F5344CB8AC3E}">
        <p14:creationId xmlns:p14="http://schemas.microsoft.com/office/powerpoint/2010/main" val="2919228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Rectangle 3"/>
          <p:cNvSpPr/>
          <p:nvPr/>
        </p:nvSpPr>
        <p:spPr>
          <a:xfrm>
            <a:off x="0" y="2514600"/>
            <a:ext cx="9144000" cy="393954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k-UA" sz="8000" b="1" i="1" u="sng"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38100" dist="38100" dir="2700000" algn="tl">
                    <a:srgbClr val="000000">
                      <a:alpha val="43137"/>
                    </a:srgbClr>
                  </a:outerShdw>
                </a:effectLst>
              </a:rPr>
              <a:t>Листок – бічний орган пагона</a:t>
            </a:r>
          </a:p>
          <a:p>
            <a:pPr algn="ctr"/>
            <a:endParaRPr lang="uk-UA"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uk-UA" sz="5400" b="1" dirty="0">
                <a:ln w="11430"/>
                <a:solidFill>
                  <a:srgbClr val="0070C0"/>
                </a:solidFill>
                <a:effectLst>
                  <a:outerShdw blurRad="50800" dist="39000" dir="5460000" algn="tl">
                    <a:srgbClr val="000000">
                      <a:alpha val="38000"/>
                    </a:srgbClr>
                  </a:outerShdw>
                </a:effectLst>
              </a:rPr>
              <a:t>6 клас</a:t>
            </a:r>
            <a:endParaRPr lang="en-US" sz="4800" b="1" dirty="0">
              <a:ln w="11430"/>
              <a:solidFill>
                <a:srgbClr val="0070C0"/>
              </a:soli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0886139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4" name="Rectangle 3"/>
          <p:cNvSpPr/>
          <p:nvPr/>
        </p:nvSpPr>
        <p:spPr>
          <a:xfrm>
            <a:off x="-76200" y="0"/>
            <a:ext cx="7043851" cy="2062103"/>
          </a:xfrm>
          <a:prstGeom prst="rect">
            <a:avLst/>
          </a:prstGeom>
          <a:noFill/>
        </p:spPr>
        <p:txBody>
          <a:bodyPr wrap="none" lIns="91440" tIns="45720" rIns="91440" bIns="45720">
            <a:spAutoFit/>
          </a:bodyPr>
          <a:lstStyle/>
          <a:p>
            <a:pPr algn="ctr"/>
            <a:r>
              <a:rPr lang="uk-UA" sz="4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Перевірка </a:t>
            </a:r>
          </a:p>
          <a:p>
            <a:pPr algn="ctr"/>
            <a:r>
              <a:rPr lang="uk-UA" sz="4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домашнього завдання</a:t>
            </a:r>
          </a:p>
          <a:p>
            <a:pPr algn="ctr"/>
            <a:r>
              <a:rPr lang="uk-UA" sz="36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rPr>
              <a:t>Дайте відповіді на запитання</a:t>
            </a:r>
            <a:endParaRPr lang="en-US" sz="3600" b="1" cap="all" spc="0"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5" name="Rectangle 4"/>
          <p:cNvSpPr/>
          <p:nvPr/>
        </p:nvSpPr>
        <p:spPr>
          <a:xfrm>
            <a:off x="-2527" y="1850612"/>
            <a:ext cx="6896503" cy="5016758"/>
          </a:xfrm>
          <a:prstGeom prst="rect">
            <a:avLst/>
          </a:prstGeom>
          <a:noFill/>
        </p:spPr>
        <p:txBody>
          <a:bodyPr wrap="none" lIns="91440" tIns="45720" rIns="91440" bIns="45720">
            <a:spAutoFit/>
          </a:bodyPr>
          <a:lstStyle/>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1. Що таке пагін?</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 Яка будова пагона?</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3. Які функції виконує пагін?</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4. Що таке вузли на стеблі </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рослини?</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5. Для чого вони потрібні?</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6. Що таке брунька?</a:t>
            </a:r>
          </a:p>
          <a:p>
            <a:r>
              <a:rPr lang="uk-UA"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7. Які бувають види бруньок? </a:t>
            </a:r>
            <a:endParaRPr lang="en-US"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7" name="Picture 9" descr="листья в золоте Gif. Обсуждение на LiveInternet - Российский Сервис  Онлайн-Дневников"/>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800600"/>
            <a:ext cx="1168759" cy="11091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9" descr="листья в золоте Gif. Обсуждение на LiveInternet - Российский Сервис  Онлайн-Дневников"/>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607049">
            <a:off x="6477000" y="2209800"/>
            <a:ext cx="1168759" cy="110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9593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784" t="6535" r="18519" b="5552"/>
          <a:stretch/>
        </p:blipFill>
        <p:spPr bwMode="auto">
          <a:xfrm>
            <a:off x="28406" y="144864"/>
            <a:ext cx="3581401" cy="4015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400" y="5181600"/>
            <a:ext cx="6858000" cy="1384995"/>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r>
              <a:rPr lang="ru-RU" sz="2800" b="1" dirty="0">
                <a:ln w="11430"/>
                <a:solidFill>
                  <a:srgbClr val="FFFF00"/>
                </a:solidFill>
                <a:effectLst>
                  <a:outerShdw blurRad="80000" dist="40000" dir="5040000" algn="tl">
                    <a:srgbClr val="000000">
                      <a:alpha val="30000"/>
                    </a:srgbClr>
                  </a:outerShdw>
                </a:effectLst>
              </a:rPr>
              <a:t>а -зачаткове стебло	</a:t>
            </a:r>
            <a:r>
              <a:rPr lang="ru-RU" sz="2800" b="1" dirty="0">
                <a:ln w="11430"/>
                <a:solidFill>
                  <a:srgbClr val="002060"/>
                </a:solidFill>
                <a:effectLst>
                  <a:outerShdw blurRad="80000" dist="40000" dir="5040000" algn="tl">
                    <a:srgbClr val="000000">
                      <a:alpha val="30000"/>
                    </a:srgbClr>
                  </a:outerShdw>
                </a:effectLst>
              </a:rPr>
              <a:t>б-луски</a:t>
            </a:r>
          </a:p>
          <a:p>
            <a:r>
              <a:rPr lang="ru-RU" sz="2800" b="1" dirty="0">
                <a:ln w="11430"/>
                <a:solidFill>
                  <a:srgbClr val="FF0000"/>
                </a:solidFill>
                <a:effectLst>
                  <a:outerShdw blurRad="80000" dist="40000" dir="5040000" algn="tl">
                    <a:srgbClr val="000000">
                      <a:alpha val="30000"/>
                    </a:srgbClr>
                  </a:outerShdw>
                </a:effectLst>
              </a:rPr>
              <a:t>в-конус наростання</a:t>
            </a:r>
            <a:r>
              <a:rPr lang="ru-RU" sz="2800" b="1" dirty="0">
                <a:ln w="11430"/>
                <a:solidFill>
                  <a:srgbClr val="FFFF00"/>
                </a:solidFill>
                <a:effectLst>
                  <a:outerShdw blurRad="80000" dist="40000" dir="5040000" algn="tl">
                    <a:srgbClr val="000000">
                      <a:alpha val="30000"/>
                    </a:srgbClr>
                  </a:outerShdw>
                </a:effectLst>
              </a:rPr>
              <a:t>	</a:t>
            </a:r>
            <a:r>
              <a:rPr lang="ru-RU" sz="2800" b="1" dirty="0">
                <a:ln w="11430"/>
                <a:solidFill>
                  <a:srgbClr val="FFC000"/>
                </a:solidFill>
                <a:effectLst>
                  <a:outerShdw blurRad="80000" dist="40000" dir="5040000" algn="tl">
                    <a:srgbClr val="000000">
                      <a:alpha val="30000"/>
                    </a:srgbClr>
                  </a:outerShdw>
                </a:effectLst>
              </a:rPr>
              <a:t>г-зачаткові листки</a:t>
            </a:r>
          </a:p>
          <a:p>
            <a:r>
              <a:rPr lang="ru-RU" sz="2800" b="1" dirty="0">
                <a:ln w="11430"/>
                <a:solidFill>
                  <a:srgbClr val="00B0F0"/>
                </a:solidFill>
                <a:effectLst>
                  <a:outerShdw blurRad="80000" dist="40000" dir="5040000" algn="tl">
                    <a:srgbClr val="000000">
                      <a:alpha val="30000"/>
                    </a:srgbClr>
                  </a:outerShdw>
                </a:effectLst>
              </a:rPr>
              <a:t>д-зачаткові квітки</a:t>
            </a:r>
            <a:endParaRPr lang="en-US" sz="2800" b="1" dirty="0">
              <a:ln w="11430"/>
              <a:solidFill>
                <a:srgbClr val="00B0F0"/>
              </a:solidFill>
              <a:effectLst>
                <a:outerShdw blurRad="80000" dist="40000" dir="5040000" algn="tl">
                  <a:srgbClr val="000000">
                    <a:alpha val="30000"/>
                  </a:srgbClr>
                </a:outerShdw>
              </a:effectLst>
            </a:endParaRPr>
          </a:p>
        </p:txBody>
      </p:sp>
      <p:sp>
        <p:nvSpPr>
          <p:cNvPr id="6" name="Rectangle 5"/>
          <p:cNvSpPr/>
          <p:nvPr/>
        </p:nvSpPr>
        <p:spPr>
          <a:xfrm>
            <a:off x="3417651" y="567429"/>
            <a:ext cx="4295670" cy="3170099"/>
          </a:xfrm>
          <a:prstGeom prst="rect">
            <a:avLst/>
          </a:prstGeom>
          <a:noFill/>
        </p:spPr>
        <p:txBody>
          <a:bodyPr wrap="square" lIns="91440" tIns="45720" rIns="91440" bIns="45720">
            <a:spAutoFit/>
          </a:bodyPr>
          <a:lstStyle/>
          <a:p>
            <a:pPr algn="ctr"/>
            <a:r>
              <a:rPr lang="uk-UA" sz="4000" b="1" cap="none" spc="0" dirty="0">
                <a:ln w="1905"/>
                <a:solidFill>
                  <a:srgbClr val="002060"/>
                </a:solidFill>
                <a:effectLst>
                  <a:innerShdw blurRad="69850" dist="43180" dir="5400000">
                    <a:srgbClr val="000000">
                      <a:alpha val="65000"/>
                    </a:srgbClr>
                  </a:innerShdw>
                </a:effectLst>
              </a:rPr>
              <a:t>Дивлячись на модель бруньки, назвіть складові частини бруньок різних типів. </a:t>
            </a:r>
            <a:endParaRPr lang="en-US" sz="4000" b="1" cap="none" spc="0" dirty="0">
              <a:ln w="1905"/>
              <a:solidFill>
                <a:srgbClr val="002060"/>
              </a:solidFill>
              <a:effectLst>
                <a:innerShdw blurRad="69850" dist="43180" dir="5400000">
                  <a:srgbClr val="000000">
                    <a:alpha val="65000"/>
                  </a:srgbClr>
                </a:innerShdw>
              </a:effectLst>
            </a:endParaRPr>
          </a:p>
        </p:txBody>
      </p:sp>
      <p:sp>
        <p:nvSpPr>
          <p:cNvPr id="10" name="Rectangle 9"/>
          <p:cNvSpPr/>
          <p:nvPr/>
        </p:nvSpPr>
        <p:spPr>
          <a:xfrm>
            <a:off x="1524000" y="4165937"/>
            <a:ext cx="4701928" cy="101566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uk-UA" sz="60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ПЕРЕВІР СЕБЕ</a:t>
            </a:r>
            <a:endParaRPr lang="en-US" sz="60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225081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Vertical)">
                                      <p:cBhvr>
                                        <p:cTn id="7" dur="1000"/>
                                        <p:tgtEl>
                                          <p:spTgt spid="92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heel(1)">
                                      <p:cBhvr>
                                        <p:cTn id="15" dur="2000"/>
                                        <p:tgtEl>
                                          <p:spTgt spid="10"/>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18434" name="Picture 2" descr="Похвалити дітей за чудову роботу! Молодці! Гарне закінчення для навчальних  завдань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27781"/>
          <a:stretch/>
        </p:blipFill>
        <p:spPr bwMode="auto">
          <a:xfrm>
            <a:off x="0" y="-1"/>
            <a:ext cx="9146512"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125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58635" y="914400"/>
            <a:ext cx="7295907" cy="4366901"/>
          </a:xfrm>
          <a:prstGeom prst="rect">
            <a:avLst/>
          </a:prstGeom>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lnSpc>
                <a:spcPct val="150000"/>
              </a:lnSpc>
            </a:pPr>
            <a:r>
              <a:rPr lang="uk-UA" sz="6000" b="1" dirty="0">
                <a:ln/>
                <a:solidFill>
                  <a:schemeClr val="accent5">
                    <a:lumMod val="50000"/>
                  </a:schemeClr>
                </a:solidFill>
              </a:rPr>
              <a:t>Тема уроку:</a:t>
            </a:r>
          </a:p>
          <a:p>
            <a:pPr algn="ctr">
              <a:lnSpc>
                <a:spcPct val="150000"/>
              </a:lnSpc>
            </a:pPr>
            <a:r>
              <a:rPr lang="uk-UA" sz="6600" b="1" dirty="0">
                <a:ln/>
                <a:solidFill>
                  <a:schemeClr val="accent6">
                    <a:lumMod val="75000"/>
                  </a:schemeClr>
                </a:solidFill>
              </a:rPr>
              <a:t>Листок – це бічний </a:t>
            </a:r>
          </a:p>
          <a:p>
            <a:pPr algn="ctr">
              <a:lnSpc>
                <a:spcPct val="150000"/>
              </a:lnSpc>
            </a:pPr>
            <a:r>
              <a:rPr lang="uk-UA" sz="6600" b="1" dirty="0">
                <a:ln/>
                <a:solidFill>
                  <a:schemeClr val="accent6">
                    <a:lumMod val="75000"/>
                  </a:schemeClr>
                </a:solidFill>
              </a:rPr>
              <a:t>орган пагона </a:t>
            </a:r>
            <a:endParaRPr lang="en-US" sz="6600" b="1" dirty="0">
              <a:ln/>
              <a:solidFill>
                <a:schemeClr val="accent6">
                  <a:lumMod val="75000"/>
                </a:schemeClr>
              </a:solidFill>
            </a:endParaRPr>
          </a:p>
        </p:txBody>
      </p:sp>
    </p:spTree>
    <p:extLst>
      <p:ext uri="{BB962C8B-B14F-4D97-AF65-F5344CB8AC3E}">
        <p14:creationId xmlns:p14="http://schemas.microsoft.com/office/powerpoint/2010/main" val="18733758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2667000" y="152400"/>
            <a:ext cx="5105400" cy="2585323"/>
          </a:xfrm>
          <a:prstGeom prst="rect">
            <a:avLst/>
          </a:prstGeom>
          <a:noFill/>
        </p:spPr>
        <p:txBody>
          <a:bodyPr wrap="square" lIns="91440" tIns="45720" rIns="91440" bIns="45720">
            <a:spAutoFit/>
          </a:bodyPr>
          <a:lstStyle/>
          <a:p>
            <a:pPr algn="ctr"/>
            <a:r>
              <a:rPr lang="uk-UA" sz="5400" b="1" i="1" u="sng"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outerShdw blurRad="38100" dist="38100" dir="2700000" algn="tl">
                    <a:srgbClr val="000000">
                      <a:alpha val="43137"/>
                    </a:srgbClr>
                  </a:outerShdw>
                  <a:reflection blurRad="12700" stA="28000" endPos="45000" dist="1000" dir="5400000" sy="-100000" algn="bl" rotWithShape="0"/>
                </a:effectLst>
              </a:rPr>
              <a:t>Листок</a:t>
            </a:r>
            <a:r>
              <a:rPr lang="uk-UA"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 це бічний орган пагона. </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 name="Rectangle 8"/>
          <p:cNvSpPr/>
          <p:nvPr/>
        </p:nvSpPr>
        <p:spPr>
          <a:xfrm>
            <a:off x="152400" y="2737723"/>
            <a:ext cx="8153400" cy="3515129"/>
          </a:xfrm>
          <a:prstGeom prst="rect">
            <a:avLst/>
          </a:prstGeom>
          <a:noFill/>
        </p:spPr>
        <p:txBody>
          <a:bodyPr wrap="square" lIns="91440" tIns="45720" rIns="91440" bIns="45720">
            <a:spAutoFit/>
          </a:bodyPr>
          <a:lstStyle/>
          <a:p>
            <a:pPr>
              <a:lnSpc>
                <a:spcPct val="150000"/>
              </a:lnSpc>
            </a:pPr>
            <a:r>
              <a:rPr lang="uk-UA" sz="4400" b="1" i="1" u="sng" cap="all" spc="0" dirty="0">
                <a:ln w="9000" cmpd="sng">
                  <a:solidFill>
                    <a:schemeClr val="accent4">
                      <a:shade val="50000"/>
                      <a:satMod val="120000"/>
                    </a:schemeClr>
                  </a:solidFill>
                  <a:prstDash val="solid"/>
                </a:ln>
                <a:solidFill>
                  <a:srgbClr val="FFFF00"/>
                </a:solidFill>
                <a:effectLst>
                  <a:outerShdw blurRad="38100" dist="38100" dir="2700000" algn="tl">
                    <a:srgbClr val="000000">
                      <a:alpha val="43137"/>
                    </a:srgbClr>
                  </a:outerShdw>
                  <a:reflection blurRad="12700" stA="28000" endPos="45000" dist="1000" dir="5400000" sy="-100000" algn="bl" rotWithShape="0"/>
                </a:effectLst>
              </a:rPr>
              <a:t>Головні функції листка:</a:t>
            </a:r>
          </a:p>
          <a:p>
            <a:pPr marL="685800" indent="-685800">
              <a:lnSpc>
                <a:spcPct val="150000"/>
              </a:lnSpc>
              <a:buFontTx/>
              <a:buChar char="-"/>
            </a:pPr>
            <a:r>
              <a:rPr lang="uk-UA" sz="3600" b="1" u="sng" cap="all"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rPr>
              <a:t>Повітряне живлення;</a:t>
            </a:r>
          </a:p>
          <a:p>
            <a:pPr marL="685800" indent="-685800">
              <a:lnSpc>
                <a:spcPct val="150000"/>
              </a:lnSpc>
              <a:buFontTx/>
              <a:buChar char="-"/>
            </a:pPr>
            <a:r>
              <a:rPr lang="uk-UA" sz="3600" b="1" u="sng" cap="all" spc="0"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rPr>
              <a:t>Фотосинтез;</a:t>
            </a:r>
          </a:p>
          <a:p>
            <a:pPr marL="685800" indent="-685800">
              <a:lnSpc>
                <a:spcPct val="150000"/>
              </a:lnSpc>
              <a:buFontTx/>
              <a:buChar char="-"/>
            </a:pPr>
            <a:r>
              <a:rPr lang="uk-UA" sz="3600" b="1" u="sng" cap="all" dirty="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rPr>
              <a:t>Випаровування води.</a:t>
            </a:r>
            <a:endParaRPr lang="en-US" sz="3600" b="1" cap="all" spc="0"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endParaRPr>
          </a:p>
        </p:txBody>
      </p:sp>
      <p:pic>
        <p:nvPicPr>
          <p:cNvPr id="2057" name="Picture 9" descr="листья в золоте Gif. Обсуждение на LiveInternet - Российский Сервис  Онлайн-Дневников"/>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3962400"/>
            <a:ext cx="2694367" cy="255695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Кленовый лист - Осень картинки - Анимационные блестящие картинки 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13" y="124302"/>
            <a:ext cx="2203315" cy="29377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6268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42156" t="42051" r="11526" b="22589"/>
          <a:stretch/>
        </p:blipFill>
        <p:spPr bwMode="auto">
          <a:xfrm>
            <a:off x="457197" y="1371600"/>
            <a:ext cx="6704069" cy="28788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3" name="Rectangle 2"/>
          <p:cNvSpPr/>
          <p:nvPr/>
        </p:nvSpPr>
        <p:spPr>
          <a:xfrm>
            <a:off x="1169792" y="103833"/>
            <a:ext cx="5278881" cy="1015663"/>
          </a:xfrm>
          <a:prstGeom prst="rect">
            <a:avLst/>
          </a:prstGeom>
        </p:spPr>
        <p:style>
          <a:lnRef idx="2">
            <a:schemeClr val="accent3"/>
          </a:lnRef>
          <a:fillRef idx="1">
            <a:schemeClr val="lt1"/>
          </a:fillRef>
          <a:effectRef idx="0">
            <a:schemeClr val="accent3"/>
          </a:effectRef>
          <a:fontRef idx="minor">
            <a:schemeClr val="dk1"/>
          </a:fontRef>
        </p:style>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uk-UA" sz="6000" b="1" dirty="0">
                <a:ln/>
                <a:solidFill>
                  <a:schemeClr val="accent3"/>
                </a:solidFill>
              </a:rPr>
              <a:t>Частини листка</a:t>
            </a:r>
            <a:endParaRPr lang="en-US" sz="6000" b="1" dirty="0">
              <a:ln/>
              <a:solidFill>
                <a:schemeClr val="accent3"/>
              </a:solidFill>
            </a:endParaRPr>
          </a:p>
        </p:txBody>
      </p:sp>
      <p:sp>
        <p:nvSpPr>
          <p:cNvPr id="4" name="Rectangle 3"/>
          <p:cNvSpPr/>
          <p:nvPr/>
        </p:nvSpPr>
        <p:spPr>
          <a:xfrm>
            <a:off x="457196" y="4541018"/>
            <a:ext cx="6704069" cy="2062103"/>
          </a:xfrm>
          <a:prstGeom prst="rect">
            <a:avLst/>
          </a:prstGeom>
        </p:spPr>
        <p:style>
          <a:lnRef idx="1">
            <a:schemeClr val="accent3"/>
          </a:lnRef>
          <a:fillRef idx="2">
            <a:schemeClr val="accent3"/>
          </a:fillRef>
          <a:effectRef idx="1">
            <a:schemeClr val="accent3"/>
          </a:effectRef>
          <a:fontRef idx="minor">
            <a:schemeClr val="dk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k-UA" sz="3200" b="1" cap="none" spc="0" dirty="0">
                <a:ln w="11430"/>
                <a:solidFill>
                  <a:srgbClr val="002060"/>
                </a:solidFill>
              </a:rPr>
              <a:t>Типовий листок складається </a:t>
            </a:r>
          </a:p>
          <a:p>
            <a:pPr algn="ctr"/>
            <a:r>
              <a:rPr lang="uk-UA" sz="3200" b="1" cap="none" spc="0" dirty="0">
                <a:ln w="11430"/>
                <a:solidFill>
                  <a:srgbClr val="002060"/>
                </a:solidFill>
              </a:rPr>
              <a:t>із чотирьох частин:</a:t>
            </a:r>
          </a:p>
          <a:p>
            <a:pPr marL="571500" indent="-571500" algn="just">
              <a:buFontTx/>
              <a:buChar char="-"/>
            </a:pPr>
            <a:r>
              <a:rPr lang="uk-UA" sz="3200" b="1" dirty="0">
                <a:ln w="11430"/>
                <a:solidFill>
                  <a:srgbClr val="002060"/>
                </a:solidFill>
              </a:rPr>
              <a:t>основа листка	- п</a:t>
            </a:r>
            <a:r>
              <a:rPr lang="uk-UA" sz="3200" b="1" cap="none" spc="0" dirty="0">
                <a:ln w="11430"/>
                <a:solidFill>
                  <a:srgbClr val="002060"/>
                </a:solidFill>
              </a:rPr>
              <a:t>рилистки</a:t>
            </a:r>
          </a:p>
          <a:p>
            <a:pPr marL="571500" indent="-571500" algn="just">
              <a:buFontTx/>
              <a:buChar char="-"/>
            </a:pPr>
            <a:r>
              <a:rPr lang="uk-UA" sz="3200" b="1" dirty="0">
                <a:ln w="11430"/>
                <a:solidFill>
                  <a:srgbClr val="002060"/>
                </a:solidFill>
              </a:rPr>
              <a:t>черешок 	- л</a:t>
            </a:r>
            <a:r>
              <a:rPr lang="uk-UA" sz="3200" b="1" cap="none" spc="0" dirty="0">
                <a:ln w="11430"/>
                <a:solidFill>
                  <a:srgbClr val="002060"/>
                </a:solidFill>
              </a:rPr>
              <a:t>исткова пластина</a:t>
            </a:r>
            <a:endParaRPr lang="en-US" sz="3200" b="1" cap="none" spc="0" dirty="0">
              <a:ln w="11430"/>
              <a:solidFill>
                <a:srgbClr val="002060"/>
              </a:solidFill>
            </a:endParaRPr>
          </a:p>
        </p:txBody>
      </p:sp>
    </p:spTree>
    <p:extLst>
      <p:ext uri="{BB962C8B-B14F-4D97-AF65-F5344CB8AC3E}">
        <p14:creationId xmlns:p14="http://schemas.microsoft.com/office/powerpoint/2010/main" val="40914299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3074" name="Picture 2" descr="C:\Users\Dimik - Lapotop\Documents\Оленка\Листок - бічний орган пагона.jpg"/>
          <p:cNvPicPr>
            <a:picLocks noChangeAspect="1" noChangeArrowheads="1"/>
          </p:cNvPicPr>
          <p:nvPr/>
        </p:nvPicPr>
        <p:blipFill rotWithShape="1">
          <a:blip r:embed="rId3">
            <a:extLst>
              <a:ext uri="{28A0092B-C50C-407E-A947-70E740481C1C}">
                <a14:useLocalDpi xmlns:a14="http://schemas.microsoft.com/office/drawing/2010/main" val="0"/>
              </a:ext>
            </a:extLst>
          </a:blip>
          <a:srcRect l="1911" r="61934"/>
          <a:stretch/>
        </p:blipFill>
        <p:spPr bwMode="auto">
          <a:xfrm>
            <a:off x="304800" y="1645009"/>
            <a:ext cx="3445213" cy="509198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76554"/>
            <a:ext cx="7696200" cy="1754326"/>
          </a:xfrm>
          <a:prstGeom prst="rect">
            <a:avLst/>
          </a:prstGeom>
          <a:noFill/>
        </p:spPr>
        <p:txBody>
          <a:bodyPr wrap="square" lIns="91440" tIns="45720" rIns="91440" bIns="45720">
            <a:spAutoFit/>
          </a:bodyPr>
          <a:lstStyle/>
          <a:p>
            <a:pPr algn="ctr"/>
            <a:r>
              <a:rPr lang="uk-UA" sz="3600" b="1" i="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Основа листка</a:t>
            </a:r>
            <a:r>
              <a:rPr lang="uk-UA" sz="3600" b="1" i="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uk-UA"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частина листка, якою він з’єднаний зі стеблом і до якої прикріплені інші частини листка.</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7" name="Rectangle 6"/>
          <p:cNvSpPr/>
          <p:nvPr/>
        </p:nvSpPr>
        <p:spPr>
          <a:xfrm>
            <a:off x="3962400" y="2209800"/>
            <a:ext cx="3848100" cy="3785652"/>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cap="none" spc="0" dirty="0">
                <a:ln w="10541" cmpd="sng">
                  <a:solidFill>
                    <a:schemeClr val="accent1">
                      <a:shade val="88000"/>
                      <a:satMod val="110000"/>
                    </a:schemeClr>
                  </a:solidFill>
                  <a:prstDash val="solid"/>
                </a:ln>
                <a:solidFill>
                  <a:schemeClr val="accent4">
                    <a:lumMod val="50000"/>
                  </a:schemeClr>
                </a:solidFill>
              </a:rPr>
              <a:t>Основа листка деяких рослин має вигляд лише невеликого горбочка у місці прикріплення листка. Однак часто основа листика розростається і охоплює стебло як трубка, захищаючи пазуху листка з пазушною брунькою. Таку основу називають піхвою.</a:t>
            </a:r>
            <a:endParaRPr lang="en-US" sz="2400" b="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195632327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2" name="Picture 2" descr="C:\Users\Dimik - Lapotop\Documents\Оленка\Листок - бічний орган пагона.jpg"/>
          <p:cNvPicPr>
            <a:picLocks noChangeAspect="1" noChangeArrowheads="1"/>
          </p:cNvPicPr>
          <p:nvPr/>
        </p:nvPicPr>
        <p:blipFill rotWithShape="1">
          <a:blip r:embed="rId3">
            <a:extLst>
              <a:ext uri="{28A0092B-C50C-407E-A947-70E740481C1C}">
                <a14:useLocalDpi xmlns:a14="http://schemas.microsoft.com/office/drawing/2010/main" val="0"/>
              </a:ext>
            </a:extLst>
          </a:blip>
          <a:srcRect l="37884" r="24460"/>
          <a:stretch/>
        </p:blipFill>
        <p:spPr bwMode="auto">
          <a:xfrm>
            <a:off x="152400" y="1827396"/>
            <a:ext cx="3429000" cy="486603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76554"/>
            <a:ext cx="7696200" cy="1754326"/>
          </a:xfrm>
          <a:prstGeom prst="rect">
            <a:avLst/>
          </a:prstGeom>
          <a:noFill/>
        </p:spPr>
        <p:txBody>
          <a:bodyPr wrap="square" lIns="91440" tIns="45720" rIns="91440" bIns="45720">
            <a:spAutoFit/>
          </a:bodyPr>
          <a:lstStyle/>
          <a:p>
            <a:pPr algn="ctr"/>
            <a:r>
              <a:rPr lang="uk-UA" sz="3600" b="1" i="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Прилистки</a:t>
            </a:r>
            <a:r>
              <a:rPr lang="uk-UA" sz="3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uk-UA"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це пара листоподібних придатків при основі листка, що розвивається.</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3820538" y="2209800"/>
            <a:ext cx="4180462" cy="4154984"/>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cap="none" spc="0" dirty="0">
                <a:ln w="10541" cmpd="sng">
                  <a:solidFill>
                    <a:schemeClr val="accent1">
                      <a:shade val="88000"/>
                      <a:satMod val="110000"/>
                    </a:schemeClr>
                  </a:solidFill>
                  <a:prstDash val="solid"/>
                </a:ln>
                <a:solidFill>
                  <a:schemeClr val="accent4">
                    <a:lumMod val="50000"/>
                  </a:schemeClr>
                </a:solidFill>
              </a:rPr>
              <a:t>Вони захищають пластинку листка, що розвивається. </a:t>
            </a:r>
            <a:r>
              <a:rPr lang="uk-UA" sz="2400" b="1" dirty="0">
                <a:ln w="10541" cmpd="sng">
                  <a:solidFill>
                    <a:schemeClr val="accent1">
                      <a:shade val="88000"/>
                      <a:satMod val="110000"/>
                    </a:schemeClr>
                  </a:solidFill>
                  <a:prstDash val="solid"/>
                </a:ln>
                <a:solidFill>
                  <a:schemeClr val="accent4">
                    <a:lumMod val="50000"/>
                  </a:schemeClr>
                </a:solidFill>
              </a:rPr>
              <a:t>Через те часто прилистки перетворюються у брунькові луски </a:t>
            </a:r>
            <a:r>
              <a:rPr lang="uk-UA" sz="2400" b="1" i="1" dirty="0">
                <a:ln w="10541" cmpd="sng">
                  <a:solidFill>
                    <a:schemeClr val="accent1">
                      <a:shade val="88000"/>
                      <a:satMod val="110000"/>
                    </a:schemeClr>
                  </a:solidFill>
                  <a:prstDash val="solid"/>
                </a:ln>
                <a:solidFill>
                  <a:schemeClr val="accent4">
                    <a:lumMod val="50000"/>
                  </a:schemeClr>
                </a:solidFill>
              </a:rPr>
              <a:t>(ліщина, бук)</a:t>
            </a:r>
            <a:r>
              <a:rPr lang="uk-UA" sz="2400" b="1" dirty="0">
                <a:ln w="10541" cmpd="sng">
                  <a:solidFill>
                    <a:schemeClr val="accent1">
                      <a:shade val="88000"/>
                      <a:satMod val="110000"/>
                    </a:schemeClr>
                  </a:solidFill>
                  <a:prstDash val="solid"/>
                </a:ln>
                <a:solidFill>
                  <a:schemeClr val="accent4">
                    <a:lumMod val="50000"/>
                  </a:schemeClr>
                </a:solidFill>
              </a:rPr>
              <a:t>. Прилистки нерідко рано відмирають і не помітні серед розгорнутих листків </a:t>
            </a:r>
            <a:r>
              <a:rPr lang="uk-UA" sz="2400" b="1" i="1" dirty="0">
                <a:ln w="10541" cmpd="sng">
                  <a:solidFill>
                    <a:schemeClr val="accent1">
                      <a:shade val="88000"/>
                      <a:satMod val="110000"/>
                    </a:schemeClr>
                  </a:solidFill>
                  <a:prstDash val="solid"/>
                </a:ln>
                <a:solidFill>
                  <a:schemeClr val="accent4">
                    <a:lumMod val="50000"/>
                  </a:schemeClr>
                </a:solidFill>
              </a:rPr>
              <a:t>береза, дуб, ліщина, кропива)</a:t>
            </a:r>
            <a:r>
              <a:rPr lang="uk-UA" sz="2400" b="1" dirty="0">
                <a:ln w="10541" cmpd="sng">
                  <a:solidFill>
                    <a:schemeClr val="accent1">
                      <a:shade val="88000"/>
                      <a:satMod val="110000"/>
                    </a:schemeClr>
                  </a:solidFill>
                  <a:prstDash val="solid"/>
                </a:ln>
                <a:solidFill>
                  <a:schemeClr val="accent4">
                    <a:lumMod val="50000"/>
                  </a:schemeClr>
                </a:solidFill>
              </a:rPr>
              <a:t>. Трапляються також листки без прилистків.</a:t>
            </a:r>
            <a:endParaRPr lang="en-US" sz="2400" b="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35454834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2" name="Picture 2" descr="C:\Users\Dimik - Lapotop\Documents\Оленка\Листок - бічний орган пагона.jpg"/>
          <p:cNvPicPr>
            <a:picLocks noChangeAspect="1" noChangeArrowheads="1"/>
          </p:cNvPicPr>
          <p:nvPr/>
        </p:nvPicPr>
        <p:blipFill rotWithShape="1">
          <a:blip r:embed="rId3">
            <a:extLst>
              <a:ext uri="{28A0092B-C50C-407E-A947-70E740481C1C}">
                <a14:useLocalDpi xmlns:a14="http://schemas.microsoft.com/office/drawing/2010/main" val="0"/>
              </a:ext>
            </a:extLst>
          </a:blip>
          <a:srcRect l="75176" r="1629"/>
          <a:stretch/>
        </p:blipFill>
        <p:spPr bwMode="auto">
          <a:xfrm>
            <a:off x="24319" y="166976"/>
            <a:ext cx="2778221" cy="640080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56041" y="-6485"/>
            <a:ext cx="4800600" cy="3970318"/>
          </a:xfrm>
          <a:prstGeom prst="rect">
            <a:avLst/>
          </a:prstGeom>
          <a:noFill/>
        </p:spPr>
        <p:txBody>
          <a:bodyPr wrap="square" lIns="91440" tIns="45720" rIns="91440" bIns="45720">
            <a:spAutoFit/>
          </a:bodyPr>
          <a:lstStyle/>
          <a:p>
            <a:pPr algn="ctr"/>
            <a:r>
              <a:rPr lang="uk-UA" sz="3600" b="1" i="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Черешок</a:t>
            </a:r>
            <a:r>
              <a:rPr lang="uk-UA"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uk-UA"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це звужена, інколи майже циліндрична, пружна частина листка, яка орієнтує листкову пластинку відносно сонячних променів.</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3048000" y="4800600"/>
            <a:ext cx="4180462" cy="830997"/>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cap="none" spc="0" dirty="0">
                <a:ln w="10541" cmpd="sng">
                  <a:solidFill>
                    <a:schemeClr val="accent1">
                      <a:shade val="88000"/>
                      <a:satMod val="110000"/>
                    </a:schemeClr>
                  </a:solidFill>
                  <a:prstDash val="solid"/>
                </a:ln>
                <a:solidFill>
                  <a:schemeClr val="accent4">
                    <a:lumMod val="50000"/>
                  </a:schemeClr>
                </a:solidFill>
              </a:rPr>
              <a:t>Якщо листок не має черешка, його називають </a:t>
            </a:r>
            <a:r>
              <a:rPr lang="uk-UA" sz="2400" b="1" i="1" cap="none" spc="0" dirty="0">
                <a:ln w="10541" cmpd="sng">
                  <a:solidFill>
                    <a:schemeClr val="accent1">
                      <a:shade val="88000"/>
                      <a:satMod val="110000"/>
                    </a:schemeClr>
                  </a:solidFill>
                  <a:prstDash val="solid"/>
                </a:ln>
                <a:solidFill>
                  <a:schemeClr val="accent4">
                    <a:lumMod val="50000"/>
                  </a:schemeClr>
                </a:solidFill>
              </a:rPr>
              <a:t>сидячим</a:t>
            </a:r>
            <a:r>
              <a:rPr lang="uk-UA" sz="2400" b="1" cap="none" spc="0" dirty="0">
                <a:ln w="10541" cmpd="sng">
                  <a:solidFill>
                    <a:schemeClr val="accent1">
                      <a:shade val="88000"/>
                      <a:satMod val="110000"/>
                    </a:schemeClr>
                  </a:solidFill>
                  <a:prstDash val="solid"/>
                </a:ln>
                <a:solidFill>
                  <a:schemeClr val="accent4">
                    <a:lumMod val="50000"/>
                  </a:schemeClr>
                </a:solidFill>
              </a:rPr>
              <a:t>.</a:t>
            </a:r>
            <a:endParaRPr lang="en-US" sz="2400" b="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37599834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3" name="Picture 2" descr="C:\Users\Dimik - Lapotop\Documents\Оленка\Листок - бічний орган пагона.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373" y="1066800"/>
            <a:ext cx="3733800" cy="57198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76554"/>
            <a:ext cx="7696200" cy="1200329"/>
          </a:xfrm>
          <a:prstGeom prst="rect">
            <a:avLst/>
          </a:prstGeom>
          <a:noFill/>
        </p:spPr>
        <p:txBody>
          <a:bodyPr wrap="square" lIns="91440" tIns="45720" rIns="91440" bIns="45720">
            <a:spAutoFit/>
          </a:bodyPr>
          <a:lstStyle/>
          <a:p>
            <a:pPr algn="ctr"/>
            <a:r>
              <a:rPr lang="uk-UA" sz="3600" b="1" i="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Листкова пластинка</a:t>
            </a:r>
            <a:r>
              <a:rPr lang="uk-UA" sz="36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uk-UA"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плоска частина листка.</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4038600" y="2121180"/>
            <a:ext cx="4180462" cy="2677656"/>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dirty="0">
                <a:ln w="10541" cmpd="sng">
                  <a:solidFill>
                    <a:schemeClr val="accent1">
                      <a:shade val="88000"/>
                      <a:satMod val="110000"/>
                    </a:schemeClr>
                  </a:solidFill>
                  <a:prstDash val="solid"/>
                </a:ln>
                <a:solidFill>
                  <a:srgbClr val="002060"/>
                </a:solidFill>
              </a:rPr>
              <a:t>Ця частина листка в</a:t>
            </a:r>
            <a:r>
              <a:rPr lang="uk-UA" sz="2400" b="1" cap="none" spc="0" dirty="0">
                <a:ln w="10541" cmpd="sng">
                  <a:solidFill>
                    <a:schemeClr val="accent1">
                      <a:shade val="88000"/>
                      <a:satMod val="110000"/>
                    </a:schemeClr>
                  </a:solidFill>
                  <a:prstDash val="solid"/>
                </a:ln>
                <a:solidFill>
                  <a:srgbClr val="002060"/>
                </a:solidFill>
                <a:effectLst/>
              </a:rPr>
              <a:t>ідповідає здебільшого за фотосинтез і випаровування води</a:t>
            </a:r>
            <a:r>
              <a:rPr lang="uk-UA" sz="2400" b="1" dirty="0">
                <a:ln w="10541" cmpd="sng">
                  <a:solidFill>
                    <a:schemeClr val="accent1">
                      <a:shade val="88000"/>
                      <a:satMod val="110000"/>
                    </a:schemeClr>
                  </a:solidFill>
                  <a:prstDash val="solid"/>
                </a:ln>
                <a:solidFill>
                  <a:schemeClr val="accent4">
                    <a:lumMod val="50000"/>
                  </a:schemeClr>
                </a:solidFill>
              </a:rPr>
              <a:t>. Її зовнішній вигляд – загальні обриси, форма краю, верхівки і основ – є дуже відмінною для </a:t>
            </a:r>
            <a:r>
              <a:rPr lang="uk-UA" sz="2400" b="1">
                <a:ln w="10541" cmpd="sng">
                  <a:solidFill>
                    <a:schemeClr val="accent1">
                      <a:shade val="88000"/>
                      <a:satMod val="110000"/>
                    </a:schemeClr>
                  </a:solidFill>
                  <a:prstDash val="solid"/>
                </a:ln>
                <a:solidFill>
                  <a:schemeClr val="accent4">
                    <a:lumMod val="50000"/>
                  </a:schemeClr>
                </a:solidFill>
              </a:rPr>
              <a:t>різних рослин</a:t>
            </a:r>
            <a:endParaRPr lang="en-US" sz="2400" b="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1242992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8195" name="Picture 3" descr="C:\Users\Dimik - Lapotop\Documents\Оленка\Листок - бічний орган пагона.jpg"/>
          <p:cNvPicPr>
            <a:picLocks noChangeAspect="1" noChangeArrowheads="1"/>
          </p:cNvPicPr>
          <p:nvPr/>
        </p:nvPicPr>
        <p:blipFill rotWithShape="1">
          <a:blip r:embed="rId3">
            <a:extLst>
              <a:ext uri="{28A0092B-C50C-407E-A947-70E740481C1C}">
                <a14:useLocalDpi xmlns:a14="http://schemas.microsoft.com/office/drawing/2010/main" val="0"/>
              </a:ext>
            </a:extLst>
          </a:blip>
          <a:srcRect b="57657"/>
          <a:stretch/>
        </p:blipFill>
        <p:spPr bwMode="auto">
          <a:xfrm>
            <a:off x="76199" y="304800"/>
            <a:ext cx="7678179" cy="24384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2400" y="3124200"/>
            <a:ext cx="6172201" cy="1200329"/>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i="1" u="sng" dirty="0">
                <a:ln w="10541" cmpd="sng">
                  <a:solidFill>
                    <a:schemeClr val="accent1">
                      <a:shade val="88000"/>
                      <a:satMod val="110000"/>
                    </a:schemeClr>
                  </a:solidFill>
                  <a:prstDash val="solid"/>
                </a:ln>
                <a:solidFill>
                  <a:srgbClr val="002060"/>
                </a:solidFill>
              </a:rPr>
              <a:t>Прості листки</a:t>
            </a:r>
            <a:r>
              <a:rPr lang="uk-UA" sz="2400" b="1" i="1" dirty="0">
                <a:ln w="10541" cmpd="sng">
                  <a:solidFill>
                    <a:schemeClr val="accent1">
                      <a:shade val="88000"/>
                      <a:satMod val="110000"/>
                    </a:schemeClr>
                  </a:solidFill>
                  <a:prstDash val="solid"/>
                </a:ln>
                <a:solidFill>
                  <a:srgbClr val="002060"/>
                </a:solidFill>
              </a:rPr>
              <a:t> </a:t>
            </a:r>
            <a:r>
              <a:rPr lang="uk-UA" sz="2400" b="1" dirty="0">
                <a:ln w="10541" cmpd="sng">
                  <a:solidFill>
                    <a:schemeClr val="accent1">
                      <a:shade val="88000"/>
                      <a:satMod val="110000"/>
                    </a:schemeClr>
                  </a:solidFill>
                  <a:prstDash val="solid"/>
                </a:ln>
                <a:solidFill>
                  <a:srgbClr val="002060"/>
                </a:solidFill>
              </a:rPr>
              <a:t>мають одну листкову пластинку, вона може бути більше або менше розчленована заглибинами по краю.</a:t>
            </a:r>
            <a:endParaRPr lang="en-US" sz="2400" b="1" i="1" cap="none" spc="0" dirty="0">
              <a:ln w="10541" cmpd="sng">
                <a:solidFill>
                  <a:schemeClr val="accent1">
                    <a:shade val="88000"/>
                    <a:satMod val="110000"/>
                  </a:schemeClr>
                </a:solidFill>
                <a:prstDash val="solid"/>
              </a:ln>
              <a:solidFill>
                <a:schemeClr val="accent4">
                  <a:lumMod val="50000"/>
                </a:schemeClr>
              </a:solidFill>
            </a:endParaRPr>
          </a:p>
        </p:txBody>
      </p:sp>
      <p:sp>
        <p:nvSpPr>
          <p:cNvPr id="7" name="Rectangle 6"/>
          <p:cNvSpPr/>
          <p:nvPr/>
        </p:nvSpPr>
        <p:spPr>
          <a:xfrm>
            <a:off x="990600" y="4724400"/>
            <a:ext cx="6172201" cy="1938992"/>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i="1" u="sng" dirty="0">
                <a:ln w="10541" cmpd="sng">
                  <a:solidFill>
                    <a:schemeClr val="accent1">
                      <a:shade val="88000"/>
                      <a:satMod val="110000"/>
                    </a:schemeClr>
                  </a:solidFill>
                  <a:prstDash val="solid"/>
                </a:ln>
                <a:solidFill>
                  <a:srgbClr val="002060"/>
                </a:solidFill>
              </a:rPr>
              <a:t>Складні листки</a:t>
            </a:r>
            <a:r>
              <a:rPr lang="uk-UA" sz="2400" b="1" i="1" dirty="0">
                <a:ln w="10541" cmpd="sng">
                  <a:solidFill>
                    <a:schemeClr val="accent1">
                      <a:shade val="88000"/>
                      <a:satMod val="110000"/>
                    </a:schemeClr>
                  </a:solidFill>
                  <a:prstDash val="solid"/>
                </a:ln>
                <a:solidFill>
                  <a:srgbClr val="002060"/>
                </a:solidFill>
              </a:rPr>
              <a:t> </a:t>
            </a:r>
            <a:r>
              <a:rPr lang="uk-UA" sz="2400" b="1" dirty="0">
                <a:ln w="10541" cmpd="sng">
                  <a:solidFill>
                    <a:schemeClr val="accent1">
                      <a:shade val="88000"/>
                      <a:satMod val="110000"/>
                    </a:schemeClr>
                  </a:solidFill>
                  <a:prstDash val="solid"/>
                </a:ln>
                <a:solidFill>
                  <a:srgbClr val="002060"/>
                </a:solidFill>
              </a:rPr>
              <a:t>мають кілька листочків. Кожен з них має власну пластинку і черешок, вони кріпляться до спільного черешка і під час відмирання опадають окремо.</a:t>
            </a:r>
            <a:endParaRPr lang="en-US" sz="2400" b="1" i="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33639429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12290" name="Picture 2" descr="C:\Users\Dimik - Lapotop\Documents\Оленка\Листок - бічний орган пагона.jpg"/>
          <p:cNvPicPr>
            <a:picLocks noChangeAspect="1" noChangeArrowheads="1"/>
          </p:cNvPicPr>
          <p:nvPr/>
        </p:nvPicPr>
        <p:blipFill rotWithShape="1">
          <a:blip r:embed="rId3">
            <a:extLst>
              <a:ext uri="{28A0092B-C50C-407E-A947-70E740481C1C}">
                <a14:useLocalDpi xmlns:a14="http://schemas.microsoft.com/office/drawing/2010/main" val="0"/>
              </a:ext>
            </a:extLst>
          </a:blip>
          <a:srcRect t="48315"/>
          <a:stretch/>
        </p:blipFill>
        <p:spPr bwMode="auto">
          <a:xfrm>
            <a:off x="132944" y="228600"/>
            <a:ext cx="7273269" cy="2819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5456" y="3352800"/>
            <a:ext cx="7027344" cy="3416320"/>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cap="none" spc="0" dirty="0">
                <a:ln w="10541" cmpd="sng">
                  <a:solidFill>
                    <a:schemeClr val="accent1">
                      <a:shade val="88000"/>
                      <a:satMod val="110000"/>
                    </a:schemeClr>
                  </a:solidFill>
                  <a:prstDash val="solid"/>
                </a:ln>
                <a:solidFill>
                  <a:schemeClr val="accent4">
                    <a:lumMod val="50000"/>
                  </a:schemeClr>
                </a:solidFill>
              </a:rPr>
              <a:t>На листкових пластинах добре розрізняють жилки.</a:t>
            </a:r>
          </a:p>
          <a:p>
            <a:pPr algn="ctr"/>
            <a:r>
              <a:rPr lang="uk-UA" sz="2400" b="1" i="1" u="sng" dirty="0">
                <a:ln w="10541" cmpd="sng">
                  <a:solidFill>
                    <a:schemeClr val="accent1">
                      <a:shade val="88000"/>
                      <a:satMod val="110000"/>
                    </a:schemeClr>
                  </a:solidFill>
                  <a:prstDash val="solid"/>
                </a:ln>
                <a:solidFill>
                  <a:schemeClr val="accent4">
                    <a:lumMod val="50000"/>
                  </a:schemeClr>
                </a:solidFill>
              </a:rPr>
              <a:t>Жилка</a:t>
            </a:r>
            <a:r>
              <a:rPr lang="uk-UA" sz="2400" b="1" dirty="0">
                <a:ln w="10541" cmpd="sng">
                  <a:solidFill>
                    <a:schemeClr val="accent1">
                      <a:shade val="88000"/>
                      <a:satMod val="110000"/>
                    </a:schemeClr>
                  </a:solidFill>
                  <a:prstDash val="solid"/>
                </a:ln>
                <a:solidFill>
                  <a:schemeClr val="accent4">
                    <a:lumMod val="50000"/>
                  </a:schemeClr>
                </a:solidFill>
              </a:rPr>
              <a:t> – це потовщення листкової пластинки, у якоу проходить один або декілька провідних пучків. Жилками зі стебла в листок надходить вода і мінеральні речовини, а з листка в стебло транспортуються продукти фотосинтезу. Жилки також є опорним каркасом листкової пластинки. Спосіб розташування жилок у листковій пластинці називають </a:t>
            </a:r>
            <a:r>
              <a:rPr lang="uk-UA" sz="2400" b="1" i="1" u="sng" dirty="0">
                <a:ln w="10541" cmpd="sng">
                  <a:solidFill>
                    <a:schemeClr val="accent1">
                      <a:shade val="88000"/>
                      <a:satMod val="110000"/>
                    </a:schemeClr>
                  </a:solidFill>
                  <a:prstDash val="solid"/>
                </a:ln>
                <a:solidFill>
                  <a:schemeClr val="accent4">
                    <a:lumMod val="50000"/>
                  </a:schemeClr>
                </a:solidFill>
              </a:rPr>
              <a:t>жилкуванням</a:t>
            </a:r>
            <a:r>
              <a:rPr lang="uk-UA" sz="2400" b="1" dirty="0">
                <a:ln w="10541" cmpd="sng">
                  <a:solidFill>
                    <a:schemeClr val="accent1">
                      <a:shade val="88000"/>
                      <a:satMod val="110000"/>
                    </a:schemeClr>
                  </a:solidFill>
                  <a:prstDash val="solid"/>
                </a:ln>
                <a:solidFill>
                  <a:schemeClr val="accent4">
                    <a:lumMod val="50000"/>
                  </a:schemeClr>
                </a:solidFill>
              </a:rPr>
              <a:t>.</a:t>
            </a:r>
            <a:endParaRPr lang="en-US" sz="2400" b="1" i="1" u="sng"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65808705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r="-15000"/>
          </a:stretch>
        </a:blipFill>
        <a:effectLst/>
      </p:bgPr>
    </p:bg>
    <p:spTree>
      <p:nvGrpSpPr>
        <p:cNvPr id="1" name=""/>
        <p:cNvGrpSpPr/>
        <p:nvPr/>
      </p:nvGrpSpPr>
      <p:grpSpPr>
        <a:xfrm>
          <a:off x="0" y="0"/>
          <a:ext cx="0" cy="0"/>
          <a:chOff x="0" y="0"/>
          <a:chExt cx="0" cy="0"/>
        </a:xfrm>
      </p:grpSpPr>
      <p:pic>
        <p:nvPicPr>
          <p:cNvPr id="13314" name="Picture 2" descr="C:\Users\Dimik - Lapotop\Documents\Оленка\Листок - бічний орган пагона.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8128000" cy="3200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76554"/>
            <a:ext cx="7696200" cy="707886"/>
          </a:xfrm>
          <a:prstGeom prst="rect">
            <a:avLst/>
          </a:prstGeom>
          <a:noFill/>
        </p:spPr>
        <p:txBody>
          <a:bodyPr wrap="square" lIns="91440" tIns="45720" rIns="91440" bIns="45720">
            <a:spAutoFit/>
          </a:bodyPr>
          <a:lstStyle/>
          <a:p>
            <a:pPr algn="ctr"/>
            <a:r>
              <a:rPr lang="uk-UA" sz="4000" b="1" i="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Листкорозміщення</a:t>
            </a:r>
            <a:endParaRPr lang="en-U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0" y="4343400"/>
            <a:ext cx="9144000" cy="2308324"/>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uk-UA" sz="2400" b="1" dirty="0">
                <a:ln w="10541" cmpd="sng">
                  <a:solidFill>
                    <a:schemeClr val="accent1">
                      <a:shade val="88000"/>
                      <a:satMod val="110000"/>
                    </a:schemeClr>
                  </a:solidFill>
                  <a:prstDash val="solid"/>
                </a:ln>
                <a:solidFill>
                  <a:srgbClr val="002060"/>
                </a:solidFill>
              </a:rPr>
              <a:t>У різних рослин листки на стеблі пагона розташовуються в певному порядку. Цей порядок називають </a:t>
            </a:r>
            <a:r>
              <a:rPr lang="uk-UA" sz="2400" b="1" i="1" u="sng" dirty="0">
                <a:ln w="10541" cmpd="sng">
                  <a:solidFill>
                    <a:schemeClr val="accent1">
                      <a:shade val="88000"/>
                      <a:satMod val="110000"/>
                    </a:schemeClr>
                  </a:solidFill>
                  <a:prstDash val="solid"/>
                </a:ln>
                <a:solidFill>
                  <a:srgbClr val="002060"/>
                </a:solidFill>
              </a:rPr>
              <a:t>листкорозміщенням.</a:t>
            </a:r>
            <a:r>
              <a:rPr lang="uk-UA" sz="2400" b="1" dirty="0">
                <a:ln w="10541" cmpd="sng">
                  <a:solidFill>
                    <a:schemeClr val="accent1">
                      <a:shade val="88000"/>
                      <a:satMod val="110000"/>
                    </a:schemeClr>
                  </a:solidFill>
                  <a:prstDash val="solid"/>
                </a:ln>
                <a:solidFill>
                  <a:srgbClr val="002060"/>
                </a:solidFill>
              </a:rPr>
              <a:t> У рослин дуже часто трапляється почергове листкорозміщення, за якого у кожному вузлі прикріплений один листок, а листки послідовних вузлів розташовані за спіраллю </a:t>
            </a:r>
            <a:r>
              <a:rPr lang="uk-UA" sz="2400" b="1" i="1" dirty="0">
                <a:ln w="10541" cmpd="sng">
                  <a:solidFill>
                    <a:schemeClr val="accent1">
                      <a:shade val="88000"/>
                      <a:satMod val="110000"/>
                    </a:schemeClr>
                  </a:solidFill>
                  <a:prstDash val="solid"/>
                </a:ln>
                <a:solidFill>
                  <a:srgbClr val="002060"/>
                </a:solidFill>
              </a:rPr>
              <a:t>(злаки, осока, шипшина).</a:t>
            </a:r>
            <a:endParaRPr lang="en-US" sz="2400" b="1" cap="none" spc="0" dirty="0">
              <a:ln w="10541" cmpd="sng">
                <a:solidFill>
                  <a:schemeClr val="accent1">
                    <a:shade val="88000"/>
                    <a:satMod val="110000"/>
                  </a:schemeClr>
                </a:solidFill>
                <a:prstDash val="solid"/>
              </a:ln>
              <a:solidFill>
                <a:schemeClr val="accent4">
                  <a:lumMod val="50000"/>
                </a:schemeClr>
              </a:solidFill>
            </a:endParaRPr>
          </a:p>
        </p:txBody>
      </p:sp>
    </p:spTree>
    <p:extLst>
      <p:ext uri="{BB962C8B-B14F-4D97-AF65-F5344CB8AC3E}">
        <p14:creationId xmlns:p14="http://schemas.microsoft.com/office/powerpoint/2010/main" val="1492660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60018" t="50793" r="21507" b="30273"/>
          <a:stretch/>
        </p:blipFill>
        <p:spPr bwMode="auto">
          <a:xfrm>
            <a:off x="3657600" y="228600"/>
            <a:ext cx="4582946" cy="2641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28600" y="2971800"/>
            <a:ext cx="7318444" cy="3785652"/>
          </a:xfrm>
          <a:prstGeom prst="rect">
            <a:avLst/>
          </a:prstGeom>
        </p:spPr>
        <p:txBody>
          <a:bodyPr wrap="square">
            <a:spAutoFit/>
          </a:bodyPr>
          <a:lstStyle/>
          <a:p>
            <a:pPr algn="just"/>
            <a:r>
              <a:rPr lang="ru-RU" sz="2000" b="1" dirty="0">
                <a:ln w="1905"/>
                <a:solidFill>
                  <a:srgbClr val="002060"/>
                </a:solidFill>
                <a:effectLst>
                  <a:innerShdw blurRad="69850" dist="43180" dir="5400000">
                    <a:srgbClr val="000000">
                      <a:alpha val="65000"/>
                    </a:srgbClr>
                  </a:innerShdw>
                </a:effectLst>
              </a:rPr>
              <a:t>	Тривалість життя листків різних видів рослин від їхнього розгортання до відмирання дуже різна. Відомо про існування пустельних рослин, листки яких живуть століттями без заміни (вельвічія дивовижна). Проте найчастіше листок живе від кількох місяців до кількох років. У країнах із помірним кліматом листки багатьох рослин розгортаються навесні, а восени відмирають і опадають. Таке явище називають </a:t>
            </a:r>
            <a:r>
              <a:rPr lang="ru-RU" sz="2000" b="1" i="1" u="sng" dirty="0">
                <a:ln w="1905"/>
                <a:solidFill>
                  <a:srgbClr val="002060"/>
                </a:solidFill>
                <a:effectLst>
                  <a:innerShdw blurRad="69850" dist="43180" dir="5400000">
                    <a:srgbClr val="000000">
                      <a:alpha val="65000"/>
                    </a:srgbClr>
                  </a:innerShdw>
                </a:effectLst>
              </a:rPr>
              <a:t>листопадом</a:t>
            </a:r>
            <a:r>
              <a:rPr lang="ru-RU" sz="2000" b="1" dirty="0">
                <a:ln w="1905"/>
                <a:solidFill>
                  <a:srgbClr val="002060"/>
                </a:solidFill>
                <a:effectLst>
                  <a:innerShdw blurRad="69850" dist="43180" dir="5400000">
                    <a:srgbClr val="000000">
                      <a:alpha val="65000"/>
                    </a:srgbClr>
                  </a:innerShdw>
                </a:effectLst>
              </a:rPr>
              <a:t>. Щорічний природний листопад зменшує на зиму поверхню випаровування рослини. 	Також під час листопаду рослина разом із листками позбавляється шкідливих продуктів життєдіяльності, які протягом періоду росту накопичувались у вакуолях її клітин. </a:t>
            </a:r>
            <a:endParaRPr lang="en-US" sz="2000" b="1" dirty="0">
              <a:ln w="1905"/>
              <a:solidFill>
                <a:srgbClr val="002060"/>
              </a:solidFill>
              <a:effectLst>
                <a:innerShdw blurRad="69850" dist="43180" dir="5400000">
                  <a:srgbClr val="000000">
                    <a:alpha val="65000"/>
                  </a:srgbClr>
                </a:innerShdw>
              </a:effectLst>
            </a:endParaRPr>
          </a:p>
        </p:txBody>
      </p:sp>
      <p:sp>
        <p:nvSpPr>
          <p:cNvPr id="3" name="Rectangle 2"/>
          <p:cNvSpPr/>
          <p:nvPr/>
        </p:nvSpPr>
        <p:spPr>
          <a:xfrm>
            <a:off x="-381000" y="0"/>
            <a:ext cx="4451852" cy="1015663"/>
          </a:xfrm>
          <a:prstGeom prst="rect">
            <a:avLst/>
          </a:prstGeom>
          <a:noFill/>
        </p:spPr>
        <p:txBody>
          <a:bodyPr wrap="square" lIns="91440" tIns="45720" rIns="91440" bIns="45720">
            <a:spAutoFit/>
          </a:bodyPr>
          <a:lstStyle/>
          <a:p>
            <a:pPr algn="ctr"/>
            <a:r>
              <a:rPr lang="ru-RU" sz="6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2060"/>
                </a:solidFill>
                <a:effectLst>
                  <a:outerShdw blurRad="50800" dist="40000" dir="5400000" algn="tl" rotWithShape="0">
                    <a:srgbClr val="000000">
                      <a:shade val="5000"/>
                      <a:satMod val="120000"/>
                      <a:alpha val="33000"/>
                    </a:srgbClr>
                  </a:outerShdw>
                </a:effectLst>
              </a:rPr>
              <a:t>Листопад</a:t>
            </a:r>
            <a:endParaRPr lang="en-US" sz="6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2060"/>
              </a:solidFill>
              <a:effectLst>
                <a:outerShdw blurRad="50800" dist="40000" dir="5400000" algn="tl" rotWithShape="0">
                  <a:srgbClr val="000000">
                    <a:shade val="5000"/>
                    <a:satMod val="120000"/>
                    <a:alpha val="33000"/>
                  </a:srgbClr>
                </a:outerShdw>
              </a:effectLst>
            </a:endParaRPr>
          </a:p>
        </p:txBody>
      </p:sp>
      <p:pic>
        <p:nvPicPr>
          <p:cNvPr id="14342" name="Picture 6" descr="Вельвічія дивовижна (Welwitschia mirabilis) | Bigeoblog - блог біолога та  географ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00" y="1015663"/>
            <a:ext cx="2804327" cy="1868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2889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0" y="9728"/>
            <a:ext cx="9090950" cy="707886"/>
          </a:xfrm>
          <a:prstGeom prst="rect">
            <a:avLst/>
          </a:prstGeom>
          <a:noFill/>
        </p:spPr>
        <p:txBody>
          <a:bodyPr wrap="none" lIns="91440" tIns="45720" rIns="91440" bIns="45720">
            <a:spAutoFit/>
          </a:bodyPr>
          <a:lstStyle/>
          <a:p>
            <a:pPr algn="ctr"/>
            <a:r>
              <a:rPr lang="ru-RU"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Робота з кросвордом</a:t>
            </a:r>
            <a:r>
              <a:rPr 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uk-UA"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самостійно)</a:t>
            </a:r>
            <a:endParaRPr 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2826968993"/>
              </p:ext>
            </p:extLst>
          </p:nvPr>
        </p:nvGraphicFramePr>
        <p:xfrm>
          <a:off x="152400" y="727722"/>
          <a:ext cx="6400800" cy="4724400"/>
        </p:xfrm>
        <a:graphic>
          <a:graphicData uri="http://schemas.openxmlformats.org/drawingml/2006/table">
            <a:tbl>
              <a:tblPr firstRow="1" bandRow="1">
                <a:tableStyleId>{2D5ABB26-0587-4C30-8999-92F81FD0307C}</a:tableStyleId>
              </a:tblPr>
              <a:tblGrid>
                <a:gridCol w="457200">
                  <a:extLst>
                    <a:ext uri="{9D8B030D-6E8A-4147-A177-3AD203B41FA5}">
                      <a16:colId xmlns:a16="http://schemas.microsoft.com/office/drawing/2014/main" val="20000"/>
                    </a:ext>
                  </a:extLst>
                </a:gridCol>
                <a:gridCol w="457200">
                  <a:extLst>
                    <a:ext uri="{9D8B030D-6E8A-4147-A177-3AD203B41FA5}">
                      <a16:colId xmlns:a16="http://schemas.microsoft.com/office/drawing/2014/main" val="20001"/>
                    </a:ext>
                  </a:extLst>
                </a:gridCol>
                <a:gridCol w="45720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457200">
                  <a:extLst>
                    <a:ext uri="{9D8B030D-6E8A-4147-A177-3AD203B41FA5}">
                      <a16:colId xmlns:a16="http://schemas.microsoft.com/office/drawing/2014/main" val="20004"/>
                    </a:ext>
                  </a:extLst>
                </a:gridCol>
                <a:gridCol w="457200">
                  <a:extLst>
                    <a:ext uri="{9D8B030D-6E8A-4147-A177-3AD203B41FA5}">
                      <a16:colId xmlns:a16="http://schemas.microsoft.com/office/drawing/2014/main" val="20005"/>
                    </a:ext>
                  </a:extLst>
                </a:gridCol>
                <a:gridCol w="457200">
                  <a:extLst>
                    <a:ext uri="{9D8B030D-6E8A-4147-A177-3AD203B41FA5}">
                      <a16:colId xmlns:a16="http://schemas.microsoft.com/office/drawing/2014/main" val="20006"/>
                    </a:ext>
                  </a:extLst>
                </a:gridCol>
                <a:gridCol w="457200">
                  <a:extLst>
                    <a:ext uri="{9D8B030D-6E8A-4147-A177-3AD203B41FA5}">
                      <a16:colId xmlns:a16="http://schemas.microsoft.com/office/drawing/2014/main" val="20007"/>
                    </a:ext>
                  </a:extLst>
                </a:gridCol>
                <a:gridCol w="457200">
                  <a:extLst>
                    <a:ext uri="{9D8B030D-6E8A-4147-A177-3AD203B41FA5}">
                      <a16:colId xmlns:a16="http://schemas.microsoft.com/office/drawing/2014/main" val="20008"/>
                    </a:ext>
                  </a:extLst>
                </a:gridCol>
                <a:gridCol w="457200">
                  <a:extLst>
                    <a:ext uri="{9D8B030D-6E8A-4147-A177-3AD203B41FA5}">
                      <a16:colId xmlns:a16="http://schemas.microsoft.com/office/drawing/2014/main" val="20009"/>
                    </a:ext>
                  </a:extLst>
                </a:gridCol>
                <a:gridCol w="457200">
                  <a:extLst>
                    <a:ext uri="{9D8B030D-6E8A-4147-A177-3AD203B41FA5}">
                      <a16:colId xmlns:a16="http://schemas.microsoft.com/office/drawing/2014/main" val="20010"/>
                    </a:ext>
                  </a:extLst>
                </a:gridCol>
                <a:gridCol w="457200">
                  <a:extLst>
                    <a:ext uri="{9D8B030D-6E8A-4147-A177-3AD203B41FA5}">
                      <a16:colId xmlns:a16="http://schemas.microsoft.com/office/drawing/2014/main" val="20011"/>
                    </a:ext>
                  </a:extLst>
                </a:gridCol>
                <a:gridCol w="457200">
                  <a:extLst>
                    <a:ext uri="{9D8B030D-6E8A-4147-A177-3AD203B41FA5}">
                      <a16:colId xmlns:a16="http://schemas.microsoft.com/office/drawing/2014/main" val="20012"/>
                    </a:ext>
                  </a:extLst>
                </a:gridCol>
                <a:gridCol w="457200">
                  <a:extLst>
                    <a:ext uri="{9D8B030D-6E8A-4147-A177-3AD203B41FA5}">
                      <a16:colId xmlns:a16="http://schemas.microsoft.com/office/drawing/2014/main" val="20013"/>
                    </a:ext>
                  </a:extLst>
                </a:gridCol>
              </a:tblGrid>
              <a:tr h="27432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1200" b="1" dirty="0"/>
                        <a:t>1</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65760">
                <a:tc>
                  <a:txBody>
                    <a:bodyPr/>
                    <a:lstStyle/>
                    <a:p>
                      <a:r>
                        <a:rPr lang="ru-RU" sz="1200" b="1" dirty="0"/>
                        <a:t>2</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ru-RU" sz="1200" b="1" dirty="0"/>
                        <a:t>3</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1200" b="1" dirty="0"/>
                        <a:t>4</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65760">
                <a:tc>
                  <a:txBody>
                    <a:bodyPr/>
                    <a:lstStyle/>
                    <a:p>
                      <a:r>
                        <a:rPr lang="ru-RU" sz="1200" b="1" dirty="0"/>
                        <a:t>5</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1200" b="1" dirty="0"/>
                        <a:t>6</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1200" b="1" dirty="0"/>
                        <a:t>7</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65760">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365760">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365760">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365760">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2"/>
                  </a:ext>
                </a:extLst>
              </a:tr>
            </a:tbl>
          </a:graphicData>
        </a:graphic>
      </p:graphicFrame>
      <p:sp>
        <p:nvSpPr>
          <p:cNvPr id="9" name="Rectangle 8"/>
          <p:cNvSpPr/>
          <p:nvPr/>
        </p:nvSpPr>
        <p:spPr>
          <a:xfrm>
            <a:off x="5455417" y="928016"/>
            <a:ext cx="3601495" cy="923330"/>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cap="none" spc="0" dirty="0">
                <a:ln w="1905"/>
                <a:solidFill>
                  <a:srgbClr val="0070C0"/>
                </a:solidFill>
                <a:effectLst>
                  <a:innerShdw blurRad="69850" dist="43180" dir="5400000">
                    <a:srgbClr val="000000">
                      <a:alpha val="65000"/>
                    </a:srgbClr>
                  </a:innerShdw>
                </a:effectLst>
              </a:rPr>
              <a:t>1. Процес утворення органічних речовин з неорганічних у зелених частинах рослин.</a:t>
            </a:r>
            <a:endParaRPr lang="en-US" b="1" cap="none" spc="0" dirty="0">
              <a:ln w="1905"/>
              <a:solidFill>
                <a:srgbClr val="0070C0"/>
              </a:solidFill>
              <a:effectLst>
                <a:innerShdw blurRad="69850" dist="43180" dir="5400000">
                  <a:srgbClr val="000000">
                    <a:alpha val="65000"/>
                  </a:srgbClr>
                </a:innerShdw>
              </a:effectLst>
            </a:endParaRPr>
          </a:p>
        </p:txBody>
      </p:sp>
      <p:sp>
        <p:nvSpPr>
          <p:cNvPr id="12" name="Rectangle 11"/>
          <p:cNvSpPr/>
          <p:nvPr/>
        </p:nvSpPr>
        <p:spPr>
          <a:xfrm>
            <a:off x="5455416" y="2057400"/>
            <a:ext cx="3601496" cy="369332"/>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dirty="0">
                <a:ln w="1905"/>
                <a:solidFill>
                  <a:srgbClr val="0070C0"/>
                </a:solidFill>
                <a:effectLst>
                  <a:innerShdw blurRad="69850" dist="43180" dir="5400000">
                    <a:srgbClr val="000000">
                      <a:alpha val="65000"/>
                    </a:srgbClr>
                  </a:innerShdw>
                </a:effectLst>
              </a:rPr>
              <a:t>2</a:t>
            </a:r>
            <a:r>
              <a:rPr lang="uk-UA" b="1" cap="none" spc="0" dirty="0">
                <a:ln w="1905"/>
                <a:solidFill>
                  <a:srgbClr val="0070C0"/>
                </a:solidFill>
                <a:effectLst>
                  <a:innerShdw blurRad="69850" dist="43180" dir="5400000">
                    <a:srgbClr val="000000">
                      <a:alpha val="65000"/>
                    </a:srgbClr>
                  </a:innerShdw>
                </a:effectLst>
              </a:rPr>
              <a:t>. У них здійснюється фотосинтез.</a:t>
            </a:r>
            <a:endParaRPr lang="en-US" b="1" cap="none" spc="0" dirty="0">
              <a:ln w="1905"/>
              <a:solidFill>
                <a:srgbClr val="0070C0"/>
              </a:solidFill>
              <a:effectLst>
                <a:innerShdw blurRad="69850" dist="43180" dir="5400000">
                  <a:srgbClr val="000000">
                    <a:alpha val="65000"/>
                  </a:srgbClr>
                </a:innerShdw>
              </a:effectLst>
            </a:endParaRPr>
          </a:p>
        </p:txBody>
      </p:sp>
      <p:sp>
        <p:nvSpPr>
          <p:cNvPr id="13" name="Rectangle 12"/>
          <p:cNvSpPr/>
          <p:nvPr/>
        </p:nvSpPr>
        <p:spPr>
          <a:xfrm>
            <a:off x="5455420" y="2699266"/>
            <a:ext cx="3601494" cy="369332"/>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cap="none" spc="0" dirty="0">
                <a:ln w="1905"/>
                <a:solidFill>
                  <a:srgbClr val="0070C0"/>
                </a:solidFill>
                <a:effectLst>
                  <a:innerShdw blurRad="69850" dist="43180" dir="5400000">
                    <a:srgbClr val="000000">
                      <a:alpha val="65000"/>
                    </a:srgbClr>
                  </a:innerShdw>
                </a:effectLst>
              </a:rPr>
              <a:t>3. Листи з кількома платинками.</a:t>
            </a:r>
            <a:endParaRPr lang="en-US" b="1" cap="none" spc="0" dirty="0">
              <a:ln w="1905"/>
              <a:solidFill>
                <a:srgbClr val="0070C0"/>
              </a:solidFill>
              <a:effectLst>
                <a:innerShdw blurRad="69850" dist="43180" dir="5400000">
                  <a:srgbClr val="000000">
                    <a:alpha val="65000"/>
                  </a:srgbClr>
                </a:innerShdw>
              </a:effectLst>
            </a:endParaRPr>
          </a:p>
        </p:txBody>
      </p:sp>
      <p:sp>
        <p:nvSpPr>
          <p:cNvPr id="14" name="Rectangle 13"/>
          <p:cNvSpPr/>
          <p:nvPr/>
        </p:nvSpPr>
        <p:spPr>
          <a:xfrm>
            <a:off x="4038600" y="3760857"/>
            <a:ext cx="5018314" cy="646331"/>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dirty="0">
                <a:ln w="1905"/>
                <a:solidFill>
                  <a:srgbClr val="0070C0"/>
                </a:solidFill>
                <a:effectLst>
                  <a:innerShdw blurRad="69850" dist="43180" dir="5400000">
                    <a:srgbClr val="000000">
                      <a:alpha val="65000"/>
                    </a:srgbClr>
                  </a:innerShdw>
                </a:effectLst>
              </a:rPr>
              <a:t>4</a:t>
            </a:r>
            <a:r>
              <a:rPr lang="uk-UA" b="1" cap="none" spc="0" dirty="0">
                <a:ln w="1905"/>
                <a:solidFill>
                  <a:srgbClr val="0070C0"/>
                </a:solidFill>
                <a:effectLst>
                  <a:innerShdw blurRad="69850" dist="43180" dir="5400000">
                    <a:srgbClr val="000000">
                      <a:alpha val="65000"/>
                    </a:srgbClr>
                  </a:innerShdw>
                </a:effectLst>
              </a:rPr>
              <a:t>. Складові листка, по яких здійснюється транспортування поживних речовин у листку.</a:t>
            </a:r>
            <a:endParaRPr lang="en-US" b="1" cap="none" spc="0" dirty="0">
              <a:ln w="1905"/>
              <a:solidFill>
                <a:srgbClr val="0070C0"/>
              </a:solidFill>
              <a:effectLst>
                <a:innerShdw blurRad="69850" dist="43180" dir="5400000">
                  <a:srgbClr val="000000">
                    <a:alpha val="65000"/>
                  </a:srgbClr>
                </a:innerShdw>
              </a:effectLst>
            </a:endParaRPr>
          </a:p>
        </p:txBody>
      </p:sp>
      <p:sp>
        <p:nvSpPr>
          <p:cNvPr id="15" name="Rectangle 14"/>
          <p:cNvSpPr/>
          <p:nvPr/>
        </p:nvSpPr>
        <p:spPr>
          <a:xfrm>
            <a:off x="4038600" y="4572000"/>
            <a:ext cx="4998217" cy="923330"/>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cap="none" spc="0" dirty="0">
                <a:ln w="1905"/>
                <a:solidFill>
                  <a:srgbClr val="0070C0"/>
                </a:solidFill>
                <a:effectLst>
                  <a:innerShdw blurRad="69850" dist="43180" dir="5400000">
                    <a:srgbClr val="000000">
                      <a:alpha val="65000"/>
                    </a:srgbClr>
                  </a:innerShdw>
                </a:effectLst>
              </a:rPr>
              <a:t>5. Бічна частина пагона, що характеризується обмеженим ростом і наростає осново за рахунок вставного росту.</a:t>
            </a:r>
            <a:endParaRPr lang="en-US" b="1" cap="none" spc="0" dirty="0">
              <a:ln w="1905"/>
              <a:solidFill>
                <a:srgbClr val="0070C0"/>
              </a:solidFill>
              <a:effectLst>
                <a:innerShdw blurRad="69850" dist="43180" dir="5400000">
                  <a:srgbClr val="000000">
                    <a:alpha val="65000"/>
                  </a:srgbClr>
                </a:innerShdw>
              </a:effectLst>
            </a:endParaRPr>
          </a:p>
        </p:txBody>
      </p:sp>
      <p:sp>
        <p:nvSpPr>
          <p:cNvPr id="16" name="Rectangle 15"/>
          <p:cNvSpPr/>
          <p:nvPr/>
        </p:nvSpPr>
        <p:spPr>
          <a:xfrm>
            <a:off x="457200" y="5638800"/>
            <a:ext cx="6934200" cy="646331"/>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cap="none" spc="0" dirty="0">
                <a:ln w="1905"/>
                <a:solidFill>
                  <a:srgbClr val="0070C0"/>
                </a:solidFill>
                <a:effectLst>
                  <a:innerShdw blurRad="69850" dist="43180" dir="5400000">
                    <a:srgbClr val="000000">
                      <a:alpha val="65000"/>
                    </a:srgbClr>
                  </a:innerShdw>
                </a:effectLst>
              </a:rPr>
              <a:t>6. Виділення рослиною водяної пари в атмосферу, головним чином листками.</a:t>
            </a:r>
            <a:endParaRPr lang="en-US" b="1" cap="none" spc="0" dirty="0">
              <a:ln w="1905"/>
              <a:solidFill>
                <a:srgbClr val="0070C0"/>
              </a:solidFill>
              <a:effectLst>
                <a:innerShdw blurRad="69850" dist="43180" dir="5400000">
                  <a:srgbClr val="000000">
                    <a:alpha val="65000"/>
                  </a:srgbClr>
                </a:innerShdw>
              </a:effectLst>
            </a:endParaRPr>
          </a:p>
        </p:txBody>
      </p:sp>
      <p:sp>
        <p:nvSpPr>
          <p:cNvPr id="17" name="Rectangle 16"/>
          <p:cNvSpPr/>
          <p:nvPr/>
        </p:nvSpPr>
        <p:spPr>
          <a:xfrm>
            <a:off x="164069" y="6396335"/>
            <a:ext cx="5345232" cy="369332"/>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spAutoFit/>
          </a:bodyPr>
          <a:lstStyle/>
          <a:p>
            <a:pPr algn="ctr"/>
            <a:r>
              <a:rPr lang="uk-UA" b="1" cap="none" spc="0" dirty="0">
                <a:ln w="1905"/>
                <a:solidFill>
                  <a:srgbClr val="0070C0"/>
                </a:solidFill>
                <a:effectLst>
                  <a:innerShdw blurRad="69850" dist="43180" dir="5400000">
                    <a:srgbClr val="000000">
                      <a:alpha val="65000"/>
                    </a:srgbClr>
                  </a:innerShdw>
                </a:effectLst>
              </a:rPr>
              <a:t>7. Листки з однією пластинкою на черешку.</a:t>
            </a:r>
            <a:endParaRPr lang="en-US" b="1" cap="none" spc="0" dirty="0">
              <a:ln w="1905"/>
              <a:solidFill>
                <a:srgbClr val="0070C0"/>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1979606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1818532" y="0"/>
            <a:ext cx="4192173" cy="923330"/>
          </a:xfrm>
          <a:prstGeom prst="rect">
            <a:avLst/>
          </a:prstGeom>
          <a:noFill/>
        </p:spPr>
        <p:txBody>
          <a:bodyPr wrap="none" lIns="91440" tIns="45720" rIns="91440" bIns="45720">
            <a:spAutoFit/>
          </a:bodyPr>
          <a:lstStyle/>
          <a:p>
            <a:pPr algn="ctr"/>
            <a:r>
              <a:rPr lang="ru-RU"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Перевір себе</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3495358346"/>
              </p:ext>
            </p:extLst>
          </p:nvPr>
        </p:nvGraphicFramePr>
        <p:xfrm>
          <a:off x="381000" y="762000"/>
          <a:ext cx="8321040" cy="5943600"/>
        </p:xfrm>
        <a:graphic>
          <a:graphicData uri="http://schemas.openxmlformats.org/drawingml/2006/table">
            <a:tbl>
              <a:tblPr firstRow="1" bandRow="1">
                <a:tableStyleId>{2D5ABB26-0587-4C30-8999-92F81FD0307C}</a:tableStyleId>
              </a:tblPr>
              <a:tblGrid>
                <a:gridCol w="594360">
                  <a:extLst>
                    <a:ext uri="{9D8B030D-6E8A-4147-A177-3AD203B41FA5}">
                      <a16:colId xmlns:a16="http://schemas.microsoft.com/office/drawing/2014/main" val="20000"/>
                    </a:ext>
                  </a:extLst>
                </a:gridCol>
                <a:gridCol w="594360">
                  <a:extLst>
                    <a:ext uri="{9D8B030D-6E8A-4147-A177-3AD203B41FA5}">
                      <a16:colId xmlns:a16="http://schemas.microsoft.com/office/drawing/2014/main" val="20001"/>
                    </a:ext>
                  </a:extLst>
                </a:gridCol>
                <a:gridCol w="594360">
                  <a:extLst>
                    <a:ext uri="{9D8B030D-6E8A-4147-A177-3AD203B41FA5}">
                      <a16:colId xmlns:a16="http://schemas.microsoft.com/office/drawing/2014/main" val="20002"/>
                    </a:ext>
                  </a:extLst>
                </a:gridCol>
                <a:gridCol w="594360">
                  <a:extLst>
                    <a:ext uri="{9D8B030D-6E8A-4147-A177-3AD203B41FA5}">
                      <a16:colId xmlns:a16="http://schemas.microsoft.com/office/drawing/2014/main" val="20003"/>
                    </a:ext>
                  </a:extLst>
                </a:gridCol>
                <a:gridCol w="594360">
                  <a:extLst>
                    <a:ext uri="{9D8B030D-6E8A-4147-A177-3AD203B41FA5}">
                      <a16:colId xmlns:a16="http://schemas.microsoft.com/office/drawing/2014/main" val="20004"/>
                    </a:ext>
                  </a:extLst>
                </a:gridCol>
                <a:gridCol w="594360">
                  <a:extLst>
                    <a:ext uri="{9D8B030D-6E8A-4147-A177-3AD203B41FA5}">
                      <a16:colId xmlns:a16="http://schemas.microsoft.com/office/drawing/2014/main" val="20005"/>
                    </a:ext>
                  </a:extLst>
                </a:gridCol>
                <a:gridCol w="594360">
                  <a:extLst>
                    <a:ext uri="{9D8B030D-6E8A-4147-A177-3AD203B41FA5}">
                      <a16:colId xmlns:a16="http://schemas.microsoft.com/office/drawing/2014/main" val="20006"/>
                    </a:ext>
                  </a:extLst>
                </a:gridCol>
                <a:gridCol w="594360">
                  <a:extLst>
                    <a:ext uri="{9D8B030D-6E8A-4147-A177-3AD203B41FA5}">
                      <a16:colId xmlns:a16="http://schemas.microsoft.com/office/drawing/2014/main" val="20007"/>
                    </a:ext>
                  </a:extLst>
                </a:gridCol>
                <a:gridCol w="594360">
                  <a:extLst>
                    <a:ext uri="{9D8B030D-6E8A-4147-A177-3AD203B41FA5}">
                      <a16:colId xmlns:a16="http://schemas.microsoft.com/office/drawing/2014/main" val="20008"/>
                    </a:ext>
                  </a:extLst>
                </a:gridCol>
                <a:gridCol w="594360">
                  <a:extLst>
                    <a:ext uri="{9D8B030D-6E8A-4147-A177-3AD203B41FA5}">
                      <a16:colId xmlns:a16="http://schemas.microsoft.com/office/drawing/2014/main" val="20009"/>
                    </a:ext>
                  </a:extLst>
                </a:gridCol>
                <a:gridCol w="594360">
                  <a:extLst>
                    <a:ext uri="{9D8B030D-6E8A-4147-A177-3AD203B41FA5}">
                      <a16:colId xmlns:a16="http://schemas.microsoft.com/office/drawing/2014/main" val="20010"/>
                    </a:ext>
                  </a:extLst>
                </a:gridCol>
                <a:gridCol w="594360">
                  <a:extLst>
                    <a:ext uri="{9D8B030D-6E8A-4147-A177-3AD203B41FA5}">
                      <a16:colId xmlns:a16="http://schemas.microsoft.com/office/drawing/2014/main" val="20011"/>
                    </a:ext>
                  </a:extLst>
                </a:gridCol>
                <a:gridCol w="594360">
                  <a:extLst>
                    <a:ext uri="{9D8B030D-6E8A-4147-A177-3AD203B41FA5}">
                      <a16:colId xmlns:a16="http://schemas.microsoft.com/office/drawing/2014/main" val="20012"/>
                    </a:ext>
                  </a:extLst>
                </a:gridCol>
                <a:gridCol w="594360">
                  <a:extLst>
                    <a:ext uri="{9D8B030D-6E8A-4147-A177-3AD203B41FA5}">
                      <a16:colId xmlns:a16="http://schemas.microsoft.com/office/drawing/2014/main" val="20013"/>
                    </a:ext>
                  </a:extLst>
                </a:gridCol>
              </a:tblGrid>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1400" b="1" dirty="0"/>
                        <a:t>1</a:t>
                      </a:r>
                      <a:r>
                        <a:rPr lang="ru-RU" sz="2400" b="1" dirty="0"/>
                        <a:t>Ф</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ru-RU" sz="1400" b="1" dirty="0"/>
                        <a:t>2</a:t>
                      </a:r>
                      <a:r>
                        <a:rPr lang="ru-RU" sz="2400" b="1" dirty="0"/>
                        <a:t>Х</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Л</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ru-RU" sz="2400" b="1" dirty="0"/>
                        <a:t>О</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Р</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О</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П</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Л</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А</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ru-RU" sz="1400" b="1" dirty="0"/>
                        <a:t>3</a:t>
                      </a:r>
                      <a:r>
                        <a:rPr lang="ru-RU" sz="2400" b="1" dirty="0"/>
                        <a:t>С</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Т</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И</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Т</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К</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О</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Л</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1400" b="1" dirty="0"/>
                        <a:t>4</a:t>
                      </a:r>
                      <a:r>
                        <a:rPr lang="uk-UA" sz="2400" b="1" dirty="0"/>
                        <a:t>Ж</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ru-RU" sz="1400" b="1" dirty="0"/>
                        <a:t>5</a:t>
                      </a:r>
                      <a:r>
                        <a:rPr lang="ru-RU" sz="2400" b="1" dirty="0"/>
                        <a:t>Л</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И</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ru-RU" sz="2400" b="1" dirty="0"/>
                        <a:t>С</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k-UA" sz="2400" b="1" dirty="0"/>
                        <a:t>Т</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О</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К</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А</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Л</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И</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Д</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К</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Н</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Н</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А</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1400" b="1" dirty="0"/>
                        <a:t>6</a:t>
                      </a:r>
                      <a:r>
                        <a:rPr lang="ru-RU" sz="2400" b="1" dirty="0"/>
                        <a:t>Т</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k-UA" sz="2400" b="1" dirty="0"/>
                        <a:t>Р</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А</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Н</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С</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1400" b="1" dirty="0"/>
                        <a:t>7</a:t>
                      </a:r>
                      <a:r>
                        <a:rPr lang="uk-UA" sz="2400" b="1" dirty="0"/>
                        <a:t>П</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І</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Р</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А</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Ц</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І</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uk-UA" sz="2400" b="1" dirty="0"/>
                        <a:t>Я</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Е</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Р</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ru-RU" sz="2400" b="1" dirty="0"/>
                        <a:t>З</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О</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457200">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С</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457200">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Т</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457200">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uk-UA" sz="2400" b="1" dirty="0"/>
                        <a:t>І</a:t>
                      </a:r>
                      <a:endParaRPr lang="en-US"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4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402737832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178574" y="1425473"/>
            <a:ext cx="6384353" cy="5262979"/>
          </a:xfrm>
          <a:prstGeom prst="rect">
            <a:avLst/>
          </a:prstGeom>
        </p:spPr>
        <p:txBody>
          <a:bodyPr wrap="square">
            <a:spAutoFit/>
          </a:bodyPr>
          <a:lstStyle/>
          <a:p>
            <a:pPr algn="just"/>
            <a:r>
              <a:rPr lang="ru-RU" sz="2800" b="1" dirty="0">
                <a:ln w="1905"/>
                <a:solidFill>
                  <a:schemeClr val="accent6">
                    <a:lumMod val="50000"/>
                  </a:schemeClr>
                </a:solidFill>
                <a:effectLst>
                  <a:innerShdw blurRad="69850" dist="43180" dir="5400000">
                    <a:srgbClr val="000000">
                      <a:alpha val="65000"/>
                    </a:srgbClr>
                  </a:innerShdw>
                </a:effectLst>
              </a:rPr>
              <a:t>1. Листок як бічний орган пагона не має верхівкової твірної тканини. Типовий листок складається з основи листка, двох прилистків, черешка та листкової пластинки. </a:t>
            </a:r>
          </a:p>
          <a:p>
            <a:pPr algn="just"/>
            <a:r>
              <a:rPr lang="ru-RU" sz="2800" b="1" dirty="0">
                <a:ln w="1905"/>
                <a:solidFill>
                  <a:schemeClr val="accent6">
                    <a:lumMod val="50000"/>
                  </a:schemeClr>
                </a:solidFill>
                <a:effectLst>
                  <a:innerShdw blurRad="69850" dist="43180" dir="5400000">
                    <a:srgbClr val="000000">
                      <a:alpha val="65000"/>
                    </a:srgbClr>
                  </a:innerShdw>
                </a:effectLst>
              </a:rPr>
              <a:t>2. Жилки утворюють каркас листкової пластинки і забезпечують транспорт речовин. </a:t>
            </a:r>
          </a:p>
          <a:p>
            <a:pPr algn="just"/>
            <a:r>
              <a:rPr lang="ru-RU" sz="2800" b="1" dirty="0">
                <a:ln w="1905"/>
                <a:solidFill>
                  <a:schemeClr val="accent6">
                    <a:lumMod val="50000"/>
                  </a:schemeClr>
                </a:solidFill>
                <a:effectLst>
                  <a:innerShdw blurRad="69850" dist="43180" dir="5400000">
                    <a:srgbClr val="000000">
                      <a:alpha val="65000"/>
                    </a:srgbClr>
                  </a:innerShdw>
                </a:effectLst>
              </a:rPr>
              <a:t>3. Листки різних видів мають різну тривалість життя. Листопад є пристосуванням рослин до сезонної нестачі вологи, зокрема взимку.</a:t>
            </a:r>
            <a:endParaRPr lang="en-US" sz="2800" b="1" dirty="0">
              <a:ln w="1905"/>
              <a:solidFill>
                <a:schemeClr val="accent6">
                  <a:lumMod val="50000"/>
                </a:schemeClr>
              </a:solidFill>
              <a:effectLst>
                <a:innerShdw blurRad="69850" dist="43180" dir="5400000">
                  <a:srgbClr val="000000">
                    <a:alpha val="65000"/>
                  </a:srgbClr>
                </a:innerShdw>
              </a:effectLst>
            </a:endParaRPr>
          </a:p>
        </p:txBody>
      </p:sp>
      <p:sp>
        <p:nvSpPr>
          <p:cNvPr id="3" name="Rectangle 2"/>
          <p:cNvSpPr/>
          <p:nvPr/>
        </p:nvSpPr>
        <p:spPr>
          <a:xfrm>
            <a:off x="144528" y="-21077"/>
            <a:ext cx="4884672" cy="1446550"/>
          </a:xfrm>
          <a:prstGeom prst="rect">
            <a:avLst/>
          </a:prstGeom>
          <a:noFill/>
        </p:spPr>
        <p:txBody>
          <a:bodyPr wrap="none" lIns="91440" tIns="45720" rIns="91440" bIns="45720">
            <a:spAutoFit/>
          </a:bodyPr>
          <a:lstStyle/>
          <a:p>
            <a:pPr algn="ctr"/>
            <a:r>
              <a:rPr lang="ru-RU" sz="8800" b="1" dirty="0">
                <a:ln w="10541" cmpd="sng">
                  <a:solidFill>
                    <a:schemeClr val="accent1">
                      <a:shade val="88000"/>
                      <a:satMod val="110000"/>
                    </a:schemeClr>
                  </a:solidFill>
                  <a:prstDash val="solid"/>
                </a:ln>
                <a:solidFill>
                  <a:srgbClr val="FFFF00"/>
                </a:solidFill>
              </a:rPr>
              <a:t>Висновки</a:t>
            </a:r>
            <a:endParaRPr lang="en-US" sz="8800" b="1" dirty="0">
              <a:ln w="10541" cmpd="sng">
                <a:solidFill>
                  <a:schemeClr val="accent1">
                    <a:shade val="88000"/>
                    <a:satMod val="110000"/>
                  </a:schemeClr>
                </a:solidFill>
                <a:prstDash val="solid"/>
              </a:ln>
              <a:solidFill>
                <a:srgbClr val="FFFF00"/>
              </a:solidFill>
            </a:endParaRPr>
          </a:p>
        </p:txBody>
      </p:sp>
      <p:pic>
        <p:nvPicPr>
          <p:cNvPr id="17412" name="Picture 4" descr="листья ~ Gif-анимация (Осень) ~ Beesona.Ru"/>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21077"/>
            <a:ext cx="2623417" cy="2574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3947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sp>
        <p:nvSpPr>
          <p:cNvPr id="2" name="Rectangle 1"/>
          <p:cNvSpPr/>
          <p:nvPr/>
        </p:nvSpPr>
        <p:spPr>
          <a:xfrm>
            <a:off x="243191" y="1295400"/>
            <a:ext cx="7038676" cy="1938992"/>
          </a:xfrm>
          <a:prstGeom prst="rect">
            <a:avLst/>
          </a:prstGeom>
        </p:spPr>
        <p:txBody>
          <a:bodyPr wrap="square">
            <a:spAutoFit/>
          </a:bodyPr>
          <a:lstStyle/>
          <a:p>
            <a:pPr algn="just"/>
            <a:r>
              <a:rPr lang="ru-RU" sz="2400" b="1" dirty="0">
                <a:ln w="10541" cmpd="sng">
                  <a:solidFill>
                    <a:schemeClr val="accent1">
                      <a:shade val="88000"/>
                      <a:satMod val="110000"/>
                    </a:schemeClr>
                  </a:solidFill>
                  <a:prstDash val="solid"/>
                </a:ln>
                <a:solidFill>
                  <a:srgbClr val="0070C0"/>
                </a:solidFill>
              </a:rPr>
              <a:t>Пригадайте листки поширених в Україні рослин. Розгляньте малюнки, наведені в параграфі. Чи можете ви впізнати листки поширених в Україні рослин? Визначте ознаки зображених листків та заповніть таблицю в зошиті.</a:t>
            </a:r>
            <a:endParaRPr lang="en-US" sz="2400" b="1" dirty="0">
              <a:ln w="10541" cmpd="sng">
                <a:solidFill>
                  <a:schemeClr val="accent1">
                    <a:shade val="88000"/>
                    <a:satMod val="110000"/>
                  </a:schemeClr>
                </a:solidFill>
                <a:prstDash val="solid"/>
              </a:ln>
              <a:solidFill>
                <a:srgbClr val="0070C0"/>
              </a:solidFill>
            </a:endParaRPr>
          </a:p>
        </p:txBody>
      </p:sp>
      <p:sp>
        <p:nvSpPr>
          <p:cNvPr id="4" name="Rectangle 3"/>
          <p:cNvSpPr/>
          <p:nvPr/>
        </p:nvSpPr>
        <p:spPr>
          <a:xfrm>
            <a:off x="228600" y="228600"/>
            <a:ext cx="7014357" cy="923330"/>
          </a:xfrm>
          <a:prstGeom prst="rect">
            <a:avLst/>
          </a:prstGeom>
          <a:noFill/>
        </p:spPr>
        <p:txBody>
          <a:bodyPr wrap="none" lIns="91440" tIns="45720" rIns="91440" bIns="45720">
            <a:spAutoFit/>
          </a:bodyPr>
          <a:lstStyle/>
          <a:p>
            <a:pPr algn="ctr"/>
            <a:r>
              <a:rPr lang="uk-UA"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ДОМАШНЄ ЗАВДАННЯ</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5361"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31251" t="56171" r="18800" b="17540"/>
          <a:stretch/>
        </p:blipFill>
        <p:spPr bwMode="auto">
          <a:xfrm>
            <a:off x="76200" y="3505200"/>
            <a:ext cx="8721969" cy="258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1501050"/>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15000"/>
          </a:stretch>
        </a:blipFill>
        <a:effectLst/>
      </p:bgPr>
    </p:bg>
    <p:spTree>
      <p:nvGrpSpPr>
        <p:cNvPr id="1" name=""/>
        <p:cNvGrpSpPr/>
        <p:nvPr/>
      </p:nvGrpSpPr>
      <p:grpSpPr>
        <a:xfrm>
          <a:off x="0" y="0"/>
          <a:ext cx="0" cy="0"/>
          <a:chOff x="0" y="0"/>
          <a:chExt cx="0" cy="0"/>
        </a:xfrm>
      </p:grpSpPr>
      <p:pic>
        <p:nvPicPr>
          <p:cNvPr id="16386" name="Picture 2" descr="Дякую за роботу! Ви гарно попрацювали!МОЛОДЦІ!style.colorfillcolorfill.typestyle.font.  Size | Paper crafts for kids, Kids and parenting, Crafts for k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6206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395</TotalTime>
  <Words>702</Words>
  <Application>Microsoft Office PowerPoint</Application>
  <PresentationFormat>Екран (4:3)</PresentationFormat>
  <Paragraphs>121</Paragraphs>
  <Slides>20</Slides>
  <Notes>1</Notes>
  <HiddenSlides>0</HiddenSlides>
  <MMClips>0</MMClips>
  <ScaleCrop>false</ScaleCrop>
  <HeadingPairs>
    <vt:vector size="4" baseType="variant">
      <vt:variant>
        <vt:lpstr>Тема</vt:lpstr>
      </vt:variant>
      <vt:variant>
        <vt:i4>1</vt:i4>
      </vt:variant>
      <vt:variant>
        <vt:lpstr>Заголовки слайдів</vt:lpstr>
      </vt:variant>
      <vt:variant>
        <vt:i4>20</vt:i4>
      </vt:variant>
    </vt:vector>
  </HeadingPairs>
  <TitlesOfParts>
    <vt:vector size="21" baseType="lpstr">
      <vt:lpstr>Office Theme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Dimik - Lapotop</dc:creator>
  <cp:lastModifiedBy>Alona Tsebenko</cp:lastModifiedBy>
  <cp:revision>35</cp:revision>
  <dcterms:created xsi:type="dcterms:W3CDTF">2022-09-29T15:31:19Z</dcterms:created>
  <dcterms:modified xsi:type="dcterms:W3CDTF">2023-02-12T16:58:30Z</dcterms:modified>
</cp:coreProperties>
</file>