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1.jpeg" ContentType="image/jpeg"/>
  <Override PartName="/ppt/media/image2.jpeg" ContentType="image/jpeg"/>
  <Override PartName="/ppt/media/image8.png" ContentType="image/png"/>
  <Override PartName="/ppt/media/image3.jpeg" ContentType="image/jpeg"/>
  <Override PartName="/ppt/media/image5.png" ContentType="image/png"/>
  <Override PartName="/ppt/media/image4.jpeg" ContentType="image/jpeg"/>
  <Override PartName="/ppt/media/image6.png" ContentType="image/png"/>
  <Override PartName="/ppt/media/image7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39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5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PlaceHolder 5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3"/>
          <p:cNvSpPr>
            <a:spLocks noGrp="1"/>
          </p:cNvSpPr>
          <p:nvPr>
            <p:ph type="body"/>
          </p:nvPr>
        </p:nvSpPr>
        <p:spPr>
          <a:xfrm>
            <a:off x="323964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0" name="PlaceHolder 4"/>
          <p:cNvSpPr>
            <a:spLocks noGrp="1"/>
          </p:cNvSpPr>
          <p:nvPr>
            <p:ph type="body"/>
          </p:nvPr>
        </p:nvSpPr>
        <p:spPr>
          <a:xfrm>
            <a:off x="6022080" y="160020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1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2" name="PlaceHolder 6"/>
          <p:cNvSpPr>
            <a:spLocks noGrp="1"/>
          </p:cNvSpPr>
          <p:nvPr>
            <p:ph type="body"/>
          </p:nvPr>
        </p:nvSpPr>
        <p:spPr>
          <a:xfrm>
            <a:off x="323964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3" name="PlaceHolder 7"/>
          <p:cNvSpPr>
            <a:spLocks noGrp="1"/>
          </p:cNvSpPr>
          <p:nvPr>
            <p:ph type="body"/>
          </p:nvPr>
        </p:nvSpPr>
        <p:spPr>
          <a:xfrm>
            <a:off x="6022080" y="3964320"/>
            <a:ext cx="2649600" cy="2158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6DED3BBC-7A2B-496F-9201-721AE277309E}" type="datetime">
              <a:rPr b="0" lang="uk-UA" sz="1200" spc="-1" strike="noStrike">
                <a:solidFill>
                  <a:srgbClr val="8b8b8b"/>
                </a:solidFill>
                <a:latin typeface="Calibri"/>
              </a:rPr>
              <a:t>3.11.21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F7296BDA-80E1-42CC-94AF-B6962B68D609}" type="slidenum">
              <a:rPr b="0" lang="uk-UA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Другий рівень структури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Третій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5063F18B-0E1F-48A1-AA16-C9ECBCE098DC}" type="datetime">
              <a:rPr b="0" lang="uk-UA" sz="1200" spc="-1" strike="noStrike">
                <a:solidFill>
                  <a:srgbClr val="8b8b8b"/>
                </a:solidFill>
                <a:latin typeface="Calibri"/>
              </a:rPr>
              <a:t>3.11.21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95D4B3A-B26D-4EC0-AD36-C35D98566929}" type="slidenum">
              <a:rPr b="0" lang="uk-UA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тексту заголовка клацніть мишею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Другий рівень структури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Третій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29875066-F7D7-488D-A2A6-A6F71F3EEA1F}" type="datetime">
              <a:rPr b="0" lang="uk-UA" sz="1200" spc="-1" strike="noStrike">
                <a:solidFill>
                  <a:srgbClr val="8b8b8b"/>
                </a:solidFill>
                <a:latin typeface="Calibri"/>
              </a:rPr>
              <a:t>3.11.21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2E74F3B3-C6B8-41E0-8F94-E8B6B92D8F4E}" type="slidenum">
              <a:rPr b="0" lang="uk-UA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Другий рівень структури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Третій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743040" indent="-2854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5E099C0B-CF91-4BAF-8FB9-F8B4AAD49AFC}" type="datetime">
              <a:rPr b="0" lang="uk-UA" sz="1200" spc="-1" strike="noStrike">
                <a:solidFill>
                  <a:srgbClr val="8b8b8b"/>
                </a:solidFill>
                <a:latin typeface="Calibri"/>
              </a:rPr>
              <a:t>3.11.21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26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127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6A5DBF5D-33BD-4B5B-99E9-6BE87C2A1C4B}" type="slidenum">
              <a:rPr b="0" lang="uk-UA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29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9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29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29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29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slideLayout" Target="../slideLayouts/slideLayout3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extShape 1"/>
          <p:cNvSpPr txBox="1"/>
          <p:nvPr/>
        </p:nvSpPr>
        <p:spPr>
          <a:xfrm>
            <a:off x="0" y="764640"/>
            <a:ext cx="9143640" cy="14695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7200" spc="-1" strike="noStrike">
                <a:solidFill>
                  <a:srgbClr val="000000"/>
                </a:solidFill>
                <a:latin typeface="Times New Roman"/>
              </a:rPr>
              <a:t>ЧОМУ СКИСАЄ МОЛОКО?</a:t>
            </a:r>
            <a:endParaRPr b="0" lang="ru-RU" sz="7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65" name="Picture 2" descr=""/>
          <p:cNvPicPr/>
          <p:nvPr/>
        </p:nvPicPr>
        <p:blipFill>
          <a:blip r:embed="rId1"/>
          <a:stretch/>
        </p:blipFill>
        <p:spPr>
          <a:xfrm>
            <a:off x="1309320" y="2531160"/>
            <a:ext cx="6538680" cy="4164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extShape 1"/>
          <p:cNvSpPr txBox="1"/>
          <p:nvPr/>
        </p:nvSpPr>
        <p:spPr>
          <a:xfrm>
            <a:off x="430200" y="260280"/>
            <a:ext cx="8713440" cy="64814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У свіжому молоці міститься багато поживних речовин. Найголовніша з них – це лактоза, або, як її ще називають – молочний цукор. Молоко, коли постоїть якийсь час, набуває кислого смаку.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Чому так відбувається? 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Куди зникає молочний цукор? (це - молочнокислі бактерії, які використовують лактозу для підтримки своєї життєдіяльності, виділяючи кислоти).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67" name="Picture 2" descr=""/>
          <p:cNvPicPr/>
          <p:nvPr/>
        </p:nvPicPr>
        <p:blipFill>
          <a:blip r:embed="rId1"/>
          <a:stretch/>
        </p:blipFill>
        <p:spPr>
          <a:xfrm>
            <a:off x="2411640" y="4081680"/>
            <a:ext cx="4500000" cy="252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0000"/>
                </a:solidFill>
                <a:latin typeface="Times New Roman"/>
              </a:rPr>
              <a:t>Як же бактерії потрапляють у молоко?</a:t>
            </a:r>
            <a:endParaRPr b="0" lang="ru-RU" sz="5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69" name="Picture 3" descr=""/>
          <p:cNvPicPr/>
          <p:nvPr/>
        </p:nvPicPr>
        <p:blipFill>
          <a:blip r:embed="rId1"/>
          <a:stretch/>
        </p:blipFill>
        <p:spPr>
          <a:xfrm>
            <a:off x="1979640" y="1614240"/>
            <a:ext cx="5112360" cy="5112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extShape 1"/>
          <p:cNvSpPr txBox="1"/>
          <p:nvPr/>
        </p:nvSpPr>
        <p:spPr>
          <a:xfrm>
            <a:off x="288000" y="9360"/>
            <a:ext cx="8496000" cy="5966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Виявляється, що бактерії  живуть на поверхні молочних залоз, де затримуються крапельки молока. Як тільки ці крапельки потрапляють у свіже молоко – бактерії починають активно розмножуватись в ньому. </a:t>
            </a:r>
            <a:br/>
            <a:br/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Цікаво, що сквасити молоко можливо, якщо додати до молока і інші спеціальні види мікроорганізмів, кожен з яких здатний змінювати хімічні властивості молока і надавати йому нові смаки. </a:t>
            </a:r>
            <a:br/>
            <a:br/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Так виготовляють </a:t>
            </a:r>
            <a:br/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різноманітні  йогурти та сири.</a:t>
            </a:r>
            <a:br/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71" name="Picture 2" descr=""/>
          <p:cNvPicPr/>
          <p:nvPr/>
        </p:nvPicPr>
        <p:blipFill>
          <a:blip r:embed="rId1"/>
          <a:stretch/>
        </p:blipFill>
        <p:spPr>
          <a:xfrm>
            <a:off x="5868000" y="4473000"/>
            <a:ext cx="3142800" cy="2354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extShape 1"/>
          <p:cNvSpPr txBox="1"/>
          <p:nvPr/>
        </p:nvSpPr>
        <p:spPr>
          <a:xfrm>
            <a:off x="467640" y="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00000"/>
                </a:solidFill>
                <a:latin typeface="Times New Roman"/>
              </a:rPr>
              <a:t>Молочнокислі бактерії</a:t>
            </a:r>
            <a:endParaRPr b="1" lang="ru-RU" sz="4400" spc="-1" strike="noStrike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173" name="Picture 3" descr=""/>
          <p:cNvPicPr/>
          <p:nvPr/>
        </p:nvPicPr>
        <p:blipFill>
          <a:blip r:embed="rId1"/>
          <a:srcRect l="6101" t="17705" r="6699" b="0"/>
          <a:stretch/>
        </p:blipFill>
        <p:spPr>
          <a:xfrm>
            <a:off x="755640" y="1146240"/>
            <a:ext cx="7535520" cy="5326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ustomShape 1"/>
          <p:cNvSpPr/>
          <p:nvPr/>
        </p:nvSpPr>
        <p:spPr>
          <a:xfrm>
            <a:off x="251640" y="260640"/>
            <a:ext cx="5112360" cy="6398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uk-UA" sz="5400" spc="-1" strike="noStrike">
                <a:solidFill>
                  <a:srgbClr val="000000"/>
                </a:solidFill>
                <a:latin typeface="Times New Roman"/>
              </a:rPr>
              <a:t>Як з молока отримати сметану? </a:t>
            </a:r>
            <a:endParaRPr b="0" lang="uk-UA" sz="5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uk-UA" sz="5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uk-UA" sz="28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Виявляється, молоко можна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попередньо обробити, перш 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ніж воно почне скисати. 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Якщо взяти найбільш жирну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частина молока - вершки, то 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ті ж самі види молочнокислих 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бактерій перетворять їх </a:t>
            </a:r>
            <a:endParaRPr b="0" lang="uk-UA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на сметану.</a:t>
            </a:r>
            <a:endParaRPr b="0" lang="uk-UA" sz="2800" spc="-1" strike="noStrike">
              <a:latin typeface="Arial"/>
            </a:endParaRPr>
          </a:p>
        </p:txBody>
      </p:sp>
      <p:pic>
        <p:nvPicPr>
          <p:cNvPr id="175" name="Picture 3" descr=""/>
          <p:cNvPicPr/>
          <p:nvPr/>
        </p:nvPicPr>
        <p:blipFill>
          <a:blip r:embed="rId1"/>
          <a:stretch/>
        </p:blipFill>
        <p:spPr>
          <a:xfrm>
            <a:off x="5236560" y="4043520"/>
            <a:ext cx="3691440" cy="206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6" name="Picture 4" descr=""/>
          <p:cNvPicPr/>
          <p:nvPr/>
        </p:nvPicPr>
        <p:blipFill>
          <a:blip r:embed="rId2"/>
          <a:stretch/>
        </p:blipFill>
        <p:spPr>
          <a:xfrm>
            <a:off x="4932000" y="286560"/>
            <a:ext cx="3996000" cy="266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extShape 1"/>
          <p:cNvSpPr txBox="1"/>
          <p:nvPr/>
        </p:nvSpPr>
        <p:spPr>
          <a:xfrm>
            <a:off x="398520" y="105264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11000"/>
          </a:bodyPr>
          <a:p>
            <a:pPr algn="ctr">
              <a:lnSpc>
                <a:spcPct val="100000"/>
              </a:lnSpc>
            </a:pPr>
            <a:r>
              <a:rPr b="1" lang="ru-RU" sz="6000" spc="-1" strike="noStrike">
                <a:solidFill>
                  <a:srgbClr val="000000"/>
                </a:solidFill>
                <a:latin typeface="Times New Roman"/>
              </a:rPr>
              <a:t>А як же отримати кефір?</a:t>
            </a:r>
            <a:br/>
            <a:r>
              <a:rPr b="1" lang="ru-RU" sz="6000" spc="-1" strike="noStrike">
                <a:solidFill>
                  <a:srgbClr val="000000"/>
                </a:solidFill>
                <a:latin typeface="Times New Roman"/>
              </a:rPr>
              <a:t> </a:t>
            </a:r>
            <a:br/>
            <a:r>
              <a:rPr b="1" lang="ru-RU" sz="3100" spc="-1" strike="noStrike">
                <a:solidFill>
                  <a:srgbClr val="000000"/>
                </a:solidFill>
                <a:latin typeface="Times New Roman"/>
              </a:rPr>
              <a:t>Для цього треба обробити молоко не тільки молочнокислими бактеріями, а й дріжджами. </a:t>
            </a:r>
            <a:br/>
            <a:endParaRPr b="0" lang="ru-RU" sz="31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78" name="Picture 2" descr=""/>
          <p:cNvPicPr/>
          <p:nvPr/>
        </p:nvPicPr>
        <p:blipFill>
          <a:blip r:embed="rId1"/>
          <a:stretch/>
        </p:blipFill>
        <p:spPr>
          <a:xfrm>
            <a:off x="1187640" y="3116880"/>
            <a:ext cx="6650640" cy="3740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CustomShape 1"/>
          <p:cNvSpPr/>
          <p:nvPr/>
        </p:nvSpPr>
        <p:spPr>
          <a:xfrm>
            <a:off x="179640" y="260640"/>
            <a:ext cx="8640720" cy="2649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just"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Існує багато сортів сиру. Це теж кисломолочні продукти . Його одержують в результаті сквашування молока з наступним видаленням сироватки. Сир - високопоживний харчовий продукт, що виготовляється з згорнутого (кислого) молока. </a:t>
            </a:r>
            <a:endParaRPr b="0" lang="uk-UA" sz="2800" spc="-1" strike="noStrike">
              <a:latin typeface="Arial"/>
            </a:endParaRPr>
          </a:p>
        </p:txBody>
      </p:sp>
      <p:pic>
        <p:nvPicPr>
          <p:cNvPr id="180" name="Picture 2" descr=""/>
          <p:cNvPicPr/>
          <p:nvPr/>
        </p:nvPicPr>
        <p:blipFill>
          <a:blip r:embed="rId1"/>
          <a:stretch/>
        </p:blipFill>
        <p:spPr>
          <a:xfrm>
            <a:off x="2195640" y="2421000"/>
            <a:ext cx="5292720" cy="4295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CustomShape 1"/>
          <p:cNvSpPr/>
          <p:nvPr/>
        </p:nvSpPr>
        <p:spPr>
          <a:xfrm>
            <a:off x="179640" y="1628640"/>
            <a:ext cx="4536000" cy="5209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000000"/>
                </a:solidFill>
                <a:latin typeface="Times New Roman"/>
              </a:rPr>
              <a:t>Для цього можна застосовувати просте кип'ятіння. Це не погіршує смаку продукту, але вбиває бактерії. Крім того, при наступному зберіганні молока в холодильнику, бактерії, що залишились,  все одно продовжують розмножуватися, але дуже повільно. 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182" name="TextShape 2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0000"/>
                </a:solidFill>
                <a:latin typeface="Times New Roman"/>
              </a:rPr>
              <a:t>Як зробити так, </a:t>
            </a:r>
            <a:br/>
            <a:r>
              <a:rPr b="1" lang="ru-RU" sz="5400" spc="-1" strike="noStrike">
                <a:solidFill>
                  <a:srgbClr val="000000"/>
                </a:solidFill>
                <a:latin typeface="Times New Roman"/>
              </a:rPr>
              <a:t>щоб молоко не скисло?</a:t>
            </a:r>
            <a:endParaRPr b="0" lang="ru-RU" sz="5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83" name="Picture 2" descr=""/>
          <p:cNvPicPr/>
          <p:nvPr/>
        </p:nvPicPr>
        <p:blipFill>
          <a:blip r:embed="rId1"/>
          <a:stretch/>
        </p:blipFill>
        <p:spPr>
          <a:xfrm>
            <a:off x="4716000" y="2421000"/>
            <a:ext cx="4240440" cy="2907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extShape 1"/>
          <p:cNvSpPr txBox="1"/>
          <p:nvPr/>
        </p:nvSpPr>
        <p:spPr>
          <a:xfrm>
            <a:off x="443160" y="26064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0000"/>
                </a:solidFill>
                <a:latin typeface="Times New Roman"/>
              </a:rPr>
              <a:t>Інші методи збереження молока </a:t>
            </a:r>
            <a:endParaRPr b="0" lang="ru-RU" sz="5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5" name="TextShape 2"/>
          <p:cNvSpPr txBox="1"/>
          <p:nvPr/>
        </p:nvSpPr>
        <p:spPr>
          <a:xfrm>
            <a:off x="0" y="1556640"/>
            <a:ext cx="9143640" cy="31244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До інших методів зберігання молока відноситься висушування. На розпилювальних установках молоко сушать при температурі 150-180 ° C.  Отримують порошок - сухе молоко. 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Ну і як не згадати про згущене молоко? Адже «зацукрування» - це теж один із способів збереження молока</a:t>
            </a:r>
            <a:r>
              <a:rPr b="1" lang="ru-RU" sz="2800" spc="-1" strike="noStrike">
                <a:solidFill>
                  <a:srgbClr val="000000"/>
                </a:solidFill>
                <a:latin typeface="Calibri"/>
              </a:rPr>
              <a:t>. 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  <a:spcBef>
                <a:spcPts val="641"/>
              </a:spcBef>
            </a:pP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86" name="Picture 3" descr=""/>
          <p:cNvPicPr/>
          <p:nvPr/>
        </p:nvPicPr>
        <p:blipFill>
          <a:blip r:embed="rId1"/>
          <a:stretch/>
        </p:blipFill>
        <p:spPr>
          <a:xfrm>
            <a:off x="468360" y="4437000"/>
            <a:ext cx="3851640" cy="230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7" name="Picture 5" descr=""/>
          <p:cNvPicPr/>
          <p:nvPr/>
        </p:nvPicPr>
        <p:blipFill>
          <a:blip r:embed="rId2"/>
          <a:stretch/>
        </p:blipFill>
        <p:spPr>
          <a:xfrm>
            <a:off x="4788000" y="4046400"/>
            <a:ext cx="3666600" cy="269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Application>LibreOffice/6.3.0.4$Windows_X86_64 LibreOffice_project/057fc023c990d676a43019934386b85b21a9ee99</Application>
  <Words>264</Words>
  <Paragraphs>28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2021-10-27T17:26:54Z</dcterms:created>
  <dc:creator>Пользователь</dc:creator>
  <dc:description/>
  <dc:language>uk-UA</dc:language>
  <cp:lastModifiedBy/>
  <dcterms:modified xsi:type="dcterms:W3CDTF">2021-11-03T14:14:30Z</dcterms:modified>
  <cp:revision>10</cp:revision>
  <dc:subject/>
  <dc:title>ЧОМУ СКИСАЄ МОЛОКО?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11</vt:i4>
  </property>
</Properties>
</file>