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1191" y="1254033"/>
            <a:ext cx="6847221" cy="957943"/>
          </a:xfrm>
        </p:spPr>
        <p:txBody>
          <a:bodyPr>
            <a:noAutofit/>
          </a:bodyPr>
          <a:lstStyle/>
          <a:p>
            <a:pPr algn="ctr"/>
            <a:r>
              <a:rPr lang="uk-UA" sz="6600" b="1" dirty="0" smtClean="0">
                <a:solidFill>
                  <a:schemeClr val="accent1">
                    <a:lumMod val="50000"/>
                  </a:schemeClr>
                </a:solidFill>
              </a:rPr>
              <a:t>Запліднення</a:t>
            </a:r>
            <a:endParaRPr lang="ru-RU" sz="6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20891" y="2029096"/>
            <a:ext cx="3413761" cy="1018905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uk-UA" b="1" dirty="0" err="1" smtClean="0"/>
              <a:t>Шеіна</a:t>
            </a:r>
            <a:r>
              <a:rPr lang="uk-UA" b="1" dirty="0" smtClean="0"/>
              <a:t> </a:t>
            </a:r>
            <a:r>
              <a:rPr lang="uk-UA" b="1" dirty="0" err="1" smtClean="0"/>
              <a:t>т.в</a:t>
            </a:r>
            <a:r>
              <a:rPr lang="uk-UA" b="1" dirty="0" smtClean="0"/>
              <a:t>.,</a:t>
            </a:r>
          </a:p>
          <a:p>
            <a:pPr algn="r"/>
            <a:r>
              <a:rPr lang="uk-UA" b="1" dirty="0" smtClean="0"/>
              <a:t>Учитель хімії і біології</a:t>
            </a:r>
          </a:p>
          <a:p>
            <a:pPr algn="r"/>
            <a:r>
              <a:rPr lang="uk-UA" b="1" dirty="0" err="1" smtClean="0"/>
              <a:t>Парутинська</a:t>
            </a:r>
            <a:r>
              <a:rPr lang="uk-UA" b="1" dirty="0" smtClean="0"/>
              <a:t> ЗОШ І-ІІІ ступенів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282" y="3299460"/>
            <a:ext cx="7781925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655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3310" y="824520"/>
            <a:ext cx="11029616" cy="698548"/>
          </a:xfrm>
        </p:spPr>
        <p:txBody>
          <a:bodyPr/>
          <a:lstStyle/>
          <a:p>
            <a:pPr algn="ctr"/>
            <a:r>
              <a:rPr lang="uk-UA" b="1" dirty="0" smtClean="0"/>
              <a:t>У результаті запліднення утворюється зигота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74836" y="1907176"/>
            <a:ext cx="1086656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accent4">
                    <a:lumMod val="75000"/>
                  </a:schemeClr>
                </a:solidFill>
              </a:rPr>
              <a:t>Запліднення</a:t>
            </a:r>
            <a:r>
              <a:rPr lang="uk-UA" sz="3200" dirty="0" smtClean="0"/>
              <a:t> – це злиття </a:t>
            </a:r>
            <a:r>
              <a:rPr lang="uk-UA" sz="3200" dirty="0" err="1" smtClean="0"/>
              <a:t>гаплоїдних</a:t>
            </a:r>
            <a:r>
              <a:rPr lang="uk-UA" sz="3200" dirty="0" smtClean="0"/>
              <a:t> спеціалізованих </a:t>
            </a:r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</a:rPr>
              <a:t>гамет</a:t>
            </a:r>
            <a:r>
              <a:rPr lang="uk-UA" sz="3200" dirty="0" smtClean="0"/>
              <a:t>, </a:t>
            </a:r>
          </a:p>
          <a:p>
            <a:pPr algn="ctr"/>
            <a:r>
              <a:rPr lang="uk-UA" sz="3200" dirty="0" smtClean="0"/>
              <a:t>під час якого формується диплоїдна </a:t>
            </a:r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</a:rPr>
              <a:t>зигота</a:t>
            </a:r>
            <a:endParaRPr lang="uk-UA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55" y="3054063"/>
            <a:ext cx="5623423" cy="36761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258" y="3054063"/>
            <a:ext cx="5503451" cy="367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846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b="1" dirty="0" smtClean="0"/>
              <a:t>Запліднення відбувається,</a:t>
            </a:r>
            <a:br>
              <a:rPr lang="uk-UA" b="1" dirty="0" smtClean="0"/>
            </a:br>
            <a:r>
              <a:rPr lang="uk-UA" b="1" dirty="0" smtClean="0"/>
              <a:t>коли зливаються дві статеві клітини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75894" y="1907179"/>
            <a:ext cx="110906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 smtClean="0">
                <a:solidFill>
                  <a:schemeClr val="accent4">
                    <a:lumMod val="75000"/>
                  </a:schemeClr>
                </a:solidFill>
              </a:rPr>
              <a:t>Ізогамія</a:t>
            </a:r>
            <a:r>
              <a:rPr lang="uk-UA" sz="2000" dirty="0" smtClean="0"/>
              <a:t> – процес злиття двох однакових статевих клітин.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 smtClean="0">
                <a:solidFill>
                  <a:schemeClr val="accent4">
                    <a:lumMod val="75000"/>
                  </a:schemeClr>
                </a:solidFill>
              </a:rPr>
              <a:t>Гетерогамія</a:t>
            </a:r>
            <a:r>
              <a:rPr lang="uk-UA" sz="2000" dirty="0" smtClean="0"/>
              <a:t> – процес </a:t>
            </a:r>
            <a:r>
              <a:rPr lang="uk-UA" sz="2000" dirty="0"/>
              <a:t>злиття двох </a:t>
            </a:r>
            <a:r>
              <a:rPr lang="uk-UA" sz="2000" dirty="0" smtClean="0"/>
              <a:t>статевих клітин, які відрізняються за розмірами.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 smtClean="0">
                <a:solidFill>
                  <a:schemeClr val="accent4">
                    <a:lumMod val="75000"/>
                  </a:schemeClr>
                </a:solidFill>
              </a:rPr>
              <a:t>Оогамія</a:t>
            </a:r>
            <a:r>
              <a:rPr lang="uk-UA" sz="2000" dirty="0" smtClean="0"/>
              <a:t> – процес </a:t>
            </a:r>
            <a:r>
              <a:rPr lang="uk-UA" sz="2000" dirty="0"/>
              <a:t>злиття </a:t>
            </a:r>
            <a:r>
              <a:rPr lang="uk-UA" sz="2000" dirty="0" smtClean="0"/>
              <a:t>рухливої та нерухливої статевих клітин (яйцеклітини і сперматозоїда).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 smtClean="0">
                <a:solidFill>
                  <a:schemeClr val="accent4">
                    <a:lumMod val="75000"/>
                  </a:schemeClr>
                </a:solidFill>
              </a:rPr>
              <a:t>Соматогамія</a:t>
            </a:r>
            <a:r>
              <a:rPr lang="uk-UA" sz="2000" dirty="0" smtClean="0"/>
              <a:t> – процес </a:t>
            </a:r>
            <a:r>
              <a:rPr lang="uk-UA" sz="2000" dirty="0"/>
              <a:t>злиття </a:t>
            </a:r>
            <a:r>
              <a:rPr lang="uk-UA" sz="2000" dirty="0" smtClean="0"/>
              <a:t>клітин </a:t>
            </a:r>
            <a:r>
              <a:rPr lang="uk-UA" sz="2000" dirty="0"/>
              <a:t>н</a:t>
            </a:r>
            <a:r>
              <a:rPr lang="uk-UA" sz="2000" dirty="0" smtClean="0"/>
              <a:t>иток грибниці (гіфів), що контактують.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78" y="3230618"/>
            <a:ext cx="11467980" cy="3591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80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Запліднення може відбуватися </a:t>
            </a:r>
            <a:br>
              <a:rPr lang="uk-UA" b="1" dirty="0" smtClean="0"/>
            </a:br>
            <a:r>
              <a:rPr lang="uk-UA" b="1" dirty="0" smtClean="0"/>
              <a:t>в довкіллі або в організмі самиці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057" y="1971321"/>
            <a:ext cx="3342197" cy="46333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921" y="1978046"/>
            <a:ext cx="3336228" cy="46198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1920" y="1978046"/>
            <a:ext cx="509451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>
                <a:solidFill>
                  <a:schemeClr val="accent4">
                    <a:lumMod val="75000"/>
                  </a:schemeClr>
                </a:solidFill>
              </a:rPr>
              <a:t>Зовнішнє запліднення </a:t>
            </a:r>
            <a:r>
              <a:rPr lang="uk-UA" sz="2000" dirty="0" smtClean="0"/>
              <a:t>– самці і самиці виділяють свої статеві клітини в довкілля, де вони і зустрічаються </a:t>
            </a:r>
            <a:r>
              <a:rPr lang="uk-UA" sz="2000" dirty="0" smtClean="0">
                <a:solidFill>
                  <a:schemeClr val="accent2">
                    <a:lumMod val="75000"/>
                  </a:schemeClr>
                </a:solidFill>
              </a:rPr>
              <a:t>(риби, амфібії, корали, морські черви).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>
                <a:solidFill>
                  <a:schemeClr val="accent4">
                    <a:lumMod val="75000"/>
                  </a:schemeClr>
                </a:solidFill>
              </a:rPr>
              <a:t>Внутрішнє запліднення </a:t>
            </a:r>
            <a:r>
              <a:rPr lang="uk-UA" sz="2000" dirty="0" smtClean="0"/>
              <a:t>– сперматозоїди напряму доставляються до статевих шляхів самиці, де і відбувається злиття статевих клітин </a:t>
            </a:r>
            <a:r>
              <a:rPr lang="uk-UA" sz="2000" dirty="0" smtClean="0">
                <a:solidFill>
                  <a:schemeClr val="accent2">
                    <a:lumMod val="75000"/>
                  </a:schemeClr>
                </a:solidFill>
              </a:rPr>
              <a:t>(ссавці, птахи, комахи, акули, ракоподібні).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err="1" smtClean="0">
                <a:solidFill>
                  <a:schemeClr val="accent4">
                    <a:lumMod val="75000"/>
                  </a:schemeClr>
                </a:solidFill>
              </a:rPr>
              <a:t>Сперматофорне</a:t>
            </a:r>
            <a:r>
              <a:rPr lang="uk-UA" sz="2000" b="1" dirty="0" smtClean="0"/>
              <a:t> </a:t>
            </a:r>
            <a:r>
              <a:rPr lang="uk-UA" sz="2000" b="1" dirty="0" smtClean="0">
                <a:solidFill>
                  <a:schemeClr val="accent4">
                    <a:lumMod val="75000"/>
                  </a:schemeClr>
                </a:solidFill>
              </a:rPr>
              <a:t>запліднення</a:t>
            </a:r>
            <a:r>
              <a:rPr lang="uk-UA" sz="2000" b="1" dirty="0" smtClean="0"/>
              <a:t> </a:t>
            </a:r>
            <a:r>
              <a:rPr lang="uk-UA" sz="2000" dirty="0" smtClean="0"/>
              <a:t>– самець продукує сперматофор і залишає його в навколишньому середовищі, самиця підбирає і сперма потрапляє в її статеві протоки </a:t>
            </a:r>
            <a:r>
              <a:rPr lang="uk-UA" sz="2000" dirty="0" smtClean="0">
                <a:solidFill>
                  <a:schemeClr val="accent2">
                    <a:lumMod val="75000"/>
                  </a:schemeClr>
                </a:solidFill>
              </a:rPr>
              <a:t>(саламандри, скорпіони, головоногі молюски).</a:t>
            </a:r>
          </a:p>
        </p:txBody>
      </p:sp>
    </p:spTree>
    <p:extLst>
      <p:ext uri="{BB962C8B-B14F-4D97-AF65-F5344CB8AC3E}">
        <p14:creationId xmlns:p14="http://schemas.microsoft.com/office/powerpoint/2010/main" val="1098631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Щоб зустрітися з яйцеклітиною, людський сперматозоїд проходить довгий і складний шлях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765" y="1837208"/>
            <a:ext cx="5662515" cy="50207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7529" y="2990964"/>
            <a:ext cx="25853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solidFill>
                  <a:schemeClr val="accent4">
                    <a:lumMod val="75000"/>
                  </a:schemeClr>
                </a:solidFill>
              </a:rPr>
              <a:t>1. </a:t>
            </a:r>
            <a:r>
              <a:rPr lang="uk-UA" sz="2800" dirty="0" err="1" smtClean="0">
                <a:solidFill>
                  <a:schemeClr val="accent4">
                    <a:lumMod val="75000"/>
                  </a:schemeClr>
                </a:solidFill>
              </a:rPr>
              <a:t>рН</a:t>
            </a:r>
            <a:r>
              <a:rPr lang="uk-UA" sz="2800" dirty="0" smtClean="0">
                <a:solidFill>
                  <a:schemeClr val="accent4">
                    <a:lumMod val="75000"/>
                  </a:schemeClr>
                </a:solidFill>
              </a:rPr>
              <a:t> піхви = 4, кисле середовище </a:t>
            </a:r>
          </a:p>
          <a:p>
            <a:pPr algn="ctr"/>
            <a:r>
              <a:rPr lang="uk-UA" sz="2800" dirty="0" smtClean="0">
                <a:solidFill>
                  <a:schemeClr val="accent4">
                    <a:lumMod val="75000"/>
                  </a:schemeClr>
                </a:solidFill>
              </a:rPr>
              <a:t>є згубним для сперматозоїдів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86036" y="2827883"/>
            <a:ext cx="271828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2. </a:t>
            </a:r>
            <a:r>
              <a:rPr lang="uk-UA" sz="2400" dirty="0" err="1" smtClean="0">
                <a:solidFill>
                  <a:schemeClr val="accent2">
                    <a:lumMod val="75000"/>
                  </a:schemeClr>
                </a:solidFill>
              </a:rPr>
              <a:t>Фалопієві</a:t>
            </a: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uk-UA" sz="2400" dirty="0">
                <a:solidFill>
                  <a:schemeClr val="accent2">
                    <a:lumMod val="75000"/>
                  </a:schemeClr>
                </a:solidFill>
              </a:rPr>
              <a:t>труби вистелені </a:t>
            </a: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війчастим</a:t>
            </a:r>
            <a:endParaRPr lang="uk-UA" sz="240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uk-UA" sz="2400" dirty="0">
                <a:solidFill>
                  <a:schemeClr val="accent2">
                    <a:lumMod val="75000"/>
                  </a:schemeClr>
                </a:solidFill>
              </a:rPr>
              <a:t>епітелієм, </a:t>
            </a: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який </a:t>
            </a:r>
            <a:r>
              <a:rPr lang="uk-UA" sz="2400" dirty="0">
                <a:solidFill>
                  <a:schemeClr val="accent2">
                    <a:lumMod val="75000"/>
                  </a:schemeClr>
                </a:solidFill>
              </a:rPr>
              <a:t>створює потік </a:t>
            </a: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рідини від </a:t>
            </a:r>
            <a:r>
              <a:rPr lang="uk-UA" sz="2400" dirty="0" err="1">
                <a:solidFill>
                  <a:schemeClr val="accent2">
                    <a:lumMod val="75000"/>
                  </a:schemeClr>
                </a:solidFill>
              </a:rPr>
              <a:t>яечника</a:t>
            </a:r>
            <a:r>
              <a:rPr lang="uk-UA" sz="2400" dirty="0">
                <a:solidFill>
                  <a:schemeClr val="accent2">
                    <a:lumMod val="75000"/>
                  </a:schemeClr>
                </a:solidFill>
              </a:rPr>
              <a:t> до матки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5677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У процесі запліднення ядро сперматозоїда проникає всередину яйцеклітини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65" y="1881174"/>
            <a:ext cx="3255878" cy="49768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77732" y="2551612"/>
            <a:ext cx="780021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uk-UA" sz="2400" dirty="0" smtClean="0"/>
              <a:t>Злиття сперматозоїда з яйцеклітиною відбувається в </a:t>
            </a:r>
          </a:p>
          <a:p>
            <a:r>
              <a:rPr lang="uk-UA" sz="2400" b="1" dirty="0" err="1">
                <a:solidFill>
                  <a:schemeClr val="accent4">
                    <a:lumMod val="75000"/>
                  </a:schemeClr>
                </a:solidFill>
              </a:rPr>
              <a:t>ф</a:t>
            </a:r>
            <a:r>
              <a:rPr lang="uk-UA" sz="2400" b="1" dirty="0" err="1" smtClean="0">
                <a:solidFill>
                  <a:schemeClr val="accent4">
                    <a:lumMod val="75000"/>
                  </a:schemeClr>
                </a:solidFill>
              </a:rPr>
              <a:t>алопієвій</a:t>
            </a:r>
            <a:r>
              <a:rPr lang="uk-UA" sz="2400" b="1" dirty="0" smtClean="0">
                <a:solidFill>
                  <a:schemeClr val="accent4">
                    <a:lumMod val="75000"/>
                  </a:schemeClr>
                </a:solidFill>
              </a:rPr>
              <a:t> трубі. </a:t>
            </a:r>
            <a:r>
              <a:rPr lang="uk-UA" sz="2400" dirty="0" smtClean="0"/>
              <a:t>Використовуючи </a:t>
            </a:r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</a:rPr>
              <a:t>ферменти</a:t>
            </a:r>
            <a:r>
              <a:rPr lang="uk-UA" sz="2400" dirty="0" smtClean="0"/>
              <a:t> </a:t>
            </a:r>
            <a:r>
              <a:rPr lang="uk-UA" sz="2400" b="1" dirty="0" err="1" smtClean="0">
                <a:solidFill>
                  <a:schemeClr val="accent2">
                    <a:lumMod val="75000"/>
                  </a:schemeClr>
                </a:solidFill>
              </a:rPr>
              <a:t>акросоми</a:t>
            </a:r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r>
              <a:rPr lang="uk-UA" sz="2400" dirty="0"/>
              <a:t>с</a:t>
            </a:r>
            <a:r>
              <a:rPr lang="uk-UA" sz="2400" dirty="0" smtClean="0"/>
              <a:t>перматозоїд розчиняє цільну оболонку яйцеклітини.</a:t>
            </a:r>
          </a:p>
          <a:p>
            <a:r>
              <a:rPr lang="uk-UA" sz="2400" dirty="0" smtClean="0"/>
              <a:t>До яйцеклітини проникає лише </a:t>
            </a:r>
            <a:r>
              <a:rPr lang="uk-UA" sz="2400" b="1" dirty="0" smtClean="0">
                <a:solidFill>
                  <a:schemeClr val="accent4">
                    <a:lumMod val="75000"/>
                  </a:schemeClr>
                </a:solidFill>
              </a:rPr>
              <a:t>ядро</a:t>
            </a:r>
            <a:r>
              <a:rPr lang="uk-UA" sz="2400" dirty="0" smtClean="0"/>
              <a:t> </a:t>
            </a:r>
            <a:r>
              <a:rPr lang="uk-UA" sz="2400" b="1" dirty="0" smtClean="0">
                <a:solidFill>
                  <a:schemeClr val="accent4">
                    <a:lumMod val="75000"/>
                  </a:schemeClr>
                </a:solidFill>
              </a:rPr>
              <a:t>сперматозоїда.</a:t>
            </a:r>
          </a:p>
          <a:p>
            <a:r>
              <a:rPr lang="uk-UA" sz="2400" dirty="0" smtClean="0"/>
              <a:t>Після проникнення ядра в яйцеклітину, остання змінює </a:t>
            </a:r>
          </a:p>
          <a:p>
            <a:r>
              <a:rPr lang="uk-UA" sz="2400" b="1" dirty="0">
                <a:solidFill>
                  <a:schemeClr val="accent2">
                    <a:lumMod val="75000"/>
                  </a:schemeClr>
                </a:solidFill>
              </a:rPr>
              <a:t>х</a:t>
            </a:r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</a:rPr>
              <a:t>імічний склад оболонки, </a:t>
            </a:r>
            <a:r>
              <a:rPr lang="uk-UA" sz="2400" dirty="0" smtClean="0"/>
              <a:t>тому інші сперматозоїди </a:t>
            </a:r>
          </a:p>
          <a:p>
            <a:r>
              <a:rPr lang="uk-UA" sz="2400" dirty="0"/>
              <a:t>н</a:t>
            </a:r>
            <a:r>
              <a:rPr lang="uk-UA" sz="2400" dirty="0" smtClean="0"/>
              <a:t>е можуть проникнути в яйцеклітину. Злившись, ядра </a:t>
            </a:r>
          </a:p>
          <a:p>
            <a:r>
              <a:rPr lang="uk-UA" sz="2400" dirty="0"/>
              <a:t>в</a:t>
            </a:r>
            <a:r>
              <a:rPr lang="uk-UA" sz="2400" dirty="0" smtClean="0"/>
              <a:t>ідновлюють </a:t>
            </a:r>
            <a:r>
              <a:rPr lang="uk-UA" sz="2400" b="1" dirty="0" smtClean="0">
                <a:solidFill>
                  <a:schemeClr val="accent4">
                    <a:lumMod val="75000"/>
                  </a:schemeClr>
                </a:solidFill>
              </a:rPr>
              <a:t>диплоїдний набір клітини </a:t>
            </a:r>
            <a:r>
              <a:rPr lang="uk-UA" sz="2400" dirty="0" smtClean="0"/>
              <a:t>– формується </a:t>
            </a:r>
          </a:p>
          <a:p>
            <a:pPr algn="just"/>
            <a:r>
              <a:rPr lang="uk-UA" sz="2400" b="1" dirty="0">
                <a:solidFill>
                  <a:schemeClr val="accent2">
                    <a:lumMod val="75000"/>
                  </a:schemeClr>
                </a:solidFill>
              </a:rPr>
              <a:t>з</a:t>
            </a:r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</a:rPr>
              <a:t>игота.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201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5274" y="746553"/>
            <a:ext cx="11029616" cy="988332"/>
          </a:xfrm>
        </p:spPr>
        <p:txBody>
          <a:bodyPr/>
          <a:lstStyle/>
          <a:p>
            <a:pPr algn="ctr"/>
            <a:r>
              <a:rPr lang="uk-UA" b="1" dirty="0" smtClean="0"/>
              <a:t>Порушення гаметогенезу й запліднення спричиняє безпліддя </a:t>
            </a:r>
            <a:r>
              <a:rPr lang="uk-UA" b="1" dirty="0" smtClean="0"/>
              <a:t> чи </a:t>
            </a:r>
            <a:r>
              <a:rPr lang="uk-UA" b="1" dirty="0" smtClean="0"/>
              <a:t>спадкові хвороби</a:t>
            </a:r>
            <a:endParaRPr lang="ru-RU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464525" y="1953417"/>
            <a:ext cx="7341326" cy="726569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rgbClr val="FFFF00"/>
                </a:solidFill>
              </a:rPr>
              <a:t>Безпліддя – </a:t>
            </a:r>
            <a:r>
              <a:rPr lang="uk-UA" b="1" dirty="0">
                <a:solidFill>
                  <a:schemeClr val="bg1"/>
                </a:solidFill>
              </a:rPr>
              <a:t>порушення репродуктивного життя людини, нездатність людини зачати дитину в </a:t>
            </a:r>
            <a:r>
              <a:rPr lang="uk-UA" b="1" dirty="0" smtClean="0">
                <a:solidFill>
                  <a:schemeClr val="bg1"/>
                </a:solidFill>
              </a:rPr>
              <a:t>процесі природного </a:t>
            </a:r>
            <a:r>
              <a:rPr lang="uk-UA" b="1" dirty="0">
                <a:solidFill>
                  <a:schemeClr val="bg1"/>
                </a:solidFill>
              </a:rPr>
              <a:t>статевого </a:t>
            </a:r>
            <a:r>
              <a:rPr lang="uk-UA" b="1" dirty="0" smtClean="0">
                <a:solidFill>
                  <a:schemeClr val="bg1"/>
                </a:solidFill>
              </a:rPr>
              <a:t>акту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5" name="Двойная стрелка влево/вверх 4"/>
          <p:cNvSpPr/>
          <p:nvPr/>
        </p:nvSpPr>
        <p:spPr>
          <a:xfrm rot="13441113">
            <a:off x="5359717" y="2750229"/>
            <a:ext cx="1520729" cy="1503325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586" y="3817502"/>
            <a:ext cx="5132508" cy="98632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rgbClr val="FFFF00"/>
                </a:solidFill>
              </a:rPr>
              <a:t>Жіноче безпліддя </a:t>
            </a:r>
            <a:r>
              <a:rPr lang="uk-UA" dirty="0">
                <a:solidFill>
                  <a:srgbClr val="FFFF00"/>
                </a:solidFill>
              </a:rPr>
              <a:t>–</a:t>
            </a:r>
            <a:r>
              <a:rPr lang="uk-UA" dirty="0"/>
              <a:t> </a:t>
            </a:r>
            <a:r>
              <a:rPr lang="uk-UA" b="1" dirty="0"/>
              <a:t>порушення будови матки, непрохідність </a:t>
            </a:r>
            <a:r>
              <a:rPr lang="uk-UA" b="1" dirty="0" err="1"/>
              <a:t>фалопієвих</a:t>
            </a:r>
            <a:r>
              <a:rPr lang="uk-UA" b="1" dirty="0"/>
              <a:t> труб, наявністю спайок у </a:t>
            </a:r>
            <a:r>
              <a:rPr lang="uk-UA" b="1" dirty="0" smtClean="0"/>
              <a:t>статевих шляхах</a:t>
            </a:r>
            <a:endParaRPr lang="uk-UA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753767" y="3817502"/>
            <a:ext cx="5211810" cy="1024465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rgbClr val="FFFF00"/>
                </a:solidFill>
              </a:rPr>
              <a:t>Чоловіче безпліддя –</a:t>
            </a:r>
            <a:r>
              <a:rPr lang="uk-UA" b="1" dirty="0"/>
              <a:t> порушення процесу утворення сперматозоїдів (</a:t>
            </a:r>
            <a:r>
              <a:rPr lang="uk-UA" b="1" dirty="0" err="1">
                <a:solidFill>
                  <a:srgbClr val="FFFF00"/>
                </a:solidFill>
              </a:rPr>
              <a:t>варикоцеле</a:t>
            </a:r>
            <a:r>
              <a:rPr lang="uk-UA" b="1" dirty="0">
                <a:solidFill>
                  <a:srgbClr val="FFFF00"/>
                </a:solidFill>
              </a:rPr>
              <a:t> </a:t>
            </a:r>
            <a:r>
              <a:rPr lang="uk-UA" b="1" dirty="0"/>
              <a:t>– варикозне </a:t>
            </a:r>
            <a:r>
              <a:rPr lang="uk-UA" b="1" dirty="0" smtClean="0"/>
              <a:t>розширення вен сім*</a:t>
            </a:r>
            <a:r>
              <a:rPr lang="uk-UA" b="1" dirty="0" err="1" smtClean="0"/>
              <a:t>яника</a:t>
            </a:r>
            <a:r>
              <a:rPr lang="uk-UA" b="1" dirty="0" smtClean="0"/>
              <a:t>)</a:t>
            </a:r>
            <a:endParaRPr lang="uk-UA" b="1" dirty="0"/>
          </a:p>
        </p:txBody>
      </p:sp>
      <p:sp>
        <p:nvSpPr>
          <p:cNvPr id="8" name="Стрелка вниз 7"/>
          <p:cNvSpPr/>
          <p:nvPr/>
        </p:nvSpPr>
        <p:spPr>
          <a:xfrm>
            <a:off x="5939245" y="3371398"/>
            <a:ext cx="357052" cy="20560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400697" y="5501163"/>
            <a:ext cx="5617030" cy="9605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 smtClean="0">
                <a:solidFill>
                  <a:srgbClr val="FFFF00"/>
                </a:solidFill>
              </a:rPr>
              <a:t>Спермограма</a:t>
            </a:r>
            <a:r>
              <a:rPr lang="uk-UA" b="1" dirty="0" smtClean="0"/>
              <a:t> – аналіз сперми.</a:t>
            </a:r>
          </a:p>
          <a:p>
            <a:pPr algn="ctr"/>
            <a:r>
              <a:rPr lang="uk-UA" b="1" dirty="0" smtClean="0">
                <a:solidFill>
                  <a:srgbClr val="FFFF00"/>
                </a:solidFill>
              </a:rPr>
              <a:t>ЕКО</a:t>
            </a:r>
            <a:r>
              <a:rPr lang="uk-UA" b="1" dirty="0" smtClean="0"/>
              <a:t> – </a:t>
            </a:r>
            <a:r>
              <a:rPr lang="uk-UA" b="1" dirty="0" err="1" smtClean="0"/>
              <a:t>екстракорпоральне</a:t>
            </a:r>
            <a:r>
              <a:rPr lang="uk-UA" b="1" dirty="0" smtClean="0"/>
              <a:t> запліднення</a:t>
            </a:r>
          </a:p>
          <a:p>
            <a:pPr algn="ctr"/>
            <a:r>
              <a:rPr lang="uk-UA" b="1" dirty="0" err="1" smtClean="0">
                <a:solidFill>
                  <a:srgbClr val="FFFF00"/>
                </a:solidFill>
              </a:rPr>
              <a:t>Суроганте</a:t>
            </a:r>
            <a:r>
              <a:rPr lang="uk-UA" b="1" dirty="0" smtClean="0"/>
              <a:t> </a:t>
            </a:r>
            <a:r>
              <a:rPr lang="uk-UA" b="1" dirty="0" smtClean="0">
                <a:solidFill>
                  <a:srgbClr val="FFFF00"/>
                </a:solidFill>
              </a:rPr>
              <a:t>материнство</a:t>
            </a:r>
            <a:endParaRPr lang="uk-UA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764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5" y="555764"/>
            <a:ext cx="12180055" cy="6302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896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100" y="644435"/>
            <a:ext cx="1296449" cy="533624"/>
          </a:xfrm>
        </p:spPr>
        <p:txBody>
          <a:bodyPr/>
          <a:lstStyle/>
          <a:p>
            <a:r>
              <a:rPr lang="uk-UA" b="1" dirty="0" smtClean="0"/>
              <a:t>Тести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708" y="583474"/>
            <a:ext cx="5925267" cy="627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723168"/>
      </p:ext>
    </p:extLst>
  </p:cSld>
  <p:clrMapOvr>
    <a:masterClrMapping/>
  </p:clrMapOvr>
</p:sld>
</file>

<file path=ppt/theme/theme1.xml><?xml version="1.0" encoding="utf-8"?>
<a:theme xmlns:a="http://schemas.openxmlformats.org/drawingml/2006/main" name="Дивиденд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4BEC0EAF-CF86-4D49-B83B-56CC62D3CFF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TM03457464[[fn=Дивиденд]]</Template>
  <TotalTime>323</TotalTime>
  <Words>346</Words>
  <Application>Microsoft Office PowerPoint</Application>
  <PresentationFormat>Широкоэкранный</PresentationFormat>
  <Paragraphs>39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Corbel</vt:lpstr>
      <vt:lpstr>Gill Sans MT</vt:lpstr>
      <vt:lpstr>Wingdings 2</vt:lpstr>
      <vt:lpstr>Дивиденд</vt:lpstr>
      <vt:lpstr>Запліднення</vt:lpstr>
      <vt:lpstr>У результаті запліднення утворюється зигота</vt:lpstr>
      <vt:lpstr>Запліднення відбувається, коли зливаються дві статеві клітини</vt:lpstr>
      <vt:lpstr>Запліднення може відбуватися  в довкіллі або в організмі самиці</vt:lpstr>
      <vt:lpstr>Щоб зустрітися з яйцеклітиною, людський сперматозоїд проходить довгий і складний шлях</vt:lpstr>
      <vt:lpstr>У процесі запліднення ядро сперматозоїда проникає всередину яйцеклітини</vt:lpstr>
      <vt:lpstr>Порушення гаметогенезу й запліднення спричиняє безпліддя  чи спадкові хвороби</vt:lpstr>
      <vt:lpstr>Презентация PowerPoint</vt:lpstr>
      <vt:lpstr>Тести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Запліднення</dc:title>
  <dc:creator>Пользователь Windows</dc:creator>
  <cp:lastModifiedBy>Пользователь Windows</cp:lastModifiedBy>
  <cp:revision>13</cp:revision>
  <dcterms:created xsi:type="dcterms:W3CDTF">2020-03-27T12:35:54Z</dcterms:created>
  <dcterms:modified xsi:type="dcterms:W3CDTF">2020-03-29T18:37:52Z</dcterms:modified>
</cp:coreProperties>
</file>