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2" r:id="rId3"/>
    <p:sldId id="306" r:id="rId4"/>
    <p:sldId id="263" r:id="rId5"/>
    <p:sldId id="308" r:id="rId6"/>
    <p:sldId id="266" r:id="rId7"/>
    <p:sldId id="310" r:id="rId8"/>
    <p:sldId id="311" r:id="rId9"/>
    <p:sldId id="312" r:id="rId10"/>
    <p:sldId id="313" r:id="rId11"/>
    <p:sldId id="301" r:id="rId12"/>
    <p:sldId id="314" r:id="rId13"/>
    <p:sldId id="295" r:id="rId14"/>
    <p:sldId id="283"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660"/>
  </p:normalViewPr>
  <p:slideViewPr>
    <p:cSldViewPr>
      <p:cViewPr varScale="1">
        <p:scale>
          <a:sx n="68" d="100"/>
          <a:sy n="68" d="100"/>
        </p:scale>
        <p:origin x="14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079E22AB-7F18-47B5-AE99-90CCA01F908F}" type="datetimeFigureOut">
              <a:rPr lang="ru-RU" smtClean="0"/>
              <a:t>29.01.2023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3286392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079E22AB-7F18-47B5-AE99-90CCA01F908F}" type="datetimeFigureOut">
              <a:rPr lang="ru-RU" smtClean="0"/>
              <a:t>29.01.2023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1091927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079E22AB-7F18-47B5-AE99-90CCA01F908F}" type="datetimeFigureOut">
              <a:rPr lang="ru-RU" smtClean="0"/>
              <a:t>29.01.2023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21892952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079E22AB-7F18-47B5-AE99-90CCA01F908F}" type="datetimeFigureOut">
              <a:rPr lang="ru-RU" smtClean="0"/>
              <a:t>29.01.2023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256547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079E22AB-7F18-47B5-AE99-90CCA01F908F}" type="datetimeFigureOut">
              <a:rPr lang="ru-RU" smtClean="0"/>
              <a:t>29.01.2023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3437862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079E22AB-7F18-47B5-AE99-90CCA01F908F}" type="datetimeFigureOut">
              <a:rPr lang="ru-RU" smtClean="0"/>
              <a:t>29.01.2023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3009695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79E22AB-7F18-47B5-AE99-90CCA01F908F}" type="datetimeFigureOut">
              <a:rPr lang="ru-RU" smtClean="0"/>
              <a:t>29.01.2023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37565034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079E22AB-7F18-47B5-AE99-90CCA01F908F}" type="datetimeFigureOut">
              <a:rPr lang="ru-RU" smtClean="0"/>
              <a:t>29.01.2023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3794734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079E22AB-7F18-47B5-AE99-90CCA01F908F}" type="datetimeFigureOut">
              <a:rPr lang="ru-RU" smtClean="0"/>
              <a:t>29.01.2023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67073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079E22AB-7F18-47B5-AE99-90CCA01F908F}" type="datetimeFigureOut">
              <a:rPr lang="ru-RU" smtClean="0"/>
              <a:t>29.01.2023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3313136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079E22AB-7F18-47B5-AE99-90CCA01F908F}" type="datetimeFigureOut">
              <a:rPr lang="ru-RU" smtClean="0"/>
              <a:t>29.01.2023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81C6A3-0B1C-4BF7-A175-63CB04A19918}" type="slidenum">
              <a:rPr lang="ru-RU" smtClean="0"/>
              <a:t>‹#›</a:t>
            </a:fld>
            <a:endParaRPr lang="ru-RU"/>
          </a:p>
        </p:txBody>
      </p:sp>
    </p:spTree>
    <p:extLst>
      <p:ext uri="{BB962C8B-B14F-4D97-AF65-F5344CB8AC3E}">
        <p14:creationId xmlns:p14="http://schemas.microsoft.com/office/powerpoint/2010/main" val="3423680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9E22AB-7F18-47B5-AE99-90CCA01F908F}" type="datetimeFigureOut">
              <a:rPr lang="ru-RU" smtClean="0"/>
              <a:t>29.01.2023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81C6A3-0B1C-4BF7-A175-63CB04A19918}" type="slidenum">
              <a:rPr lang="ru-RU" smtClean="0"/>
              <a:t>‹#›</a:t>
            </a:fld>
            <a:endParaRPr lang="ru-RU"/>
          </a:p>
        </p:txBody>
      </p:sp>
    </p:spTree>
    <p:extLst>
      <p:ext uri="{BB962C8B-B14F-4D97-AF65-F5344CB8AC3E}">
        <p14:creationId xmlns:p14="http://schemas.microsoft.com/office/powerpoint/2010/main" val="1763339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hyperlink" Target="http://linoit.com/users/muzichuk/canvases/%D0%A1%D1%83%D1%86%D0%B2%D1%96%D1%82%D1%82%D1%8F.%D0%97%D0%B0%D0%BF%D0%B8%D0%BB%D0%B5%D0%BD%D0%BD%D1%8F.%D0%97%D0%B0%D0%BF%D0%BB%D1%96%D0%B4%D0%BD%D0%B5%D0%BD%D0%BD%D1%8F" TargetMode="External"/><Relationship Id="rId7" Type="http://schemas.openxmlformats.org/officeDocument/2006/relationships/hyperlink" Target="http://linoit.com/users/muzichuk/canvases/%D0%92%D0%BF%D0%BB%D0%B8%D0%B2%20%D0%B5%D0%BA%D0%BE%D0%BB%D0%BE%D0%B3%D1%96%D1%87%D0%BD%D0%B8%D1%85%20%D1%87%D0%B8%D0%BD%D0%BD%D0%B8%D0%BA%D1%96%D0%B2" TargetMode="External"/><Relationship Id="rId2" Type="http://schemas.openxmlformats.org/officeDocument/2006/relationships/hyperlink" Target="http://linoit.com/users/muzichuk/canvases/%D0%BA%D0%B2%D1%96%D1%82%D0%BA%D0%B0" TargetMode="External"/><Relationship Id="rId1" Type="http://schemas.openxmlformats.org/officeDocument/2006/relationships/slideLayout" Target="../slideLayouts/slideLayout2.xml"/><Relationship Id="rId6" Type="http://schemas.openxmlformats.org/officeDocument/2006/relationships/hyperlink" Target="http://linoit.com/users/muzichuk/canvases/%D0%A2%D0%B8%D0%BF%20%D0%9F%D0%BB%D0%BE%D1%81%D0%BA%D1%96%20%D1%87%D0%B5%D1%80%D0%B2%D0%B8" TargetMode="External"/><Relationship Id="rId5" Type="http://schemas.openxmlformats.org/officeDocument/2006/relationships/hyperlink" Target="http://linoit.com/users/muzichuk/canvases/%D0%A0%D0%BE%D0%B1%D0%BE%D1%82%D0%B0%20%D1%81%D0%B5%D1%80%D1%86%D1%8F" TargetMode="External"/><Relationship Id="rId4" Type="http://schemas.openxmlformats.org/officeDocument/2006/relationships/hyperlink" Target="http://linoit.com/users/muzichuk/canvases/%D0%A1%D0%B5%D1%80%D1%86%D0%B5%3A%20%D0%B1%D1%83%D0%B4%D0%BE%D0%B2%D0%B0%20%D1%82%D0%B0%20%D1%84%D1%83%D0%BD%D0%BA%D1%86%D1%96%D1%97"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2267744" y="304035"/>
            <a:ext cx="6400800" cy="3485005"/>
          </a:xfrm>
        </p:spPr>
        <p:txBody>
          <a:bodyPr>
            <a:normAutofit fontScale="90000"/>
          </a:bodyPr>
          <a:lstStyle/>
          <a:p>
            <a:br>
              <a:rPr lang="uk-UA" dirty="0"/>
            </a:br>
            <a:r>
              <a:rPr lang="uk-UA" b="1" i="1" dirty="0">
                <a:solidFill>
                  <a:srgbClr val="002060"/>
                </a:solidFill>
              </a:rPr>
              <a:t>Використання віртуальної інтерактивної дошки </a:t>
            </a:r>
            <a:r>
              <a:rPr lang="en-US" b="1" i="1" dirty="0" err="1">
                <a:solidFill>
                  <a:srgbClr val="002060"/>
                </a:solidFill>
              </a:rPr>
              <a:t>Linoit</a:t>
            </a:r>
            <a:r>
              <a:rPr lang="uk-UA" b="1" i="1" dirty="0">
                <a:solidFill>
                  <a:srgbClr val="002060"/>
                </a:solidFill>
              </a:rPr>
              <a:t> на </a:t>
            </a:r>
            <a:r>
              <a:rPr lang="uk-UA" b="1" i="1" dirty="0" err="1">
                <a:solidFill>
                  <a:srgbClr val="002060"/>
                </a:solidFill>
              </a:rPr>
              <a:t>уроках</a:t>
            </a:r>
            <a:r>
              <a:rPr lang="uk-UA" b="1" i="1" dirty="0">
                <a:solidFill>
                  <a:srgbClr val="002060"/>
                </a:solidFill>
              </a:rPr>
              <a:t> біології </a:t>
            </a:r>
            <a:br>
              <a:rPr lang="uk-UA" b="1" i="1" dirty="0">
                <a:solidFill>
                  <a:srgbClr val="002060"/>
                </a:solidFill>
              </a:rPr>
            </a:br>
            <a:r>
              <a:rPr lang="uk-UA" b="1" i="1" dirty="0">
                <a:solidFill>
                  <a:srgbClr val="002060"/>
                </a:solidFill>
              </a:rPr>
              <a:t>( з досвіду роботи)</a:t>
            </a:r>
            <a:endParaRPr lang="ru-RU" b="1" i="1" dirty="0">
              <a:solidFill>
                <a:srgbClr val="002060"/>
              </a:solidFill>
            </a:endParaRPr>
          </a:p>
        </p:txBody>
      </p:sp>
      <p:sp>
        <p:nvSpPr>
          <p:cNvPr id="5" name="Подзаголовок 4"/>
          <p:cNvSpPr>
            <a:spLocks noGrp="1"/>
          </p:cNvSpPr>
          <p:nvPr>
            <p:ph type="subTitle" idx="1"/>
          </p:nvPr>
        </p:nvSpPr>
        <p:spPr>
          <a:xfrm>
            <a:off x="2059632" y="3977094"/>
            <a:ext cx="6400800" cy="2576871"/>
          </a:xfrm>
        </p:spPr>
        <p:txBody>
          <a:bodyPr>
            <a:noAutofit/>
          </a:bodyPr>
          <a:lstStyle/>
          <a:p>
            <a:r>
              <a:rPr lang="ru-RU" sz="2400" b="1" dirty="0">
                <a:solidFill>
                  <a:srgbClr val="002060"/>
                </a:solidFill>
              </a:rPr>
              <a:t> </a:t>
            </a:r>
            <a:r>
              <a:rPr lang="ru-RU" sz="2400" b="1" dirty="0" err="1">
                <a:solidFill>
                  <a:srgbClr val="002060"/>
                </a:solidFill>
              </a:rPr>
              <a:t>Музичук</a:t>
            </a:r>
            <a:r>
              <a:rPr lang="ru-RU" sz="2400" b="1" dirty="0">
                <a:solidFill>
                  <a:srgbClr val="002060"/>
                </a:solidFill>
              </a:rPr>
              <a:t> Людмила </a:t>
            </a:r>
            <a:r>
              <a:rPr lang="ru-RU" sz="2400" b="1" dirty="0" err="1">
                <a:solidFill>
                  <a:srgbClr val="002060"/>
                </a:solidFill>
              </a:rPr>
              <a:t>Ананіївна</a:t>
            </a:r>
            <a:endParaRPr lang="ru-RU" sz="2400" b="1" dirty="0">
              <a:solidFill>
                <a:srgbClr val="002060"/>
              </a:solidFill>
            </a:endParaRPr>
          </a:p>
          <a:p>
            <a:r>
              <a:rPr lang="ru-RU" sz="2400" b="1" dirty="0">
                <a:solidFill>
                  <a:srgbClr val="002060"/>
                </a:solidFill>
              </a:rPr>
              <a:t>«учитель-методист»</a:t>
            </a:r>
          </a:p>
          <a:p>
            <a:r>
              <a:rPr lang="ru-RU" sz="2400" b="1" dirty="0" err="1">
                <a:solidFill>
                  <a:srgbClr val="002060"/>
                </a:solidFill>
              </a:rPr>
              <a:t>Комунального</a:t>
            </a:r>
            <a:r>
              <a:rPr lang="ru-RU" sz="2400" b="1" dirty="0">
                <a:solidFill>
                  <a:srgbClr val="002060"/>
                </a:solidFill>
              </a:rPr>
              <a:t> закладу </a:t>
            </a:r>
            <a:r>
              <a:rPr lang="ru-RU" sz="2400" b="1" dirty="0" err="1">
                <a:solidFill>
                  <a:srgbClr val="002060"/>
                </a:solidFill>
              </a:rPr>
              <a:t>освіти</a:t>
            </a:r>
            <a:r>
              <a:rPr lang="ru-RU" sz="2400" b="1" dirty="0">
                <a:solidFill>
                  <a:srgbClr val="002060"/>
                </a:solidFill>
              </a:rPr>
              <a:t>  «</a:t>
            </a:r>
            <a:r>
              <a:rPr lang="ru-RU" sz="2400" b="1" dirty="0" err="1">
                <a:solidFill>
                  <a:srgbClr val="002060"/>
                </a:solidFill>
              </a:rPr>
              <a:t>Спеціалізована</a:t>
            </a:r>
            <a:r>
              <a:rPr lang="ru-RU" sz="2400" b="1" dirty="0">
                <a:solidFill>
                  <a:srgbClr val="002060"/>
                </a:solidFill>
              </a:rPr>
              <a:t> школа №55 </a:t>
            </a:r>
          </a:p>
          <a:p>
            <a:r>
              <a:rPr lang="ru-RU" sz="2400" b="1" dirty="0" err="1">
                <a:solidFill>
                  <a:srgbClr val="002060"/>
                </a:solidFill>
              </a:rPr>
              <a:t>інформаційно-технологічного</a:t>
            </a:r>
            <a:r>
              <a:rPr lang="ru-RU" sz="2400" b="1" dirty="0">
                <a:solidFill>
                  <a:srgbClr val="002060"/>
                </a:solidFill>
              </a:rPr>
              <a:t> </a:t>
            </a:r>
            <a:r>
              <a:rPr lang="ru-RU" sz="2400" b="1" dirty="0" err="1">
                <a:solidFill>
                  <a:srgbClr val="002060"/>
                </a:solidFill>
              </a:rPr>
              <a:t>профілю</a:t>
            </a:r>
            <a:r>
              <a:rPr lang="ru-RU" sz="2400" b="1" dirty="0">
                <a:solidFill>
                  <a:srgbClr val="002060"/>
                </a:solidFill>
              </a:rPr>
              <a:t> »</a:t>
            </a:r>
          </a:p>
          <a:p>
            <a:r>
              <a:rPr lang="ru-RU" sz="2400" b="1" dirty="0" err="1">
                <a:solidFill>
                  <a:srgbClr val="002060"/>
                </a:solidFill>
              </a:rPr>
              <a:t>Дніпровської</a:t>
            </a:r>
            <a:r>
              <a:rPr lang="ru-RU" sz="2400" b="1" dirty="0">
                <a:solidFill>
                  <a:srgbClr val="002060"/>
                </a:solidFill>
              </a:rPr>
              <a:t> </a:t>
            </a:r>
            <a:r>
              <a:rPr lang="ru-RU" sz="2400" b="1" dirty="0" err="1">
                <a:solidFill>
                  <a:srgbClr val="002060"/>
                </a:solidFill>
              </a:rPr>
              <a:t>міської</a:t>
            </a:r>
            <a:r>
              <a:rPr lang="ru-RU" sz="2400" b="1" dirty="0">
                <a:solidFill>
                  <a:srgbClr val="002060"/>
                </a:solidFill>
              </a:rPr>
              <a:t> ради</a:t>
            </a:r>
          </a:p>
        </p:txBody>
      </p:sp>
      <p:pic>
        <p:nvPicPr>
          <p:cNvPr id="3" name="Рисунок 2">
            <a:extLst>
              <a:ext uri="{FF2B5EF4-FFF2-40B4-BE49-F238E27FC236}">
                <a16:creationId xmlns:a16="http://schemas.microsoft.com/office/drawing/2014/main" id="{18B1B06D-3CE1-473C-B0B6-7BD8EEFECB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304035"/>
            <a:ext cx="2000820" cy="3142796"/>
          </a:xfrm>
          <a:prstGeom prst="rect">
            <a:avLst/>
          </a:prstGeom>
        </p:spPr>
      </p:pic>
      <p:pic>
        <p:nvPicPr>
          <p:cNvPr id="9" name="Рисунок 8">
            <a:extLst>
              <a:ext uri="{FF2B5EF4-FFF2-40B4-BE49-F238E27FC236}">
                <a16:creationId xmlns:a16="http://schemas.microsoft.com/office/drawing/2014/main" id="{4F6AFB39-A93C-4A63-8E07-CA93D8C29407}"/>
              </a:ext>
            </a:extLst>
          </p:cNvPr>
          <p:cNvPicPr>
            <a:picLocks noChangeAspect="1"/>
          </p:cNvPicPr>
          <p:nvPr/>
        </p:nvPicPr>
        <p:blipFill>
          <a:blip r:embed="rId3"/>
          <a:stretch>
            <a:fillRect/>
          </a:stretch>
        </p:blipFill>
        <p:spPr>
          <a:xfrm>
            <a:off x="7616140" y="115981"/>
            <a:ext cx="1348347" cy="1008763"/>
          </a:xfrm>
          <a:prstGeom prst="rect">
            <a:avLst/>
          </a:prstGeom>
        </p:spPr>
      </p:pic>
    </p:spTree>
    <p:extLst>
      <p:ext uri="{BB962C8B-B14F-4D97-AF65-F5344CB8AC3E}">
        <p14:creationId xmlns:p14="http://schemas.microsoft.com/office/powerpoint/2010/main" val="3297272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2E0CFB-14F8-40FC-8005-15E0B81A326B}"/>
              </a:ext>
            </a:extLst>
          </p:cNvPr>
          <p:cNvSpPr txBox="1"/>
          <p:nvPr/>
        </p:nvSpPr>
        <p:spPr>
          <a:xfrm>
            <a:off x="1311768" y="337200"/>
            <a:ext cx="6102424" cy="4524315"/>
          </a:xfrm>
          <a:prstGeom prst="rect">
            <a:avLst/>
          </a:prstGeom>
          <a:noFill/>
        </p:spPr>
        <p:txBody>
          <a:bodyPr wrap="square">
            <a:spAutoFit/>
          </a:bodyPr>
          <a:lstStyle/>
          <a:p>
            <a:pPr algn="just"/>
            <a:r>
              <a:rPr lang="uk-UA" sz="2400" i="1" dirty="0">
                <a:solidFill>
                  <a:srgbClr val="002060"/>
                </a:solidFill>
              </a:rPr>
              <a:t>Застосування віртуальної інтерактивної дошки </a:t>
            </a:r>
            <a:r>
              <a:rPr lang="en-US" sz="2400" b="1" i="1" dirty="0" err="1">
                <a:solidFill>
                  <a:srgbClr val="FF0000"/>
                </a:solidFill>
              </a:rPr>
              <a:t>linoit</a:t>
            </a:r>
            <a:r>
              <a:rPr lang="en-US" sz="2400" b="1" i="1" dirty="0">
                <a:solidFill>
                  <a:srgbClr val="FF0000"/>
                </a:solidFill>
              </a:rPr>
              <a:t> </a:t>
            </a:r>
            <a:r>
              <a:rPr lang="uk-UA" sz="2400" i="1" dirty="0">
                <a:solidFill>
                  <a:srgbClr val="002060"/>
                </a:solidFill>
              </a:rPr>
              <a:t>на </a:t>
            </a:r>
            <a:r>
              <a:rPr lang="uk-UA" sz="2400" i="1" dirty="0" err="1">
                <a:solidFill>
                  <a:srgbClr val="002060"/>
                </a:solidFill>
              </a:rPr>
              <a:t>уроках</a:t>
            </a:r>
            <a:r>
              <a:rPr lang="uk-UA" sz="2400" i="1" dirty="0">
                <a:solidFill>
                  <a:srgbClr val="002060"/>
                </a:solidFill>
              </a:rPr>
              <a:t>  біології - тренд сьогодення, як під час </a:t>
            </a:r>
            <a:r>
              <a:rPr lang="uk-UA" sz="2400" i="1" dirty="0" err="1">
                <a:solidFill>
                  <a:srgbClr val="002060"/>
                </a:solidFill>
              </a:rPr>
              <a:t>офлайн</a:t>
            </a:r>
            <a:r>
              <a:rPr lang="uk-UA" sz="2400" i="1" dirty="0">
                <a:solidFill>
                  <a:srgbClr val="002060"/>
                </a:solidFill>
              </a:rPr>
              <a:t> так  і під час онлайн навчання на різних етапах уроку, створює творчий  простір  для  здобувачів освіти, сприяє формуванню природничої компетентності, розвитку  критичного мислення, створенню атмосфери співробітництва. Дає  можливість вчителю якісно організувати освітній процес, зробити його яскравим, цікавим, мобільним та зрозумілим. </a:t>
            </a:r>
            <a:endParaRPr lang="ru-UA" sz="2400" i="1" dirty="0">
              <a:solidFill>
                <a:srgbClr val="002060"/>
              </a:solidFill>
            </a:endParaRPr>
          </a:p>
        </p:txBody>
      </p:sp>
      <p:pic>
        <p:nvPicPr>
          <p:cNvPr id="5" name="Рисунок 4">
            <a:extLst>
              <a:ext uri="{FF2B5EF4-FFF2-40B4-BE49-F238E27FC236}">
                <a16:creationId xmlns:a16="http://schemas.microsoft.com/office/drawing/2014/main" id="{07DDB460-48B0-443B-A701-B6DD5AFF93D7}"/>
              </a:ext>
            </a:extLst>
          </p:cNvPr>
          <p:cNvPicPr>
            <a:picLocks noChangeAspect="1"/>
          </p:cNvPicPr>
          <p:nvPr/>
        </p:nvPicPr>
        <p:blipFill>
          <a:blip r:embed="rId2"/>
          <a:stretch>
            <a:fillRect/>
          </a:stretch>
        </p:blipFill>
        <p:spPr>
          <a:xfrm>
            <a:off x="4716016" y="5191178"/>
            <a:ext cx="1872208" cy="1402349"/>
          </a:xfrm>
          <a:prstGeom prst="rect">
            <a:avLst/>
          </a:prstGeom>
        </p:spPr>
      </p:pic>
      <p:pic>
        <p:nvPicPr>
          <p:cNvPr id="2" name="Рисунок 1">
            <a:extLst>
              <a:ext uri="{FF2B5EF4-FFF2-40B4-BE49-F238E27FC236}">
                <a16:creationId xmlns:a16="http://schemas.microsoft.com/office/drawing/2014/main" id="{48A0576A-812D-425F-B64E-9B6D4F86506F}"/>
              </a:ext>
            </a:extLst>
          </p:cNvPr>
          <p:cNvPicPr>
            <a:picLocks noChangeAspect="1"/>
          </p:cNvPicPr>
          <p:nvPr/>
        </p:nvPicPr>
        <p:blipFill>
          <a:blip r:embed="rId3"/>
          <a:stretch>
            <a:fillRect/>
          </a:stretch>
        </p:blipFill>
        <p:spPr>
          <a:xfrm>
            <a:off x="6445920" y="4831630"/>
            <a:ext cx="2341067" cy="1761897"/>
          </a:xfrm>
          <a:prstGeom prst="rect">
            <a:avLst/>
          </a:prstGeom>
        </p:spPr>
      </p:pic>
    </p:spTree>
    <p:extLst>
      <p:ext uri="{BB962C8B-B14F-4D97-AF65-F5344CB8AC3E}">
        <p14:creationId xmlns:p14="http://schemas.microsoft.com/office/powerpoint/2010/main" val="3747759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CC41319-778B-42F9-A31A-F56401F98718}"/>
              </a:ext>
            </a:extLst>
          </p:cNvPr>
          <p:cNvSpPr>
            <a:spLocks noGrp="1"/>
          </p:cNvSpPr>
          <p:nvPr>
            <p:ph type="title"/>
          </p:nvPr>
        </p:nvSpPr>
        <p:spPr/>
        <p:txBody>
          <a:bodyPr>
            <a:normAutofit fontScale="90000"/>
          </a:bodyPr>
          <a:lstStyle/>
          <a:p>
            <a:r>
              <a:rPr lang="uk-UA" b="1" i="1" dirty="0">
                <a:solidFill>
                  <a:srgbClr val="FF0000"/>
                </a:solidFill>
              </a:rPr>
              <a:t>Переваги  інтерактивної дошки</a:t>
            </a:r>
            <a:br>
              <a:rPr lang="en-US" b="1" i="1" dirty="0">
                <a:solidFill>
                  <a:srgbClr val="FF0000"/>
                </a:solidFill>
              </a:rPr>
            </a:br>
            <a:r>
              <a:rPr lang="en-US" b="1" i="1" dirty="0" err="1">
                <a:solidFill>
                  <a:srgbClr val="FF0000"/>
                </a:solidFill>
              </a:rPr>
              <a:t>Linoit</a:t>
            </a:r>
            <a:endParaRPr lang="ru-UA" b="1" i="1" dirty="0">
              <a:solidFill>
                <a:srgbClr val="FF0000"/>
              </a:solidFill>
            </a:endParaRPr>
          </a:p>
        </p:txBody>
      </p:sp>
      <p:sp>
        <p:nvSpPr>
          <p:cNvPr id="3" name="Объект 2">
            <a:extLst>
              <a:ext uri="{FF2B5EF4-FFF2-40B4-BE49-F238E27FC236}">
                <a16:creationId xmlns:a16="http://schemas.microsoft.com/office/drawing/2014/main" id="{5D44F3C2-B204-44B5-8AFB-B8D92B0B442E}"/>
              </a:ext>
            </a:extLst>
          </p:cNvPr>
          <p:cNvSpPr>
            <a:spLocks noGrp="1"/>
          </p:cNvSpPr>
          <p:nvPr>
            <p:ph idx="1"/>
          </p:nvPr>
        </p:nvSpPr>
        <p:spPr/>
        <p:txBody>
          <a:bodyPr>
            <a:normAutofit fontScale="92500" lnSpcReduction="20000"/>
          </a:bodyPr>
          <a:lstStyle/>
          <a:p>
            <a:pPr>
              <a:buFont typeface="Wingdings" panose="05000000000000000000" pitchFamily="2" charset="2"/>
              <a:buChar char="ü"/>
            </a:pPr>
            <a:r>
              <a:rPr lang="uk-UA" b="1" dirty="0">
                <a:solidFill>
                  <a:srgbClr val="002060"/>
                </a:solidFill>
              </a:rPr>
              <a:t>Безкоштовний сервіс</a:t>
            </a:r>
          </a:p>
          <a:p>
            <a:pPr>
              <a:buFont typeface="Wingdings" panose="05000000000000000000" pitchFamily="2" charset="2"/>
              <a:buChar char="ü"/>
            </a:pPr>
            <a:r>
              <a:rPr lang="uk-UA" b="1" dirty="0">
                <a:solidFill>
                  <a:srgbClr val="002060"/>
                </a:solidFill>
              </a:rPr>
              <a:t>Простота, зручність</a:t>
            </a:r>
          </a:p>
          <a:p>
            <a:pPr>
              <a:buFont typeface="Wingdings" panose="05000000000000000000" pitchFamily="2" charset="2"/>
              <a:buChar char="ü"/>
            </a:pPr>
            <a:r>
              <a:rPr lang="uk-UA" b="1" dirty="0">
                <a:solidFill>
                  <a:srgbClr val="002060"/>
                </a:solidFill>
              </a:rPr>
              <a:t>Яскравість подачі навчального матеріалу</a:t>
            </a:r>
          </a:p>
          <a:p>
            <a:pPr>
              <a:buFont typeface="Wingdings" panose="05000000000000000000" pitchFamily="2" charset="2"/>
              <a:buChar char="ü"/>
            </a:pPr>
            <a:r>
              <a:rPr lang="uk-UA" b="1" dirty="0">
                <a:solidFill>
                  <a:srgbClr val="002060"/>
                </a:solidFill>
              </a:rPr>
              <a:t> Необмежена кількість створення  сторінок</a:t>
            </a:r>
          </a:p>
          <a:p>
            <a:pPr>
              <a:buFont typeface="Wingdings" panose="05000000000000000000" pitchFamily="2" charset="2"/>
              <a:buChar char="ü"/>
            </a:pPr>
            <a:r>
              <a:rPr lang="uk-UA" b="1" dirty="0">
                <a:solidFill>
                  <a:srgbClr val="002060"/>
                </a:solidFill>
              </a:rPr>
              <a:t>Додавання документів різних  форматів</a:t>
            </a:r>
          </a:p>
          <a:p>
            <a:pPr>
              <a:buFont typeface="Wingdings" panose="05000000000000000000" pitchFamily="2" charset="2"/>
              <a:buChar char="ü"/>
            </a:pPr>
            <a:r>
              <a:rPr lang="uk-UA" b="1" dirty="0">
                <a:solidFill>
                  <a:srgbClr val="002060"/>
                </a:solidFill>
              </a:rPr>
              <a:t>Зворотній зв’язок  зі здобувачами</a:t>
            </a:r>
          </a:p>
          <a:p>
            <a:pPr>
              <a:buFont typeface="Wingdings" panose="05000000000000000000" pitchFamily="2" charset="2"/>
              <a:buChar char="ü"/>
            </a:pPr>
            <a:r>
              <a:rPr lang="uk-UA" b="1" dirty="0">
                <a:solidFill>
                  <a:srgbClr val="002060"/>
                </a:solidFill>
              </a:rPr>
              <a:t>Економія часу</a:t>
            </a:r>
          </a:p>
          <a:p>
            <a:pPr>
              <a:buFont typeface="Wingdings" panose="05000000000000000000" pitchFamily="2" charset="2"/>
              <a:buChar char="ü"/>
            </a:pPr>
            <a:r>
              <a:rPr lang="uk-UA" b="1" dirty="0">
                <a:solidFill>
                  <a:srgbClr val="002060"/>
                </a:solidFill>
              </a:rPr>
              <a:t>Робота індивідуальна, групова</a:t>
            </a:r>
          </a:p>
          <a:p>
            <a:pPr>
              <a:buFont typeface="Wingdings" panose="05000000000000000000" pitchFamily="2" charset="2"/>
              <a:buChar char="ü"/>
            </a:pPr>
            <a:r>
              <a:rPr lang="uk-UA" b="1" dirty="0">
                <a:solidFill>
                  <a:srgbClr val="002060"/>
                </a:solidFill>
              </a:rPr>
              <a:t>Збереження робіт здобувачів</a:t>
            </a:r>
          </a:p>
          <a:p>
            <a:pPr>
              <a:buFont typeface="Wingdings" panose="05000000000000000000" pitchFamily="2" charset="2"/>
              <a:buChar char="ü"/>
            </a:pPr>
            <a:endParaRPr lang="uk-UA" dirty="0"/>
          </a:p>
          <a:p>
            <a:pPr>
              <a:buFont typeface="Wingdings" panose="05000000000000000000" pitchFamily="2" charset="2"/>
              <a:buChar char="ü"/>
            </a:pPr>
            <a:endParaRPr lang="ru-UA" dirty="0"/>
          </a:p>
        </p:txBody>
      </p:sp>
      <p:pic>
        <p:nvPicPr>
          <p:cNvPr id="4" name="Рисунок 3">
            <a:extLst>
              <a:ext uri="{FF2B5EF4-FFF2-40B4-BE49-F238E27FC236}">
                <a16:creationId xmlns:a16="http://schemas.microsoft.com/office/drawing/2014/main" id="{39F4CE85-BEBA-4222-9516-59FE15C2EAFF}"/>
              </a:ext>
            </a:extLst>
          </p:cNvPr>
          <p:cNvPicPr>
            <a:picLocks noChangeAspect="1"/>
          </p:cNvPicPr>
          <p:nvPr/>
        </p:nvPicPr>
        <p:blipFill>
          <a:blip r:embed="rId2"/>
          <a:stretch>
            <a:fillRect/>
          </a:stretch>
        </p:blipFill>
        <p:spPr>
          <a:xfrm>
            <a:off x="6732240" y="5013176"/>
            <a:ext cx="2253070" cy="1570186"/>
          </a:xfrm>
          <a:prstGeom prst="rect">
            <a:avLst/>
          </a:prstGeom>
        </p:spPr>
      </p:pic>
    </p:spTree>
    <p:extLst>
      <p:ext uri="{BB962C8B-B14F-4D97-AF65-F5344CB8AC3E}">
        <p14:creationId xmlns:p14="http://schemas.microsoft.com/office/powerpoint/2010/main" val="36417443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a:solidFill>
                  <a:srgbClr val="FF0000"/>
                </a:solidFill>
              </a:rPr>
              <a:t>Дошка </a:t>
            </a:r>
            <a:r>
              <a:rPr lang="en-US" b="1" dirty="0">
                <a:solidFill>
                  <a:srgbClr val="FF0000"/>
                </a:solidFill>
              </a:rPr>
              <a:t> Lino it (http://linoit.com/)</a:t>
            </a:r>
            <a:endParaRPr lang="ru-RU" b="1" dirty="0">
              <a:solidFill>
                <a:srgbClr val="FF0000"/>
              </a:solidFill>
            </a:endParaRPr>
          </a:p>
        </p:txBody>
      </p:sp>
      <p:sp>
        <p:nvSpPr>
          <p:cNvPr id="3" name="Объект 2"/>
          <p:cNvSpPr>
            <a:spLocks noGrp="1"/>
          </p:cNvSpPr>
          <p:nvPr>
            <p:ph idx="1"/>
          </p:nvPr>
        </p:nvSpPr>
        <p:spPr/>
        <p:txBody>
          <a:bodyPr/>
          <a:lstStyle/>
          <a:p>
            <a:pPr>
              <a:buFont typeface="Wingdings" panose="05000000000000000000" pitchFamily="2" charset="2"/>
              <a:buChar char="ü"/>
            </a:pPr>
            <a:r>
              <a:rPr lang="en-US" b="1" dirty="0">
                <a:solidFill>
                  <a:srgbClr val="FF0000"/>
                </a:solidFill>
              </a:rPr>
              <a:t>Lino it </a:t>
            </a:r>
            <a:r>
              <a:rPr lang="en-US" dirty="0"/>
              <a:t>– </a:t>
            </a:r>
            <a:r>
              <a:rPr lang="uk-UA" dirty="0">
                <a:solidFill>
                  <a:srgbClr val="002060"/>
                </a:solidFill>
              </a:rPr>
              <a:t>для роботи з нотатками, стікерами, фото, відео, організованими в один віртуальний стіл</a:t>
            </a:r>
          </a:p>
          <a:p>
            <a:pPr>
              <a:buFont typeface="Wingdings" panose="05000000000000000000" pitchFamily="2" charset="2"/>
              <a:buChar char="ü"/>
            </a:pPr>
            <a:r>
              <a:rPr lang="uk-UA" dirty="0">
                <a:solidFill>
                  <a:srgbClr val="002060"/>
                </a:solidFill>
              </a:rPr>
              <a:t> Майданчик для  творчості вчителя  та здобувачів освіти</a:t>
            </a:r>
          </a:p>
          <a:p>
            <a:pPr marL="0" indent="0">
              <a:buNone/>
            </a:pPr>
            <a:endParaRPr lang="uk-UA" dirty="0">
              <a:solidFill>
                <a:srgbClr val="002060"/>
              </a:solidFill>
            </a:endParaRPr>
          </a:p>
          <a:p>
            <a:pPr marL="0" indent="0">
              <a:buNone/>
            </a:pPr>
            <a:endParaRPr lang="ru-RU" dirty="0"/>
          </a:p>
        </p:txBody>
      </p:sp>
      <p:pic>
        <p:nvPicPr>
          <p:cNvPr id="5" name="Рисунок 4">
            <a:extLst>
              <a:ext uri="{FF2B5EF4-FFF2-40B4-BE49-F238E27FC236}">
                <a16:creationId xmlns:a16="http://schemas.microsoft.com/office/drawing/2014/main" id="{527B41EF-7D0F-418A-A9F2-8D7C7DCAF3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1242" y="4547666"/>
            <a:ext cx="2342024" cy="1761059"/>
          </a:xfrm>
          <a:prstGeom prst="rect">
            <a:avLst/>
          </a:prstGeom>
        </p:spPr>
      </p:pic>
      <p:pic>
        <p:nvPicPr>
          <p:cNvPr id="6" name="Рисунок 5">
            <a:extLst>
              <a:ext uri="{FF2B5EF4-FFF2-40B4-BE49-F238E27FC236}">
                <a16:creationId xmlns:a16="http://schemas.microsoft.com/office/drawing/2014/main" id="{1E14E70C-A0D8-4497-9FB6-CC26B6717866}"/>
              </a:ext>
            </a:extLst>
          </p:cNvPr>
          <p:cNvPicPr>
            <a:picLocks noChangeAspect="1"/>
          </p:cNvPicPr>
          <p:nvPr/>
        </p:nvPicPr>
        <p:blipFill>
          <a:blip r:embed="rId3"/>
          <a:stretch>
            <a:fillRect/>
          </a:stretch>
        </p:blipFill>
        <p:spPr>
          <a:xfrm>
            <a:off x="5004048" y="4180963"/>
            <a:ext cx="1877731" cy="1402202"/>
          </a:xfrm>
          <a:prstGeom prst="rect">
            <a:avLst/>
          </a:prstGeom>
        </p:spPr>
      </p:pic>
    </p:spTree>
    <p:extLst>
      <p:ext uri="{BB962C8B-B14F-4D97-AF65-F5344CB8AC3E}">
        <p14:creationId xmlns:p14="http://schemas.microsoft.com/office/powerpoint/2010/main" val="3225803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C3F71CB-E063-4CE5-8823-3EEEB1216596}"/>
              </a:ext>
            </a:extLst>
          </p:cNvPr>
          <p:cNvSpPr>
            <a:spLocks noGrp="1"/>
          </p:cNvSpPr>
          <p:nvPr>
            <p:ph type="ctrTitle"/>
          </p:nvPr>
        </p:nvSpPr>
        <p:spPr>
          <a:xfrm>
            <a:off x="395536" y="404664"/>
            <a:ext cx="8062664" cy="1152128"/>
          </a:xfrm>
        </p:spPr>
        <p:txBody>
          <a:bodyPr>
            <a:normAutofit fontScale="90000"/>
          </a:bodyPr>
          <a:lstStyle/>
          <a:p>
            <a:r>
              <a:rPr kumimoji="0" lang="uk-UA" sz="4000" b="1" i="1" u="none" strike="noStrike" kern="1200" cap="none" spc="0" normalizeH="0" baseline="0" noProof="0" dirty="0">
                <a:ln>
                  <a:noFill/>
                </a:ln>
                <a:solidFill>
                  <a:srgbClr val="FF0000"/>
                </a:solidFill>
                <a:effectLst/>
                <a:uLnTx/>
                <a:uFillTx/>
                <a:latin typeface="Calibri"/>
                <a:ea typeface="+mj-ea"/>
                <a:cs typeface="+mj-cs"/>
              </a:rPr>
              <a:t>Алгоритм підготовки дошки </a:t>
            </a:r>
            <a:br>
              <a:rPr kumimoji="0" lang="uk-UA" sz="4000" b="1" i="1" u="none" strike="noStrike" kern="1200" cap="none" spc="0" normalizeH="0" baseline="0" noProof="0" dirty="0">
                <a:ln>
                  <a:noFill/>
                </a:ln>
                <a:solidFill>
                  <a:srgbClr val="FF0000"/>
                </a:solidFill>
                <a:effectLst/>
                <a:uLnTx/>
                <a:uFillTx/>
                <a:latin typeface="Calibri"/>
                <a:ea typeface="+mj-ea"/>
                <a:cs typeface="+mj-cs"/>
              </a:rPr>
            </a:br>
            <a:r>
              <a:rPr kumimoji="0" lang="uk-UA" sz="4000" b="1" i="1" u="none" strike="noStrike" kern="1200" cap="none" spc="0" normalizeH="0" baseline="0" noProof="0" dirty="0">
                <a:ln>
                  <a:noFill/>
                </a:ln>
                <a:solidFill>
                  <a:srgbClr val="FF0000"/>
                </a:solidFill>
                <a:effectLst/>
                <a:uLnTx/>
                <a:uFillTx/>
                <a:latin typeface="Calibri"/>
                <a:ea typeface="+mj-ea"/>
                <a:cs typeface="+mj-cs"/>
              </a:rPr>
              <a:t>до роботи</a:t>
            </a:r>
            <a:endParaRPr lang="ru-UA" dirty="0">
              <a:solidFill>
                <a:srgbClr val="FF0000"/>
              </a:solidFill>
            </a:endParaRPr>
          </a:p>
        </p:txBody>
      </p:sp>
      <p:sp>
        <p:nvSpPr>
          <p:cNvPr id="3" name="Подзаголовок 2">
            <a:extLst>
              <a:ext uri="{FF2B5EF4-FFF2-40B4-BE49-F238E27FC236}">
                <a16:creationId xmlns:a16="http://schemas.microsoft.com/office/drawing/2014/main" id="{C05BD93D-8C0F-43C0-8386-948BFFD174ED}"/>
              </a:ext>
            </a:extLst>
          </p:cNvPr>
          <p:cNvSpPr>
            <a:spLocks noGrp="1"/>
          </p:cNvSpPr>
          <p:nvPr>
            <p:ph type="subTitle" idx="1"/>
          </p:nvPr>
        </p:nvSpPr>
        <p:spPr>
          <a:xfrm>
            <a:off x="1259632" y="1628800"/>
            <a:ext cx="6512768" cy="3888432"/>
          </a:xfrm>
        </p:spPr>
        <p:txBody>
          <a:bodyPr/>
          <a:lstStyle/>
          <a:p>
            <a:pPr marL="457200" indent="-457200" algn="l">
              <a:buFont typeface="Wingdings" panose="05000000000000000000" pitchFamily="2" charset="2"/>
              <a:buChar char="ü"/>
            </a:pPr>
            <a:r>
              <a:rPr lang="uk-UA" dirty="0">
                <a:solidFill>
                  <a:srgbClr val="002060"/>
                </a:solidFill>
              </a:rPr>
              <a:t>Аналіз навчального матеріалу до уроку</a:t>
            </a:r>
          </a:p>
          <a:p>
            <a:pPr marL="457200" indent="-457200" algn="l">
              <a:buFont typeface="Wingdings" panose="05000000000000000000" pitchFamily="2" charset="2"/>
              <a:buChar char="ü"/>
            </a:pPr>
            <a:r>
              <a:rPr lang="uk-UA" dirty="0">
                <a:solidFill>
                  <a:srgbClr val="002060"/>
                </a:solidFill>
              </a:rPr>
              <a:t>Визначення інтерактивних методів</a:t>
            </a:r>
          </a:p>
          <a:p>
            <a:pPr marL="457200" indent="-457200" algn="l">
              <a:buFont typeface="Wingdings" panose="05000000000000000000" pitchFamily="2" charset="2"/>
              <a:buChar char="ü"/>
            </a:pPr>
            <a:r>
              <a:rPr lang="uk-UA" dirty="0">
                <a:solidFill>
                  <a:srgbClr val="002060"/>
                </a:solidFill>
              </a:rPr>
              <a:t>Розробка інтерактивних завдань</a:t>
            </a:r>
          </a:p>
          <a:p>
            <a:pPr marL="457200" indent="-457200" algn="l">
              <a:buFont typeface="Wingdings" panose="05000000000000000000" pitchFamily="2" charset="2"/>
              <a:buChar char="ü"/>
            </a:pPr>
            <a:r>
              <a:rPr lang="uk-UA" dirty="0">
                <a:solidFill>
                  <a:srgbClr val="002060"/>
                </a:solidFill>
              </a:rPr>
              <a:t>Створення завдань для кожного з етапів уроку</a:t>
            </a:r>
            <a:endParaRPr lang="ru-UA" dirty="0">
              <a:solidFill>
                <a:srgbClr val="002060"/>
              </a:solidFill>
            </a:endParaRPr>
          </a:p>
        </p:txBody>
      </p:sp>
      <p:pic>
        <p:nvPicPr>
          <p:cNvPr id="4" name="Рисунок 3">
            <a:extLst>
              <a:ext uri="{FF2B5EF4-FFF2-40B4-BE49-F238E27FC236}">
                <a16:creationId xmlns:a16="http://schemas.microsoft.com/office/drawing/2014/main" id="{731F26D1-23BD-4483-A072-57F94C27E959}"/>
              </a:ext>
            </a:extLst>
          </p:cNvPr>
          <p:cNvPicPr>
            <a:picLocks noChangeAspect="1"/>
          </p:cNvPicPr>
          <p:nvPr/>
        </p:nvPicPr>
        <p:blipFill>
          <a:blip r:embed="rId2"/>
          <a:stretch>
            <a:fillRect/>
          </a:stretch>
        </p:blipFill>
        <p:spPr>
          <a:xfrm>
            <a:off x="7507777" y="404664"/>
            <a:ext cx="1636223" cy="1224136"/>
          </a:xfrm>
          <a:prstGeom prst="rect">
            <a:avLst/>
          </a:prstGeom>
        </p:spPr>
      </p:pic>
    </p:spTree>
    <p:extLst>
      <p:ext uri="{BB962C8B-B14F-4D97-AF65-F5344CB8AC3E}">
        <p14:creationId xmlns:p14="http://schemas.microsoft.com/office/powerpoint/2010/main" val="2187640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l"/>
            <a:r>
              <a:rPr lang="uk-UA" sz="3600" b="1" dirty="0">
                <a:solidFill>
                  <a:srgbClr val="FF0000"/>
                </a:solidFill>
              </a:rPr>
              <a:t>Використання віртуальної дошки</a:t>
            </a:r>
            <a:br>
              <a:rPr lang="uk-UA" sz="3600" b="1" dirty="0">
                <a:solidFill>
                  <a:srgbClr val="FF0000"/>
                </a:solidFill>
              </a:rPr>
            </a:br>
            <a:r>
              <a:rPr lang="uk-UA" sz="3600" b="1" dirty="0">
                <a:solidFill>
                  <a:srgbClr val="FF0000"/>
                </a:solidFill>
              </a:rPr>
              <a:t>на </a:t>
            </a:r>
            <a:r>
              <a:rPr lang="uk-UA" sz="3600" b="1" dirty="0" err="1">
                <a:solidFill>
                  <a:srgbClr val="FF0000"/>
                </a:solidFill>
              </a:rPr>
              <a:t>уроках</a:t>
            </a:r>
            <a:r>
              <a:rPr lang="uk-UA" sz="3600" b="1" dirty="0">
                <a:solidFill>
                  <a:srgbClr val="FF0000"/>
                </a:solidFill>
              </a:rPr>
              <a:t> біології  під час:</a:t>
            </a:r>
            <a:endParaRPr lang="ru-RU" sz="3600" b="1" dirty="0">
              <a:solidFill>
                <a:srgbClr val="FF0000"/>
              </a:solidFill>
            </a:endParaRPr>
          </a:p>
        </p:txBody>
      </p:sp>
      <p:sp>
        <p:nvSpPr>
          <p:cNvPr id="3" name="Объект 2"/>
          <p:cNvSpPr>
            <a:spLocks noGrp="1"/>
          </p:cNvSpPr>
          <p:nvPr>
            <p:ph idx="1"/>
          </p:nvPr>
        </p:nvSpPr>
        <p:spPr/>
        <p:txBody>
          <a:bodyPr>
            <a:normAutofit lnSpcReduction="10000"/>
          </a:bodyPr>
          <a:lstStyle/>
          <a:p>
            <a:pPr algn="just">
              <a:buFont typeface="Wingdings" panose="05000000000000000000" pitchFamily="2" charset="2"/>
              <a:buChar char="ü"/>
            </a:pPr>
            <a:r>
              <a:rPr lang="ru-RU" dirty="0">
                <a:solidFill>
                  <a:srgbClr val="002060"/>
                </a:solidFill>
              </a:rPr>
              <a:t> </a:t>
            </a:r>
            <a:r>
              <a:rPr lang="ru-RU" dirty="0" err="1">
                <a:solidFill>
                  <a:srgbClr val="002060"/>
                </a:solidFill>
              </a:rPr>
              <a:t>Проведення</a:t>
            </a:r>
            <a:r>
              <a:rPr lang="ru-RU" dirty="0">
                <a:solidFill>
                  <a:srgbClr val="002060"/>
                </a:solidFill>
              </a:rPr>
              <a:t> «</a:t>
            </a:r>
            <a:r>
              <a:rPr lang="ru-RU" dirty="0" err="1">
                <a:solidFill>
                  <a:srgbClr val="002060"/>
                </a:solidFill>
              </a:rPr>
              <a:t>мозкового</a:t>
            </a:r>
            <a:r>
              <a:rPr lang="ru-RU" dirty="0">
                <a:solidFill>
                  <a:srgbClr val="002060"/>
                </a:solidFill>
              </a:rPr>
              <a:t> штурму»</a:t>
            </a:r>
          </a:p>
          <a:p>
            <a:pPr algn="just">
              <a:buFont typeface="Wingdings" panose="05000000000000000000" pitchFamily="2" charset="2"/>
              <a:buChar char="ü"/>
            </a:pPr>
            <a:r>
              <a:rPr lang="ru-RU" dirty="0" err="1">
                <a:solidFill>
                  <a:srgbClr val="002060"/>
                </a:solidFill>
              </a:rPr>
              <a:t>Розміщення</a:t>
            </a:r>
            <a:r>
              <a:rPr lang="ru-RU" dirty="0">
                <a:solidFill>
                  <a:srgbClr val="002060"/>
                </a:solidFill>
              </a:rPr>
              <a:t> </a:t>
            </a:r>
            <a:r>
              <a:rPr lang="ru-RU" dirty="0" err="1">
                <a:solidFill>
                  <a:srgbClr val="002060"/>
                </a:solidFill>
              </a:rPr>
              <a:t>навчального</a:t>
            </a:r>
            <a:r>
              <a:rPr lang="ru-RU" dirty="0">
                <a:solidFill>
                  <a:srgbClr val="002060"/>
                </a:solidFill>
              </a:rPr>
              <a:t> </a:t>
            </a:r>
            <a:r>
              <a:rPr lang="ru-RU" dirty="0" err="1">
                <a:solidFill>
                  <a:srgbClr val="002060"/>
                </a:solidFill>
              </a:rPr>
              <a:t>матеріалу</a:t>
            </a:r>
            <a:r>
              <a:rPr lang="ru-RU" dirty="0">
                <a:solidFill>
                  <a:srgbClr val="002060"/>
                </a:solidFill>
              </a:rPr>
              <a:t> </a:t>
            </a:r>
            <a:r>
              <a:rPr lang="ru-RU" dirty="0" err="1">
                <a:solidFill>
                  <a:srgbClr val="002060"/>
                </a:solidFill>
              </a:rPr>
              <a:t>або</a:t>
            </a:r>
            <a:r>
              <a:rPr lang="ru-RU" dirty="0">
                <a:solidFill>
                  <a:srgbClr val="002060"/>
                </a:solidFill>
              </a:rPr>
              <a:t> </a:t>
            </a:r>
            <a:r>
              <a:rPr lang="ru-RU" dirty="0" err="1">
                <a:solidFill>
                  <a:srgbClr val="002060"/>
                </a:solidFill>
              </a:rPr>
              <a:t>завдань</a:t>
            </a:r>
            <a:r>
              <a:rPr lang="ru-RU" dirty="0">
                <a:solidFill>
                  <a:srgbClr val="002060"/>
                </a:solidFill>
              </a:rPr>
              <a:t> на </a:t>
            </a:r>
            <a:r>
              <a:rPr lang="ru-RU" dirty="0" err="1">
                <a:solidFill>
                  <a:srgbClr val="002060"/>
                </a:solidFill>
              </a:rPr>
              <a:t>пошук</a:t>
            </a:r>
            <a:r>
              <a:rPr lang="ru-RU" dirty="0">
                <a:solidFill>
                  <a:srgbClr val="002060"/>
                </a:solidFill>
              </a:rPr>
              <a:t> </a:t>
            </a:r>
            <a:r>
              <a:rPr lang="ru-RU" dirty="0" err="1">
                <a:solidFill>
                  <a:srgbClr val="002060"/>
                </a:solidFill>
              </a:rPr>
              <a:t>інформації</a:t>
            </a:r>
            <a:endParaRPr lang="ru-RU" dirty="0">
              <a:solidFill>
                <a:srgbClr val="002060"/>
              </a:solidFill>
            </a:endParaRPr>
          </a:p>
          <a:p>
            <a:pPr algn="just">
              <a:buFont typeface="Wingdings" panose="05000000000000000000" pitchFamily="2" charset="2"/>
              <a:buChar char="ü"/>
            </a:pPr>
            <a:r>
              <a:rPr lang="ru-RU" dirty="0">
                <a:solidFill>
                  <a:srgbClr val="002060"/>
                </a:solidFill>
              </a:rPr>
              <a:t> </a:t>
            </a:r>
            <a:r>
              <a:rPr lang="ru-RU" dirty="0" err="1">
                <a:solidFill>
                  <a:srgbClr val="002060"/>
                </a:solidFill>
              </a:rPr>
              <a:t>Узагальнення</a:t>
            </a:r>
            <a:r>
              <a:rPr lang="ru-RU" dirty="0">
                <a:solidFill>
                  <a:srgbClr val="002060"/>
                </a:solidFill>
              </a:rPr>
              <a:t> та  </a:t>
            </a:r>
            <a:r>
              <a:rPr lang="ru-RU" dirty="0" err="1">
                <a:solidFill>
                  <a:srgbClr val="002060"/>
                </a:solidFill>
              </a:rPr>
              <a:t>систематизація</a:t>
            </a:r>
            <a:r>
              <a:rPr lang="ru-RU" dirty="0">
                <a:solidFill>
                  <a:srgbClr val="002060"/>
                </a:solidFill>
              </a:rPr>
              <a:t> </a:t>
            </a:r>
            <a:r>
              <a:rPr lang="ru-RU" dirty="0" err="1">
                <a:solidFill>
                  <a:srgbClr val="002060"/>
                </a:solidFill>
              </a:rPr>
              <a:t>знань</a:t>
            </a:r>
            <a:endParaRPr lang="ru-RU" dirty="0">
              <a:solidFill>
                <a:srgbClr val="002060"/>
              </a:solidFill>
            </a:endParaRPr>
          </a:p>
          <a:p>
            <a:pPr algn="just">
              <a:buFont typeface="Wingdings" panose="05000000000000000000" pitchFamily="2" charset="2"/>
              <a:buChar char="ü"/>
            </a:pPr>
            <a:r>
              <a:rPr lang="ru-RU" dirty="0">
                <a:solidFill>
                  <a:srgbClr val="002060"/>
                </a:solidFill>
              </a:rPr>
              <a:t>Як </a:t>
            </a:r>
            <a:r>
              <a:rPr lang="ru-RU" dirty="0" err="1">
                <a:solidFill>
                  <a:srgbClr val="002060"/>
                </a:solidFill>
              </a:rPr>
              <a:t>майданчик</a:t>
            </a:r>
            <a:r>
              <a:rPr lang="ru-RU" dirty="0">
                <a:solidFill>
                  <a:srgbClr val="002060"/>
                </a:solidFill>
              </a:rPr>
              <a:t> для </a:t>
            </a:r>
            <a:r>
              <a:rPr lang="ru-RU" dirty="0" err="1">
                <a:solidFill>
                  <a:srgbClr val="002060"/>
                </a:solidFill>
              </a:rPr>
              <a:t>проектної</a:t>
            </a:r>
            <a:r>
              <a:rPr lang="ru-RU" dirty="0">
                <a:solidFill>
                  <a:srgbClr val="002060"/>
                </a:solidFill>
              </a:rPr>
              <a:t> </a:t>
            </a:r>
            <a:r>
              <a:rPr lang="ru-RU" dirty="0" err="1">
                <a:solidFill>
                  <a:srgbClr val="002060"/>
                </a:solidFill>
              </a:rPr>
              <a:t>діяльності</a:t>
            </a:r>
            <a:endParaRPr lang="ru-RU" dirty="0">
              <a:solidFill>
                <a:srgbClr val="002060"/>
              </a:solidFill>
            </a:endParaRPr>
          </a:p>
          <a:p>
            <a:pPr algn="just">
              <a:buFont typeface="Wingdings" panose="05000000000000000000" pitchFamily="2" charset="2"/>
              <a:buChar char="ü"/>
            </a:pPr>
            <a:r>
              <a:rPr lang="ru-RU" dirty="0" err="1">
                <a:solidFill>
                  <a:srgbClr val="002060"/>
                </a:solidFill>
              </a:rPr>
              <a:t>Організації</a:t>
            </a:r>
            <a:r>
              <a:rPr lang="ru-RU" dirty="0">
                <a:solidFill>
                  <a:srgbClr val="002060"/>
                </a:solidFill>
              </a:rPr>
              <a:t> </a:t>
            </a:r>
            <a:r>
              <a:rPr lang="ru-RU" dirty="0" err="1">
                <a:solidFill>
                  <a:srgbClr val="002060"/>
                </a:solidFill>
              </a:rPr>
              <a:t>спільної</a:t>
            </a:r>
            <a:r>
              <a:rPr lang="ru-RU" dirty="0">
                <a:solidFill>
                  <a:srgbClr val="002060"/>
                </a:solidFill>
              </a:rPr>
              <a:t> </a:t>
            </a:r>
            <a:r>
              <a:rPr lang="ru-RU" dirty="0" err="1">
                <a:solidFill>
                  <a:srgbClr val="002060"/>
                </a:solidFill>
              </a:rPr>
              <a:t>діяльності</a:t>
            </a:r>
            <a:endParaRPr lang="ru-RU" dirty="0">
              <a:solidFill>
                <a:srgbClr val="002060"/>
              </a:solidFill>
            </a:endParaRPr>
          </a:p>
          <a:p>
            <a:pPr algn="just">
              <a:buFont typeface="Wingdings" panose="05000000000000000000" pitchFamily="2" charset="2"/>
              <a:buChar char="ü"/>
            </a:pPr>
            <a:r>
              <a:rPr lang="ru-RU" dirty="0">
                <a:solidFill>
                  <a:srgbClr val="002060"/>
                </a:solidFill>
              </a:rPr>
              <a:t>Представления </a:t>
            </a:r>
            <a:r>
              <a:rPr lang="ru-RU" dirty="0" err="1">
                <a:solidFill>
                  <a:srgbClr val="002060"/>
                </a:solidFill>
              </a:rPr>
              <a:t>результатів</a:t>
            </a:r>
            <a:r>
              <a:rPr lang="ru-RU" dirty="0">
                <a:solidFill>
                  <a:srgbClr val="002060"/>
                </a:solidFill>
              </a:rPr>
              <a:t> </a:t>
            </a:r>
            <a:r>
              <a:rPr lang="ru-RU" dirty="0" err="1">
                <a:solidFill>
                  <a:srgbClr val="002060"/>
                </a:solidFill>
              </a:rPr>
              <a:t>власної</a:t>
            </a:r>
            <a:r>
              <a:rPr lang="ru-RU" dirty="0">
                <a:solidFill>
                  <a:srgbClr val="002060"/>
                </a:solidFill>
              </a:rPr>
              <a:t> </a:t>
            </a:r>
            <a:r>
              <a:rPr lang="ru-RU" dirty="0" err="1">
                <a:solidFill>
                  <a:srgbClr val="002060"/>
                </a:solidFill>
              </a:rPr>
              <a:t>роботи</a:t>
            </a:r>
            <a:r>
              <a:rPr lang="ru-RU" dirty="0">
                <a:solidFill>
                  <a:srgbClr val="002060"/>
                </a:solidFill>
              </a:rPr>
              <a:t> </a:t>
            </a:r>
          </a:p>
          <a:p>
            <a:pPr algn="just">
              <a:buFont typeface="Wingdings" panose="05000000000000000000" pitchFamily="2" charset="2"/>
              <a:buChar char="ü"/>
            </a:pPr>
            <a:r>
              <a:rPr lang="ru-RU" dirty="0" err="1">
                <a:solidFill>
                  <a:srgbClr val="002060"/>
                </a:solidFill>
              </a:rPr>
              <a:t>Проведення</a:t>
            </a:r>
            <a:r>
              <a:rPr lang="ru-RU" dirty="0">
                <a:solidFill>
                  <a:srgbClr val="002060"/>
                </a:solidFill>
              </a:rPr>
              <a:t> </a:t>
            </a:r>
            <a:r>
              <a:rPr lang="ru-RU" dirty="0" err="1">
                <a:solidFill>
                  <a:srgbClr val="002060"/>
                </a:solidFill>
              </a:rPr>
              <a:t>рефлексії</a:t>
            </a:r>
            <a:endParaRPr lang="ru-RU" dirty="0">
              <a:solidFill>
                <a:srgbClr val="002060"/>
              </a:solidFill>
            </a:endParaRPr>
          </a:p>
        </p:txBody>
      </p:sp>
      <p:pic>
        <p:nvPicPr>
          <p:cNvPr id="4" name="Рисунок 3">
            <a:extLst>
              <a:ext uri="{FF2B5EF4-FFF2-40B4-BE49-F238E27FC236}">
                <a16:creationId xmlns:a16="http://schemas.microsoft.com/office/drawing/2014/main" id="{54002156-0FEC-4456-9CAD-4EB6F133458D}"/>
              </a:ext>
            </a:extLst>
          </p:cNvPr>
          <p:cNvPicPr>
            <a:picLocks noChangeAspect="1"/>
          </p:cNvPicPr>
          <p:nvPr/>
        </p:nvPicPr>
        <p:blipFill>
          <a:blip r:embed="rId2"/>
          <a:stretch>
            <a:fillRect/>
          </a:stretch>
        </p:blipFill>
        <p:spPr>
          <a:xfrm>
            <a:off x="7308304" y="198165"/>
            <a:ext cx="1755800" cy="1310754"/>
          </a:xfrm>
          <a:prstGeom prst="rect">
            <a:avLst/>
          </a:prstGeom>
        </p:spPr>
      </p:pic>
    </p:spTree>
    <p:extLst>
      <p:ext uri="{BB962C8B-B14F-4D97-AF65-F5344CB8AC3E}">
        <p14:creationId xmlns:p14="http://schemas.microsoft.com/office/powerpoint/2010/main" val="369585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5867FEA-A65F-4F3F-9D8C-3FCFDC68C948}"/>
              </a:ext>
            </a:extLst>
          </p:cNvPr>
          <p:cNvSpPr>
            <a:spLocks noGrp="1"/>
          </p:cNvSpPr>
          <p:nvPr>
            <p:ph type="title"/>
          </p:nvPr>
        </p:nvSpPr>
        <p:spPr/>
        <p:txBody>
          <a:bodyPr>
            <a:normAutofit fontScale="90000"/>
          </a:bodyPr>
          <a:lstStyle/>
          <a:p>
            <a:r>
              <a:rPr lang="uk-UA" b="1" dirty="0">
                <a:solidFill>
                  <a:srgbClr val="7030A0"/>
                </a:solidFill>
              </a:rPr>
              <a:t>З чого починаємо…</a:t>
            </a:r>
            <a:br>
              <a:rPr lang="uk-UA" b="1" dirty="0">
                <a:solidFill>
                  <a:srgbClr val="7030A0"/>
                </a:solidFill>
              </a:rPr>
            </a:br>
            <a:r>
              <a:rPr lang="uk-UA" b="1" dirty="0">
                <a:solidFill>
                  <a:srgbClr val="FF0000"/>
                </a:solidFill>
              </a:rPr>
              <a:t>РЕЄСТРАЦІЯ</a:t>
            </a:r>
            <a:endParaRPr lang="ru-UA" b="1" dirty="0">
              <a:solidFill>
                <a:srgbClr val="FF0000"/>
              </a:solidFill>
            </a:endParaRPr>
          </a:p>
        </p:txBody>
      </p:sp>
      <p:pic>
        <p:nvPicPr>
          <p:cNvPr id="3" name="Рисунок 2">
            <a:extLst>
              <a:ext uri="{FF2B5EF4-FFF2-40B4-BE49-F238E27FC236}">
                <a16:creationId xmlns:a16="http://schemas.microsoft.com/office/drawing/2014/main" id="{4B82C1D0-5CB2-457C-812E-BF4C0E9C2C0A}"/>
              </a:ext>
            </a:extLst>
          </p:cNvPr>
          <p:cNvPicPr>
            <a:picLocks noChangeAspect="1"/>
          </p:cNvPicPr>
          <p:nvPr/>
        </p:nvPicPr>
        <p:blipFill>
          <a:blip r:embed="rId2"/>
          <a:stretch>
            <a:fillRect/>
          </a:stretch>
        </p:blipFill>
        <p:spPr>
          <a:xfrm>
            <a:off x="3059832" y="1700808"/>
            <a:ext cx="2731245" cy="4785775"/>
          </a:xfrm>
          <a:prstGeom prst="rect">
            <a:avLst/>
          </a:prstGeom>
        </p:spPr>
      </p:pic>
    </p:spTree>
    <p:extLst>
      <p:ext uri="{BB962C8B-B14F-4D97-AF65-F5344CB8AC3E}">
        <p14:creationId xmlns:p14="http://schemas.microsoft.com/office/powerpoint/2010/main" val="1110386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C3109D7-4E4D-4A7E-ACFB-D156892CF68B}"/>
              </a:ext>
            </a:extLst>
          </p:cNvPr>
          <p:cNvSpPr>
            <a:spLocks noGrp="1"/>
          </p:cNvSpPr>
          <p:nvPr>
            <p:ph type="title"/>
          </p:nvPr>
        </p:nvSpPr>
        <p:spPr/>
        <p:txBody>
          <a:bodyPr/>
          <a:lstStyle/>
          <a:p>
            <a:r>
              <a:rPr lang="uk-UA" b="1" dirty="0">
                <a:solidFill>
                  <a:srgbClr val="7030A0"/>
                </a:solidFill>
              </a:rPr>
              <a:t>Ваша сторінка</a:t>
            </a:r>
            <a:endParaRPr lang="ru-UA" b="1" dirty="0">
              <a:solidFill>
                <a:srgbClr val="7030A0"/>
              </a:solidFill>
            </a:endParaRPr>
          </a:p>
        </p:txBody>
      </p:sp>
      <p:pic>
        <p:nvPicPr>
          <p:cNvPr id="6" name="Рисунок 5">
            <a:extLst>
              <a:ext uri="{FF2B5EF4-FFF2-40B4-BE49-F238E27FC236}">
                <a16:creationId xmlns:a16="http://schemas.microsoft.com/office/drawing/2014/main" id="{41C7C3F3-E204-4031-91E3-E1FAD43318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1196752"/>
            <a:ext cx="8229600" cy="5143500"/>
          </a:xfrm>
          <a:prstGeom prst="rect">
            <a:avLst/>
          </a:prstGeom>
        </p:spPr>
      </p:pic>
    </p:spTree>
    <p:extLst>
      <p:ext uri="{BB962C8B-B14F-4D97-AF65-F5344CB8AC3E}">
        <p14:creationId xmlns:p14="http://schemas.microsoft.com/office/powerpoint/2010/main" val="3527670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C3109D7-4E4D-4A7E-ACFB-D156892CF68B}"/>
              </a:ext>
            </a:extLst>
          </p:cNvPr>
          <p:cNvSpPr>
            <a:spLocks noGrp="1"/>
          </p:cNvSpPr>
          <p:nvPr>
            <p:ph type="title"/>
          </p:nvPr>
        </p:nvSpPr>
        <p:spPr/>
        <p:txBody>
          <a:bodyPr/>
          <a:lstStyle/>
          <a:p>
            <a:r>
              <a:rPr lang="uk-UA" b="1" dirty="0">
                <a:solidFill>
                  <a:srgbClr val="7030A0"/>
                </a:solidFill>
              </a:rPr>
              <a:t>Створення нової дошки</a:t>
            </a:r>
            <a:endParaRPr lang="ru-UA" b="1" dirty="0">
              <a:solidFill>
                <a:srgbClr val="7030A0"/>
              </a:solidFill>
            </a:endParaRPr>
          </a:p>
        </p:txBody>
      </p:sp>
      <p:pic>
        <p:nvPicPr>
          <p:cNvPr id="4" name="Рисунок 3">
            <a:extLst>
              <a:ext uri="{FF2B5EF4-FFF2-40B4-BE49-F238E27FC236}">
                <a16:creationId xmlns:a16="http://schemas.microsoft.com/office/drawing/2014/main" id="{A4A4A932-9937-445A-BA16-39FCEA00BD7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604" y="1444173"/>
            <a:ext cx="7852792" cy="4788322"/>
          </a:xfrm>
          <a:prstGeom prst="rect">
            <a:avLst/>
          </a:prstGeom>
        </p:spPr>
      </p:pic>
    </p:spTree>
    <p:extLst>
      <p:ext uri="{BB962C8B-B14F-4D97-AF65-F5344CB8AC3E}">
        <p14:creationId xmlns:p14="http://schemas.microsoft.com/office/powerpoint/2010/main" val="1825470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C3109D7-4E4D-4A7E-ACFB-D156892CF68B}"/>
              </a:ext>
            </a:extLst>
          </p:cNvPr>
          <p:cNvSpPr>
            <a:spLocks noGrp="1"/>
          </p:cNvSpPr>
          <p:nvPr>
            <p:ph type="title"/>
          </p:nvPr>
        </p:nvSpPr>
        <p:spPr/>
        <p:txBody>
          <a:bodyPr/>
          <a:lstStyle/>
          <a:p>
            <a:r>
              <a:rPr lang="uk-UA" b="1" dirty="0">
                <a:solidFill>
                  <a:srgbClr val="7030A0"/>
                </a:solidFill>
              </a:rPr>
              <a:t>Обираємо налаштування</a:t>
            </a:r>
            <a:endParaRPr lang="ru-UA" b="1" dirty="0">
              <a:solidFill>
                <a:srgbClr val="7030A0"/>
              </a:solidFill>
            </a:endParaRPr>
          </a:p>
        </p:txBody>
      </p:sp>
      <p:pic>
        <p:nvPicPr>
          <p:cNvPr id="4" name="Рисунок 3">
            <a:extLst>
              <a:ext uri="{FF2B5EF4-FFF2-40B4-BE49-F238E27FC236}">
                <a16:creationId xmlns:a16="http://schemas.microsoft.com/office/drawing/2014/main" id="{AB32DAE8-648C-419E-B290-1229923F6C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3" y="1344645"/>
            <a:ext cx="4392488" cy="2444396"/>
          </a:xfrm>
          <a:prstGeom prst="rect">
            <a:avLst/>
          </a:prstGeom>
        </p:spPr>
      </p:pic>
      <p:pic>
        <p:nvPicPr>
          <p:cNvPr id="6" name="Рисунок 5">
            <a:extLst>
              <a:ext uri="{FF2B5EF4-FFF2-40B4-BE49-F238E27FC236}">
                <a16:creationId xmlns:a16="http://schemas.microsoft.com/office/drawing/2014/main" id="{A5590FA6-C01F-4E8C-82EE-4B4CD1F763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67944" y="3814153"/>
            <a:ext cx="4392488" cy="2592288"/>
          </a:xfrm>
          <a:prstGeom prst="rect">
            <a:avLst/>
          </a:prstGeom>
        </p:spPr>
      </p:pic>
      <p:pic>
        <p:nvPicPr>
          <p:cNvPr id="7" name="Рисунок 6">
            <a:extLst>
              <a:ext uri="{FF2B5EF4-FFF2-40B4-BE49-F238E27FC236}">
                <a16:creationId xmlns:a16="http://schemas.microsoft.com/office/drawing/2014/main" id="{DDE0A522-A4B8-49E0-B713-7CD8041F77AF}"/>
              </a:ext>
            </a:extLst>
          </p:cNvPr>
          <p:cNvPicPr>
            <a:picLocks noChangeAspect="1"/>
          </p:cNvPicPr>
          <p:nvPr/>
        </p:nvPicPr>
        <p:blipFill>
          <a:blip r:embed="rId4"/>
          <a:stretch>
            <a:fillRect/>
          </a:stretch>
        </p:blipFill>
        <p:spPr>
          <a:xfrm>
            <a:off x="7092280" y="1292585"/>
            <a:ext cx="1755800" cy="1310754"/>
          </a:xfrm>
          <a:prstGeom prst="rect">
            <a:avLst/>
          </a:prstGeom>
        </p:spPr>
      </p:pic>
    </p:spTree>
    <p:extLst>
      <p:ext uri="{BB962C8B-B14F-4D97-AF65-F5344CB8AC3E}">
        <p14:creationId xmlns:p14="http://schemas.microsoft.com/office/powerpoint/2010/main" val="3828204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rgbClr val="7030A0"/>
                </a:solidFill>
              </a:rPr>
              <a:t>Нова </a:t>
            </a:r>
            <a:r>
              <a:rPr lang="ru-RU" b="1" dirty="0" err="1">
                <a:solidFill>
                  <a:srgbClr val="7030A0"/>
                </a:solidFill>
              </a:rPr>
              <a:t>дошка</a:t>
            </a:r>
            <a:endParaRPr lang="ru-RU" b="1" dirty="0">
              <a:solidFill>
                <a:srgbClr val="7030A0"/>
              </a:solidFill>
            </a:endParaRPr>
          </a:p>
        </p:txBody>
      </p:sp>
      <p:pic>
        <p:nvPicPr>
          <p:cNvPr id="5" name="Объект 4">
            <a:extLst>
              <a:ext uri="{FF2B5EF4-FFF2-40B4-BE49-F238E27FC236}">
                <a16:creationId xmlns:a16="http://schemas.microsoft.com/office/drawing/2014/main" id="{CE237FB7-EF4C-40FC-89C8-DAC59CB9B2D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40644" y="1700808"/>
            <a:ext cx="8046156" cy="4525963"/>
          </a:xfrm>
        </p:spPr>
      </p:pic>
    </p:spTree>
    <p:extLst>
      <p:ext uri="{BB962C8B-B14F-4D97-AF65-F5344CB8AC3E}">
        <p14:creationId xmlns:p14="http://schemas.microsoft.com/office/powerpoint/2010/main" val="138797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692D13-C627-4D02-8973-705CD94BE530}"/>
              </a:ext>
            </a:extLst>
          </p:cNvPr>
          <p:cNvSpPr>
            <a:spLocks noGrp="1"/>
          </p:cNvSpPr>
          <p:nvPr>
            <p:ph type="title"/>
          </p:nvPr>
        </p:nvSpPr>
        <p:spPr/>
        <p:txBody>
          <a:bodyPr>
            <a:normAutofit fontScale="90000"/>
          </a:bodyPr>
          <a:lstStyle/>
          <a:p>
            <a:r>
              <a:rPr lang="en-US" b="1" dirty="0">
                <a:solidFill>
                  <a:srgbClr val="002060"/>
                </a:solidFill>
              </a:rPr>
              <a:t>My </a:t>
            </a:r>
            <a:r>
              <a:rPr lang="en-US" b="1" dirty="0" err="1">
                <a:solidFill>
                  <a:srgbClr val="002060"/>
                </a:solidFill>
              </a:rPr>
              <a:t>CanvasesYou</a:t>
            </a:r>
            <a:r>
              <a:rPr lang="en-US" b="1" dirty="0">
                <a:solidFill>
                  <a:srgbClr val="002060"/>
                </a:solidFill>
              </a:rPr>
              <a:t> can create as many canvases as you like!</a:t>
            </a:r>
            <a:endParaRPr lang="ru-UA" b="1" dirty="0">
              <a:solidFill>
                <a:srgbClr val="002060"/>
              </a:solidFill>
            </a:endParaRPr>
          </a:p>
        </p:txBody>
      </p:sp>
      <p:sp>
        <p:nvSpPr>
          <p:cNvPr id="3" name="Объект 2">
            <a:extLst>
              <a:ext uri="{FF2B5EF4-FFF2-40B4-BE49-F238E27FC236}">
                <a16:creationId xmlns:a16="http://schemas.microsoft.com/office/drawing/2014/main" id="{9FE9BF91-69FB-4A4A-A6F7-289635008E07}"/>
              </a:ext>
            </a:extLst>
          </p:cNvPr>
          <p:cNvSpPr>
            <a:spLocks noGrp="1"/>
          </p:cNvSpPr>
          <p:nvPr>
            <p:ph idx="1"/>
          </p:nvPr>
        </p:nvSpPr>
        <p:spPr/>
        <p:txBody>
          <a:bodyPr>
            <a:normAutofit fontScale="92500" lnSpcReduction="20000"/>
          </a:bodyPr>
          <a:lstStyle/>
          <a:p>
            <a:pPr>
              <a:buFont typeface="Wingdings" panose="05000000000000000000" pitchFamily="2" charset="2"/>
              <a:buChar char="ü"/>
            </a:pPr>
            <a:r>
              <a:rPr lang="en-US" sz="1800" dirty="0">
                <a:hlinkClick r:id="rId2"/>
              </a:rPr>
              <a:t>http://linoit.com/users/muzichuk/canvases/%D0%BA%D0%B2%D1%96%D1%82%D0%BA%D0%B0</a:t>
            </a:r>
            <a:endParaRPr lang="ru-RU" sz="1800" dirty="0"/>
          </a:p>
          <a:p>
            <a:pPr>
              <a:buFont typeface="Wingdings" panose="05000000000000000000" pitchFamily="2" charset="2"/>
              <a:buChar char="ü"/>
            </a:pPr>
            <a:r>
              <a:rPr lang="en-US" sz="1800" dirty="0">
                <a:hlinkClick r:id="rId3"/>
              </a:rPr>
              <a:t>http://linoit.com/users/muzichuk/canvases/%D0%A1%D1%83%D1%86%D0%B2%D1%96%D1%82%D1%82%D1%8F.%D0%97%D0%B0%D0%BF%D0%B8%D0%BB%D0%B5%D0%BD%D0%BD%D1%8F.%D0%97%D0%B0%D0%BF%D0%BB%D1%96%D0%B4%D0%BD%D0%B5%D0%BD%D0%BD%D1%8F</a:t>
            </a:r>
            <a:r>
              <a:rPr lang="en-US" sz="1800" dirty="0"/>
              <a:t>.</a:t>
            </a:r>
            <a:endParaRPr lang="ru-RU" sz="1800" dirty="0"/>
          </a:p>
          <a:p>
            <a:pPr>
              <a:buFont typeface="Wingdings" panose="05000000000000000000" pitchFamily="2" charset="2"/>
              <a:buChar char="ü"/>
            </a:pPr>
            <a:r>
              <a:rPr lang="en-US" sz="1800" dirty="0">
                <a:hlinkClick r:id="rId4"/>
              </a:rPr>
              <a:t>http://linoit.com/users/muzichuk/canvases/%D0%A1%D0%B5%D1%80%D1%86%D0%B5%3A%20%D0%B1%D1%83%D0%B4%D0%BE%D0%B2%D0%B0%20%D1%82%D0%B0%20%D1%84%D1%83%D0%BD%D0%BA%D1%86%D1%96%D1%97</a:t>
            </a:r>
            <a:endParaRPr lang="ru-RU" sz="1800" dirty="0"/>
          </a:p>
          <a:p>
            <a:pPr>
              <a:buFont typeface="Wingdings" panose="05000000000000000000" pitchFamily="2" charset="2"/>
              <a:buChar char="ü"/>
            </a:pPr>
            <a:r>
              <a:rPr lang="en-US" sz="1800" dirty="0">
                <a:hlinkClick r:id="rId5"/>
              </a:rPr>
              <a:t>http://linoit.com/users/muzichuk/canvases/%D0%A0%D0%BE%D0%B1%D0%BE%D1%82%D0%B0%20%D1%81%D0%B5%D1%80%D1%86%D1%8F</a:t>
            </a:r>
            <a:endParaRPr lang="ru-RU" sz="1800" dirty="0"/>
          </a:p>
          <a:p>
            <a:pPr>
              <a:buFont typeface="Wingdings" panose="05000000000000000000" pitchFamily="2" charset="2"/>
              <a:buChar char="ü"/>
            </a:pPr>
            <a:r>
              <a:rPr lang="en-US" sz="1800" dirty="0">
                <a:hlinkClick r:id="rId6"/>
              </a:rPr>
              <a:t>http://linoit.com/users/muzichuk/canvases/%D0%A2%D0%B8%D0%BF%20%D0%9F%D0%BB%D0%BE%D1%81%D0%BA%D1%96%20%D1%87%D0%B5%D1%80%D0%B2%D0%B8</a:t>
            </a:r>
            <a:r>
              <a:rPr lang="en-US" sz="1800" dirty="0"/>
              <a:t>.</a:t>
            </a:r>
            <a:endParaRPr lang="ru-RU" sz="1800" dirty="0"/>
          </a:p>
          <a:p>
            <a:pPr>
              <a:buFont typeface="Wingdings" panose="05000000000000000000" pitchFamily="2" charset="2"/>
              <a:buChar char="ü"/>
            </a:pPr>
            <a:r>
              <a:rPr lang="en-US" sz="1800" dirty="0">
                <a:hlinkClick r:id="rId7"/>
              </a:rPr>
              <a:t>http://linoit.com/users/muzichuk/canvases/%D0%92%D0%BF%D0%BB%D0%B8%D0%B2%20%D0%B5%D0%BA%D0%BE%D0%BB%D0%BE%D0%B3%D1%96%D1%87%D0%BD%D0%B8%D1%85%20%D1%87%D0%B8%D0%BD%D0%BD%D0%B8%D0%BA%D1%96%D0%B2</a:t>
            </a:r>
            <a:endParaRPr lang="ru-RU" sz="1800" dirty="0"/>
          </a:p>
          <a:p>
            <a:pPr marL="0" indent="0">
              <a:buNone/>
            </a:pPr>
            <a:endParaRPr lang="ru-UA" sz="1800" dirty="0"/>
          </a:p>
        </p:txBody>
      </p:sp>
      <p:pic>
        <p:nvPicPr>
          <p:cNvPr id="4" name="Рисунок 3">
            <a:extLst>
              <a:ext uri="{FF2B5EF4-FFF2-40B4-BE49-F238E27FC236}">
                <a16:creationId xmlns:a16="http://schemas.microsoft.com/office/drawing/2014/main" id="{1FC91731-0DFB-4FB7-8FA3-0067B74B94F0}"/>
              </a:ext>
            </a:extLst>
          </p:cNvPr>
          <p:cNvPicPr>
            <a:picLocks noChangeAspect="1"/>
          </p:cNvPicPr>
          <p:nvPr/>
        </p:nvPicPr>
        <p:blipFill>
          <a:blip r:embed="rId8"/>
          <a:stretch>
            <a:fillRect/>
          </a:stretch>
        </p:blipFill>
        <p:spPr>
          <a:xfrm>
            <a:off x="6948264" y="5528663"/>
            <a:ext cx="1627773" cy="1054699"/>
          </a:xfrm>
          <a:prstGeom prst="rect">
            <a:avLst/>
          </a:prstGeom>
        </p:spPr>
      </p:pic>
    </p:spTree>
    <p:extLst>
      <p:ext uri="{BB962C8B-B14F-4D97-AF65-F5344CB8AC3E}">
        <p14:creationId xmlns:p14="http://schemas.microsoft.com/office/powerpoint/2010/main" val="3162720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r>
              <a:rPr lang="uk-UA" b="1" dirty="0">
                <a:solidFill>
                  <a:srgbClr val="FF0000"/>
                </a:solidFill>
              </a:rPr>
              <a:t>Висновок:</a:t>
            </a:r>
            <a:endParaRPr lang="ru-RU" b="1" dirty="0">
              <a:solidFill>
                <a:srgbClr val="FF0000"/>
              </a:solidFill>
            </a:endParaRPr>
          </a:p>
        </p:txBody>
      </p:sp>
      <p:sp>
        <p:nvSpPr>
          <p:cNvPr id="6" name="Объект 5"/>
          <p:cNvSpPr>
            <a:spLocks noGrp="1"/>
          </p:cNvSpPr>
          <p:nvPr>
            <p:ph idx="1"/>
          </p:nvPr>
        </p:nvSpPr>
        <p:spPr/>
        <p:txBody>
          <a:bodyPr>
            <a:normAutofit fontScale="92500" lnSpcReduction="20000"/>
          </a:bodyPr>
          <a:lstStyle/>
          <a:p>
            <a:pPr marL="0" indent="0" algn="just">
              <a:buNone/>
            </a:pPr>
            <a:r>
              <a:rPr lang="uk-UA" b="1" i="1" dirty="0">
                <a:solidFill>
                  <a:srgbClr val="002060"/>
                </a:solidFill>
              </a:rPr>
              <a:t>      Застосовуючи віртуальну інтерактивну дошку </a:t>
            </a:r>
            <a:r>
              <a:rPr lang="en-US" b="1" i="1" dirty="0" err="1">
                <a:solidFill>
                  <a:srgbClr val="002060"/>
                </a:solidFill>
              </a:rPr>
              <a:t>Linoit</a:t>
            </a:r>
            <a:r>
              <a:rPr lang="uk-UA" b="1" i="1" dirty="0">
                <a:solidFill>
                  <a:srgbClr val="002060"/>
                </a:solidFill>
              </a:rPr>
              <a:t> в освітньому процесі, урок буде цікавим, яскравим, що дозволить  нетрадиційно організувати на </a:t>
            </a:r>
            <a:r>
              <a:rPr lang="uk-UA" b="1" i="1" dirty="0" err="1">
                <a:solidFill>
                  <a:srgbClr val="002060"/>
                </a:solidFill>
              </a:rPr>
              <a:t>уроці</a:t>
            </a:r>
            <a:r>
              <a:rPr lang="uk-UA" b="1" i="1" dirty="0">
                <a:solidFill>
                  <a:srgbClr val="002060"/>
                </a:solidFill>
              </a:rPr>
              <a:t> як індивідуальну так і групову форми роботи, експортувати дошку в різні формати, розмістити її в онлайн-мережах, або на власному сайті, блозі, що сприятиме якісному засвоєнню  навчального матеріалу, підвищенню зацікавленості предметом. Нові підходи створюють сприятливі умови для розвитку творчості здобувачів.</a:t>
            </a:r>
            <a:endParaRPr lang="en-US" i="1" dirty="0"/>
          </a:p>
        </p:txBody>
      </p:sp>
    </p:spTree>
    <p:extLst>
      <p:ext uri="{BB962C8B-B14F-4D97-AF65-F5344CB8AC3E}">
        <p14:creationId xmlns:p14="http://schemas.microsoft.com/office/powerpoint/2010/main" val="17362150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457200" y="476672"/>
            <a:ext cx="8229600" cy="5649491"/>
          </a:xfrm>
        </p:spPr>
        <p:txBody>
          <a:bodyPr>
            <a:normAutofit fontScale="70000" lnSpcReduction="20000"/>
          </a:bodyPr>
          <a:lstStyle/>
          <a:p>
            <a:pPr marL="0" indent="0">
              <a:buNone/>
            </a:pPr>
            <a:endParaRPr lang="ru-RU" sz="2400" b="0" i="0" dirty="0">
              <a:solidFill>
                <a:srgbClr val="464646"/>
              </a:solidFill>
              <a:effectLst/>
              <a:latin typeface="-apple-system"/>
            </a:endParaRPr>
          </a:p>
          <a:p>
            <a:pPr marL="0" indent="0">
              <a:lnSpc>
                <a:spcPct val="170000"/>
              </a:lnSpc>
              <a:buNone/>
            </a:pPr>
            <a:r>
              <a:rPr lang="ru-RU" sz="4600" b="1" i="1" dirty="0">
                <a:solidFill>
                  <a:srgbClr val="002060"/>
                </a:solidFill>
                <a:latin typeface="-apple-system"/>
              </a:rPr>
              <a:t>«</a:t>
            </a:r>
            <a:r>
              <a:rPr lang="ru-RU" sz="4600" b="1" i="1" dirty="0">
                <a:solidFill>
                  <a:srgbClr val="002060"/>
                </a:solidFill>
                <a:effectLst/>
                <a:latin typeface="-apple-system"/>
              </a:rPr>
              <a:t> Той, </a:t>
            </a:r>
            <a:r>
              <a:rPr lang="ru-RU" sz="4600" b="1" i="1" dirty="0" err="1">
                <a:solidFill>
                  <a:srgbClr val="002060"/>
                </a:solidFill>
                <a:effectLst/>
                <a:latin typeface="-apple-system"/>
              </a:rPr>
              <a:t>хто</a:t>
            </a:r>
            <a:r>
              <a:rPr lang="ru-RU" sz="4600" b="1" i="1" dirty="0">
                <a:solidFill>
                  <a:srgbClr val="002060"/>
                </a:solidFill>
                <a:effectLst/>
                <a:latin typeface="-apple-system"/>
              </a:rPr>
              <a:t> </a:t>
            </a:r>
            <a:r>
              <a:rPr lang="ru-RU" sz="4600" b="1" i="1" dirty="0" err="1">
                <a:solidFill>
                  <a:srgbClr val="002060"/>
                </a:solidFill>
                <a:effectLst/>
                <a:latin typeface="-apple-system"/>
              </a:rPr>
              <a:t>навчає</a:t>
            </a:r>
            <a:r>
              <a:rPr lang="ru-RU" sz="4600" b="1" i="1" dirty="0">
                <a:solidFill>
                  <a:srgbClr val="002060"/>
                </a:solidFill>
                <a:effectLst/>
                <a:latin typeface="-apple-system"/>
              </a:rPr>
              <a:t>, повинен </a:t>
            </a:r>
            <a:r>
              <a:rPr lang="ru-RU" sz="4600" b="1" i="1" dirty="0" err="1">
                <a:solidFill>
                  <a:srgbClr val="002060"/>
                </a:solidFill>
                <a:effectLst/>
                <a:latin typeface="-apple-system"/>
              </a:rPr>
              <a:t>завжди</a:t>
            </a:r>
            <a:r>
              <a:rPr lang="ru-RU" sz="4600" b="1" i="1" dirty="0">
                <a:solidFill>
                  <a:srgbClr val="002060"/>
                </a:solidFill>
                <a:effectLst/>
                <a:latin typeface="-apple-system"/>
              </a:rPr>
              <a:t> </a:t>
            </a:r>
            <a:r>
              <a:rPr lang="ru-RU" sz="4600" b="1" i="1" dirty="0" err="1">
                <a:solidFill>
                  <a:srgbClr val="002060"/>
                </a:solidFill>
                <a:effectLst/>
                <a:latin typeface="-apple-system"/>
              </a:rPr>
              <a:t>продовжувати</a:t>
            </a:r>
            <a:r>
              <a:rPr lang="ru-RU" sz="4600" b="1" i="1" dirty="0">
                <a:solidFill>
                  <a:srgbClr val="002060"/>
                </a:solidFill>
                <a:effectLst/>
                <a:latin typeface="-apple-system"/>
              </a:rPr>
              <a:t> </a:t>
            </a:r>
            <a:r>
              <a:rPr lang="ru-RU" sz="4600" b="1" i="1" dirty="0" err="1">
                <a:solidFill>
                  <a:srgbClr val="002060"/>
                </a:solidFill>
                <a:effectLst/>
                <a:latin typeface="-apple-system"/>
              </a:rPr>
              <a:t>вчитися</a:t>
            </a:r>
            <a:r>
              <a:rPr lang="ru-RU" sz="4600" b="1" i="1" dirty="0">
                <a:solidFill>
                  <a:srgbClr val="002060"/>
                </a:solidFill>
                <a:effectLst/>
                <a:latin typeface="-apple-system"/>
              </a:rPr>
              <a:t> сам »</a:t>
            </a:r>
          </a:p>
          <a:p>
            <a:pPr marL="0" indent="0">
              <a:buNone/>
            </a:pPr>
            <a:r>
              <a:rPr lang="ru-RU" sz="4600" b="1" i="0" dirty="0">
                <a:solidFill>
                  <a:srgbClr val="002060"/>
                </a:solidFill>
                <a:effectLst/>
                <a:latin typeface="-apple-system"/>
              </a:rPr>
              <a:t>                                                     </a:t>
            </a:r>
            <a:r>
              <a:rPr lang="ru-RU" sz="4600" b="1" i="1" dirty="0" err="1">
                <a:solidFill>
                  <a:srgbClr val="002060"/>
                </a:solidFill>
                <a:effectLst/>
                <a:latin typeface="-apple-system"/>
              </a:rPr>
              <a:t>Річард</a:t>
            </a:r>
            <a:r>
              <a:rPr lang="ru-RU" sz="4600" b="1" i="1" dirty="0">
                <a:solidFill>
                  <a:srgbClr val="002060"/>
                </a:solidFill>
                <a:effectLst/>
                <a:latin typeface="-apple-system"/>
              </a:rPr>
              <a:t> </a:t>
            </a:r>
            <a:r>
              <a:rPr lang="ru-RU" sz="4600" b="1" i="1" dirty="0" err="1">
                <a:solidFill>
                  <a:srgbClr val="002060"/>
                </a:solidFill>
                <a:effectLst/>
                <a:latin typeface="-apple-system"/>
              </a:rPr>
              <a:t>Генрі</a:t>
            </a:r>
            <a:r>
              <a:rPr lang="ru-RU" sz="4600" b="1" i="1" dirty="0">
                <a:solidFill>
                  <a:srgbClr val="002060"/>
                </a:solidFill>
                <a:effectLst/>
                <a:latin typeface="-apple-system"/>
              </a:rPr>
              <a:t> </a:t>
            </a:r>
            <a:r>
              <a:rPr lang="ru-RU" sz="4600" b="1" i="1" dirty="0" err="1">
                <a:solidFill>
                  <a:srgbClr val="002060"/>
                </a:solidFill>
                <a:effectLst/>
                <a:latin typeface="-apple-system"/>
              </a:rPr>
              <a:t>Данн</a:t>
            </a:r>
            <a:endParaRPr lang="uk-UA" sz="4600" b="1" i="1" dirty="0">
              <a:solidFill>
                <a:srgbClr val="002060"/>
              </a:solidFill>
            </a:endParaRPr>
          </a:p>
          <a:p>
            <a:pPr marL="0" indent="0">
              <a:buNone/>
            </a:pPr>
            <a:endParaRPr lang="uk-UA" sz="4000" b="1" dirty="0">
              <a:solidFill>
                <a:srgbClr val="FF0000"/>
              </a:solidFill>
            </a:endParaRPr>
          </a:p>
          <a:p>
            <a:pPr marL="0" indent="0">
              <a:buNone/>
            </a:pPr>
            <a:r>
              <a:rPr lang="uk-UA" sz="4000" b="1" dirty="0">
                <a:solidFill>
                  <a:srgbClr val="FF0000"/>
                </a:solidFill>
              </a:rPr>
              <a:t>      ПЕРЕВІРЕНО! ПРАЦЮЄ!</a:t>
            </a:r>
          </a:p>
          <a:p>
            <a:endParaRPr lang="uk-UA" sz="4000" b="1" dirty="0">
              <a:solidFill>
                <a:srgbClr val="FF0000"/>
              </a:solidFill>
            </a:endParaRPr>
          </a:p>
          <a:p>
            <a:pPr marL="0" indent="0">
              <a:buNone/>
            </a:pPr>
            <a:r>
              <a:rPr lang="uk-UA" sz="4600" b="1" i="1" dirty="0">
                <a:solidFill>
                  <a:srgbClr val="002060"/>
                </a:solidFill>
              </a:rPr>
              <a:t>Бажаю всім </a:t>
            </a:r>
          </a:p>
          <a:p>
            <a:pPr marL="0" indent="0">
              <a:buNone/>
            </a:pPr>
            <a:r>
              <a:rPr lang="uk-UA" sz="4600" b="1" i="1" dirty="0">
                <a:solidFill>
                  <a:srgbClr val="002060"/>
                </a:solidFill>
              </a:rPr>
              <a:t>                     успіхів, </a:t>
            </a:r>
          </a:p>
          <a:p>
            <a:pPr marL="0" indent="0">
              <a:buNone/>
            </a:pPr>
            <a:r>
              <a:rPr lang="uk-UA" sz="4600" b="1" i="1" dirty="0">
                <a:solidFill>
                  <a:srgbClr val="002060"/>
                </a:solidFill>
              </a:rPr>
              <a:t>                               творчості, </a:t>
            </a:r>
          </a:p>
          <a:p>
            <a:pPr marL="0" indent="0">
              <a:buNone/>
            </a:pPr>
            <a:r>
              <a:rPr lang="uk-UA" sz="4600" b="1" i="1" dirty="0">
                <a:solidFill>
                  <a:srgbClr val="002060"/>
                </a:solidFill>
              </a:rPr>
              <a:t>                                                   натхнення!</a:t>
            </a:r>
            <a:endParaRPr lang="ru-RU" sz="4600" b="1" i="1" dirty="0">
              <a:solidFill>
                <a:srgbClr val="002060"/>
              </a:solidFill>
            </a:endParaRPr>
          </a:p>
        </p:txBody>
      </p:sp>
      <p:pic>
        <p:nvPicPr>
          <p:cNvPr id="3" name="Рисунок 2">
            <a:extLst>
              <a:ext uri="{FF2B5EF4-FFF2-40B4-BE49-F238E27FC236}">
                <a16:creationId xmlns:a16="http://schemas.microsoft.com/office/drawing/2014/main" id="{35696B50-45B2-4F8E-9AD5-2F31E0D544A0}"/>
              </a:ext>
            </a:extLst>
          </p:cNvPr>
          <p:cNvPicPr>
            <a:picLocks noChangeAspect="1"/>
          </p:cNvPicPr>
          <p:nvPr/>
        </p:nvPicPr>
        <p:blipFill>
          <a:blip r:embed="rId2"/>
          <a:stretch>
            <a:fillRect/>
          </a:stretch>
        </p:blipFill>
        <p:spPr>
          <a:xfrm>
            <a:off x="5076056" y="3140968"/>
            <a:ext cx="1755800" cy="1310754"/>
          </a:xfrm>
          <a:prstGeom prst="rect">
            <a:avLst/>
          </a:prstGeom>
        </p:spPr>
      </p:pic>
    </p:spTree>
    <p:extLst>
      <p:ext uri="{BB962C8B-B14F-4D97-AF65-F5344CB8AC3E}">
        <p14:creationId xmlns:p14="http://schemas.microsoft.com/office/powerpoint/2010/main" val="197649938"/>
      </p:ext>
    </p:extLst>
  </p:cSld>
  <p:clrMapOvr>
    <a:masterClrMapping/>
  </p:clrMapOvr>
</p:sld>
</file>

<file path=ppt/theme/theme1.xml><?xml version="1.0" encoding="utf-8"?>
<a:theme xmlns:a="http://schemas.openxmlformats.org/drawingml/2006/main" name="Тема Office">
  <a:themeElements>
    <a:clrScheme name="Базовая">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747</TotalTime>
  <Words>778</Words>
  <Application>Microsoft Office PowerPoint</Application>
  <PresentationFormat>Экран (4:3)</PresentationFormat>
  <Paragraphs>57</Paragraphs>
  <Slides>14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14</vt:i4>
      </vt:variant>
    </vt:vector>
  </HeadingPairs>
  <TitlesOfParts>
    <vt:vector size="19" baseType="lpstr">
      <vt:lpstr>-apple-system</vt:lpstr>
      <vt:lpstr>Arial</vt:lpstr>
      <vt:lpstr>Calibri</vt:lpstr>
      <vt:lpstr>Wingdings</vt:lpstr>
      <vt:lpstr>Тема Office</vt:lpstr>
      <vt:lpstr> Використання віртуальної інтерактивної дошки Linoit на уроках біології  ( з досвіду роботи)</vt:lpstr>
      <vt:lpstr>Презентация PowerPoint</vt:lpstr>
      <vt:lpstr>Переваги  інтерактивної дошки Linoit</vt:lpstr>
      <vt:lpstr>Дошка  Lino it (http://linoit.com/)</vt:lpstr>
      <vt:lpstr>Алгоритм підготовки дошки  до роботи</vt:lpstr>
      <vt:lpstr>Використання віртуальної дошки на уроках біології  під час:</vt:lpstr>
      <vt:lpstr>З чого починаємо… РЕЄСТРАЦІЯ</vt:lpstr>
      <vt:lpstr>Ваша сторінка</vt:lpstr>
      <vt:lpstr>Створення нової дошки</vt:lpstr>
      <vt:lpstr>Обираємо налаштування</vt:lpstr>
      <vt:lpstr>Нова дошка</vt:lpstr>
      <vt:lpstr>My CanvasesYou can create as many canvases as you like!</vt:lpstr>
      <vt:lpstr>Висновок:</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Використання віртуальних інтерактивних дошок Padlet I Linoit на уроках хімії.</dc:title>
  <dc:creator>user</dc:creator>
  <cp:lastModifiedBy>User</cp:lastModifiedBy>
  <cp:revision>86</cp:revision>
  <dcterms:created xsi:type="dcterms:W3CDTF">2018-10-28T14:35:19Z</dcterms:created>
  <dcterms:modified xsi:type="dcterms:W3CDTF">2023-01-29T08:50:18Z</dcterms:modified>
</cp:coreProperties>
</file>