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56" r:id="rId3"/>
    <p:sldId id="315" r:id="rId4"/>
    <p:sldId id="316" r:id="rId5"/>
    <p:sldId id="310" r:id="rId6"/>
    <p:sldId id="311" r:id="rId7"/>
    <p:sldId id="262" r:id="rId8"/>
    <p:sldId id="312" r:id="rId9"/>
    <p:sldId id="264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313" r:id="rId19"/>
    <p:sldId id="314" r:id="rId20"/>
    <p:sldId id="31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58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958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36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138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071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850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239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745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369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69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628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718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4593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3392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782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2838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15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0912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1919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613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254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379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174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69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%D0%9C%D0%B5%D0%B4%D0%B8%D1%86%D0%B8%D0%BD%D0%B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124744"/>
            <a:ext cx="7272808" cy="4608512"/>
          </a:xfrm>
        </p:spPr>
        <p:txBody>
          <a:bodyPr/>
          <a:lstStyle/>
          <a:p>
            <a:r>
              <a:rPr lang="uk-UA" sz="6600" b="1" dirty="0" smtClean="0">
                <a:latin typeface="Monotype Corsiva" pitchFamily="66" charset="0"/>
              </a:rPr>
              <a:t>  Урок </a:t>
            </a:r>
            <a:r>
              <a:rPr lang="uk-UA" sz="6600" b="1" smtClean="0">
                <a:latin typeface="Monotype Corsiva" pitchFamily="66" charset="0"/>
              </a:rPr>
              <a:t>біології </a:t>
            </a:r>
            <a:r>
              <a:rPr lang="uk-UA" sz="6600" b="1" smtClean="0">
                <a:latin typeface="Monotype Corsiva" pitchFamily="66" charset="0"/>
              </a:rPr>
              <a:t/>
            </a:r>
            <a:br>
              <a:rPr lang="uk-UA" sz="6600" b="1" smtClean="0">
                <a:latin typeface="Monotype Corsiva" pitchFamily="66" charset="0"/>
              </a:rPr>
            </a:br>
            <a:r>
              <a:rPr lang="uk-UA" sz="6600" b="1" smtClean="0">
                <a:latin typeface="Monotype Corsiva" pitchFamily="66" charset="0"/>
              </a:rPr>
              <a:t> </a:t>
            </a:r>
            <a:r>
              <a:rPr lang="uk-UA" sz="6600" b="1" dirty="0" smtClean="0">
                <a:latin typeface="Monotype Corsiva" pitchFamily="66" charset="0"/>
              </a:rPr>
              <a:t>8 клас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Підготувала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Назарчук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Ірина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Леонідівна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18" y="0"/>
            <a:ext cx="917423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northcentralnews.net/wp-content/uploads/2013/10/lung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513761" cy="240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go3.imgsmail.ru/imgpreview?key=3b2040280c95ad6&amp;mb=imgdb_preview_167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8920"/>
            <a:ext cx="3193592" cy="395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oradu.pp.ua/uploads/posts/2016-02/travna-sistema-lyudini-budova-funkcyi-foto_81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525" y="172791"/>
            <a:ext cx="3761966" cy="2348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a.convdocs.org/pars_docs/refs/229/228945/228945_html_m50d541f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4076"/>
            <a:ext cx="2376264" cy="406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0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5"/>
            <a:ext cx="9166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5" name="Прямоугольник 3"/>
          <p:cNvSpPr>
            <a:spLocks noChangeArrowheads="1"/>
          </p:cNvSpPr>
          <p:nvPr/>
        </p:nvSpPr>
        <p:spPr bwMode="auto">
          <a:xfrm>
            <a:off x="539552" y="428625"/>
            <a:ext cx="820891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k-UA" sz="8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uk-UA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Значення і будова шкіри.</a:t>
            </a:r>
            <a:endParaRPr lang="uk-UA" sz="8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84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5"/>
            <a:ext cx="9166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5" name="Прямоугольник 3"/>
          <p:cNvSpPr>
            <a:spLocks noChangeArrowheads="1"/>
          </p:cNvSpPr>
          <p:nvPr/>
        </p:nvSpPr>
        <p:spPr bwMode="auto">
          <a:xfrm>
            <a:off x="539552" y="428625"/>
            <a:ext cx="820891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Багато схильні думати про неї як про просте покриття тіла. Але це не так. За влучним висловом одного з дослідників, шкіра людини являє собою шедевр інженерної думки. 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Прямоугольник 4"/>
          <p:cNvSpPr>
            <a:spLocks noChangeArrowheads="1"/>
          </p:cNvSpPr>
          <p:nvPr/>
        </p:nvSpPr>
        <p:spPr bwMode="auto">
          <a:xfrm>
            <a:off x="251520" y="2500313"/>
            <a:ext cx="3456384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Виявляється, що в 7 см.куб людської шкіри міститься 19 мільйонів клітин, 625 потових і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90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сальних залоз,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65 волосків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6 метрів кровоносних судин і 19 тисяч сенсорних клітин. </a:t>
            </a:r>
          </a:p>
        </p:txBody>
      </p:sp>
      <p:pic>
        <p:nvPicPr>
          <p:cNvPr id="16387" name="Рисунок 5" descr="0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628800"/>
            <a:ext cx="5200650" cy="4916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499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5"/>
            <a:ext cx="9166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uk-UA" sz="3100" dirty="0" smtClean="0">
                <a:latin typeface="Times New Roman" pitchFamily="18" charset="0"/>
                <a:cs typeface="Times New Roman" pitchFamily="18" charset="0"/>
              </a:rPr>
              <a:t>Шкіра є одним з найбільших органів в організмі людини, її маса в дорослої людини сягає 2-3 кг, а площа — 1,5–2 </a:t>
            </a:r>
            <a:r>
              <a:rPr lang="ru-RU" sz="3200" dirty="0" smtClean="0"/>
              <a:t>м</a:t>
            </a:r>
            <a:r>
              <a:rPr lang="ru-RU" sz="3200" baseline="30000" dirty="0" smtClean="0"/>
              <a:t>2</a:t>
            </a:r>
            <a:r>
              <a:rPr lang="uk-UA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6" name="Рисунок 3" descr="Мы-  космическая пыль. Кожа[(004473)22-13-06]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7" y="2564902"/>
            <a:ext cx="4439885" cy="2896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 descr="Картинки по запросу кожа челове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370" y="2564903"/>
            <a:ext cx="4319439" cy="289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78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39" y="-28017"/>
            <a:ext cx="9166639" cy="688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45880" y="-28017"/>
            <a:ext cx="8229600" cy="1143000"/>
          </a:xfrm>
        </p:spPr>
        <p:txBody>
          <a:bodyPr/>
          <a:lstStyle/>
          <a:p>
            <a:pPr algn="ctr"/>
            <a:r>
              <a:rPr lang="vi-VN" sz="5400" b="1" dirty="0" smtClean="0"/>
              <a:t>Шкі́ра</a:t>
            </a:r>
            <a:endParaRPr lang="uk-UA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5880" y="980728"/>
            <a:ext cx="8229600" cy="2116832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uk-UA" sz="4400" dirty="0" smtClean="0">
                <a:latin typeface="Times New Roman" pitchFamily="18" charset="0"/>
                <a:cs typeface="Times New Roman" pitchFamily="18" charset="0"/>
              </a:rPr>
              <a:t>це зовнішній покрив тіла людини, який є бар’єром між зовнішнім і внутрішнім середовищем.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5" y="3206552"/>
            <a:ext cx="4972457" cy="3518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 descr="Картинки по запросу кожа челове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06552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6"/>
            <a:ext cx="9166639" cy="688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Дерматологія</a:t>
            </a:r>
            <a:endParaRPr lang="uk-UA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2413" y="1412776"/>
            <a:ext cx="8229600" cy="4525963"/>
          </a:xfrm>
        </p:spPr>
        <p:txBody>
          <a:bodyPr/>
          <a:lstStyle/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розділ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  <a:hlinkClick r:id="rId3" action="ppaction://hlinkfile" tooltip="Медицина"/>
              </a:rPr>
              <a:t>медицини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, який вивчає будову шкіри і її похідних, їх розвиток, функції, а також іх захворювання. Крім того, зміни шкіри часто мають важливе значення для діагностики внутрішніх та інфекційних захворювань.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716" y="-33288"/>
            <a:ext cx="9185715" cy="6896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5"/>
            <a:ext cx="9166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>
                <a:latin typeface="Times New Roman" pitchFamily="18" charset="0"/>
                <a:cs typeface="Times New Roman" pitchFamily="18" charset="0"/>
              </a:rPr>
              <a:t>Шкіра утворена трьома шарам: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uk-UA" sz="4800" dirty="0">
                <a:latin typeface="Times New Roman" pitchFamily="18" charset="0"/>
                <a:cs typeface="Times New Roman" pitchFamily="18" charset="0"/>
              </a:rPr>
              <a:t>– епідерміс</a:t>
            </a:r>
          </a:p>
          <a:p>
            <a:pPr>
              <a:buFontTx/>
              <a:buNone/>
            </a:pPr>
            <a:r>
              <a:rPr lang="uk-UA" sz="4800" dirty="0">
                <a:latin typeface="Times New Roman" pitchFamily="18" charset="0"/>
                <a:cs typeface="Times New Roman" pitchFamily="18" charset="0"/>
              </a:rPr>
              <a:t>– дерма </a:t>
            </a:r>
          </a:p>
          <a:p>
            <a:pPr>
              <a:buFontTx/>
              <a:buNone/>
            </a:pPr>
            <a:r>
              <a:rPr lang="uk-UA" sz="4800" dirty="0">
                <a:latin typeface="Times New Roman" pitchFamily="18" charset="0"/>
                <a:cs typeface="Times New Roman" pitchFamily="18" charset="0"/>
              </a:rPr>
              <a:t>– підшкірна </a:t>
            </a:r>
          </a:p>
          <a:p>
            <a:pPr>
              <a:buFontTx/>
              <a:buNone/>
            </a:pP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клітковина</a:t>
            </a:r>
            <a:endParaRPr lang="uk-UA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3587" t="2507" r="4254" b="5772"/>
          <a:stretch>
            <a:fillRect/>
          </a:stretch>
        </p:blipFill>
        <p:spPr bwMode="auto">
          <a:xfrm>
            <a:off x="5220072" y="1412776"/>
            <a:ext cx="3424681" cy="5134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5"/>
            <a:ext cx="9166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628650" y="365125"/>
            <a:ext cx="8047806" cy="831627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Епідерміс</a:t>
            </a:r>
            <a:r>
              <a:rPr lang="uk-UA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67544" y="1268411"/>
            <a:ext cx="8454113" cy="5232593"/>
            <a:chOff x="5017" y="10039"/>
            <a:chExt cx="5830" cy="2150"/>
          </a:xfrm>
        </p:grpSpPr>
        <p:sp>
          <p:nvSpPr>
            <p:cNvPr id="20486" name="Text Box 6"/>
            <p:cNvSpPr txBox="1">
              <a:spLocks noChangeArrowheads="1"/>
            </p:cNvSpPr>
            <p:nvPr/>
          </p:nvSpPr>
          <p:spPr bwMode="auto">
            <a:xfrm>
              <a:off x="6834" y="10039"/>
              <a:ext cx="4013" cy="540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0" lang="uk-UA" sz="4000" i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Роговий шар (накопичення кератину) </a:t>
              </a:r>
              <a:endParaRPr kumimoji="0" lang="uk-UA" sz="40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0487" name="Text Box 7"/>
            <p:cNvSpPr txBox="1">
              <a:spLocks noChangeArrowheads="1"/>
            </p:cNvSpPr>
            <p:nvPr/>
          </p:nvSpPr>
          <p:spPr bwMode="auto">
            <a:xfrm>
              <a:off x="6834" y="10579"/>
              <a:ext cx="3763" cy="54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0" lang="uk-UA" sz="4400" i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Ростковий </a:t>
              </a:r>
              <a:r>
                <a:rPr kumimoji="0" lang="uk-UA" sz="4400" i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шар</a:t>
              </a:r>
            </a:p>
          </p:txBody>
        </p:sp>
        <p:sp>
          <p:nvSpPr>
            <p:cNvPr id="20488" name="Text Box 8"/>
            <p:cNvSpPr txBox="1">
              <a:spLocks noChangeArrowheads="1"/>
            </p:cNvSpPr>
            <p:nvPr/>
          </p:nvSpPr>
          <p:spPr bwMode="auto">
            <a:xfrm>
              <a:off x="6834" y="11119"/>
              <a:ext cx="3763" cy="540"/>
            </a:xfrm>
            <a:prstGeom prst="rect">
              <a:avLst/>
            </a:prstGeom>
            <a:solidFill>
              <a:srgbClr val="FFC00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0" lang="uk-UA" sz="4400" i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Чутливі нервові закінчення </a:t>
              </a:r>
              <a:endParaRPr kumimoji="0" lang="uk-UA" sz="44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0489" name="Text Box 9"/>
            <p:cNvSpPr txBox="1">
              <a:spLocks noChangeArrowheads="1"/>
            </p:cNvSpPr>
            <p:nvPr/>
          </p:nvSpPr>
          <p:spPr bwMode="auto">
            <a:xfrm>
              <a:off x="6834" y="11649"/>
              <a:ext cx="3763" cy="54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0" lang="uk-UA" sz="4000" i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Пігментні клітини </a:t>
              </a:r>
              <a:r>
                <a:rPr lang="uk-UA" sz="4000" i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(</a:t>
              </a:r>
              <a:r>
                <a:rPr lang="uk-UA" sz="4000" i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меланоцити)</a:t>
              </a:r>
              <a:endParaRPr lang="uk-UA" sz="40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  <a:p>
              <a:pPr algn="ctr"/>
              <a:endParaRPr kumimoji="0" lang="uk-UA" sz="40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0490" name="Line 10"/>
            <p:cNvSpPr>
              <a:spLocks noChangeShapeType="1"/>
            </p:cNvSpPr>
            <p:nvPr/>
          </p:nvSpPr>
          <p:spPr bwMode="auto">
            <a:xfrm>
              <a:off x="5017" y="10219"/>
              <a:ext cx="0" cy="179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491" name="Line 11"/>
            <p:cNvSpPr>
              <a:spLocks noChangeShapeType="1"/>
            </p:cNvSpPr>
            <p:nvPr/>
          </p:nvSpPr>
          <p:spPr bwMode="auto">
            <a:xfrm>
              <a:off x="5017" y="10219"/>
              <a:ext cx="1400" cy="1"/>
            </a:xfrm>
            <a:prstGeom prst="line">
              <a:avLst/>
            </a:prstGeom>
            <a:noFill/>
            <a:ln w="9525">
              <a:solidFill>
                <a:schemeClr val="accent1">
                  <a:lumMod val="75000"/>
                </a:schemeClr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492" name="Line 12"/>
            <p:cNvSpPr>
              <a:spLocks noChangeShapeType="1"/>
            </p:cNvSpPr>
            <p:nvPr/>
          </p:nvSpPr>
          <p:spPr bwMode="auto">
            <a:xfrm>
              <a:off x="5017" y="10759"/>
              <a:ext cx="14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493" name="Line 13"/>
            <p:cNvSpPr>
              <a:spLocks noChangeShapeType="1"/>
            </p:cNvSpPr>
            <p:nvPr/>
          </p:nvSpPr>
          <p:spPr bwMode="auto">
            <a:xfrm>
              <a:off x="5017" y="11367"/>
              <a:ext cx="12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494" name="Line 14"/>
            <p:cNvSpPr>
              <a:spLocks noChangeShapeType="1"/>
            </p:cNvSpPr>
            <p:nvPr/>
          </p:nvSpPr>
          <p:spPr bwMode="auto">
            <a:xfrm>
              <a:off x="5017" y="12019"/>
              <a:ext cx="12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5"/>
            <a:ext cx="9166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70562" y="333375"/>
            <a:ext cx="7987625" cy="5377857"/>
            <a:chOff x="1991" y="1210"/>
            <a:chExt cx="8814" cy="4538"/>
          </a:xfrm>
        </p:grpSpPr>
        <p:sp>
          <p:nvSpPr>
            <p:cNvPr id="22533" name="Text Box 5"/>
            <p:cNvSpPr txBox="1">
              <a:spLocks noChangeArrowheads="1"/>
            </p:cNvSpPr>
            <p:nvPr/>
          </p:nvSpPr>
          <p:spPr bwMode="auto">
            <a:xfrm>
              <a:off x="6328" y="4189"/>
              <a:ext cx="4449" cy="77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0" lang="uk-UA" sz="2800" i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Корені волосся (волосяні сумки)</a:t>
              </a:r>
              <a:endParaRPr kumimoji="0" lang="uk-UA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2534" name="Text Box 6"/>
            <p:cNvSpPr txBox="1">
              <a:spLocks noChangeArrowheads="1"/>
            </p:cNvSpPr>
            <p:nvPr/>
          </p:nvSpPr>
          <p:spPr bwMode="auto">
            <a:xfrm>
              <a:off x="6350" y="4990"/>
              <a:ext cx="4427" cy="75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0" lang="uk-UA" sz="2800" i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Кровоносні і лімфатичні судини </a:t>
              </a:r>
              <a:endParaRPr kumimoji="0" lang="uk-UA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2536" name="Line 8"/>
            <p:cNvSpPr>
              <a:spLocks noChangeShapeType="1"/>
            </p:cNvSpPr>
            <p:nvPr/>
          </p:nvSpPr>
          <p:spPr bwMode="auto">
            <a:xfrm>
              <a:off x="4837" y="5440"/>
              <a:ext cx="129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2537" name="Text Box 9"/>
            <p:cNvSpPr txBox="1">
              <a:spLocks noChangeArrowheads="1"/>
            </p:cNvSpPr>
            <p:nvPr/>
          </p:nvSpPr>
          <p:spPr bwMode="auto">
            <a:xfrm>
              <a:off x="1991" y="2538"/>
              <a:ext cx="2160" cy="191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0" lang="uk-U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Дерма (власне шкіра)</a:t>
              </a:r>
              <a:endParaRPr kumimoji="0" lang="uk-UA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2538" name="Text Box 10"/>
            <p:cNvSpPr txBox="1">
              <a:spLocks noChangeArrowheads="1"/>
            </p:cNvSpPr>
            <p:nvPr/>
          </p:nvSpPr>
          <p:spPr bwMode="auto">
            <a:xfrm>
              <a:off x="6322" y="1210"/>
              <a:ext cx="4455" cy="42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0" lang="uk-UA" sz="2800" i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Сосочковий шар</a:t>
              </a:r>
              <a:endParaRPr kumimoji="0" lang="uk-UA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2539" name="Text Box 11"/>
            <p:cNvSpPr txBox="1">
              <a:spLocks noChangeArrowheads="1"/>
            </p:cNvSpPr>
            <p:nvPr/>
          </p:nvSpPr>
          <p:spPr bwMode="auto">
            <a:xfrm>
              <a:off x="6350" y="1660"/>
              <a:ext cx="4449" cy="4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0" lang="uk-UA" sz="2800" i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Сітчастий шар</a:t>
              </a:r>
              <a:endParaRPr kumimoji="0" lang="uk-UA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2540" name="Text Box 12"/>
            <p:cNvSpPr txBox="1">
              <a:spLocks noChangeArrowheads="1"/>
            </p:cNvSpPr>
            <p:nvPr/>
          </p:nvSpPr>
          <p:spPr bwMode="auto">
            <a:xfrm>
              <a:off x="6350" y="2060"/>
              <a:ext cx="4455" cy="68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0" lang="uk-UA" sz="24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Рецептори (чутливі клітини)</a:t>
              </a:r>
              <a:endParaRPr kumimoji="0"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2541" name="Text Box 13"/>
            <p:cNvSpPr txBox="1">
              <a:spLocks noChangeArrowheads="1"/>
            </p:cNvSpPr>
            <p:nvPr/>
          </p:nvSpPr>
          <p:spPr bwMode="auto">
            <a:xfrm>
              <a:off x="6371" y="2732"/>
              <a:ext cx="4434" cy="83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0" lang="uk-UA" sz="2000" i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Сальні залози (виділяють секрети, які змащують волосся і шкіру)</a:t>
              </a:r>
              <a:endParaRPr kumimoji="0" lang="uk-UA" sz="20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2543" name="Line 15"/>
            <p:cNvSpPr>
              <a:spLocks noChangeShapeType="1"/>
            </p:cNvSpPr>
            <p:nvPr/>
          </p:nvSpPr>
          <p:spPr bwMode="auto">
            <a:xfrm>
              <a:off x="4837" y="1390"/>
              <a:ext cx="28" cy="40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2544" name="Line 16"/>
            <p:cNvSpPr>
              <a:spLocks noChangeShapeType="1"/>
            </p:cNvSpPr>
            <p:nvPr/>
          </p:nvSpPr>
          <p:spPr bwMode="auto">
            <a:xfrm>
              <a:off x="4837" y="1390"/>
              <a:ext cx="1444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2545" name="Line 17"/>
            <p:cNvSpPr>
              <a:spLocks noChangeShapeType="1"/>
            </p:cNvSpPr>
            <p:nvPr/>
          </p:nvSpPr>
          <p:spPr bwMode="auto">
            <a:xfrm>
              <a:off x="4837" y="1930"/>
              <a:ext cx="148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2546" name="Line 18"/>
            <p:cNvSpPr>
              <a:spLocks noChangeShapeType="1"/>
            </p:cNvSpPr>
            <p:nvPr/>
          </p:nvSpPr>
          <p:spPr bwMode="auto">
            <a:xfrm>
              <a:off x="4837" y="2538"/>
              <a:ext cx="129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2547" name="Line 19"/>
            <p:cNvSpPr>
              <a:spLocks noChangeShapeType="1"/>
            </p:cNvSpPr>
            <p:nvPr/>
          </p:nvSpPr>
          <p:spPr bwMode="auto">
            <a:xfrm>
              <a:off x="4837" y="3190"/>
              <a:ext cx="129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2548" name="Line 20"/>
            <p:cNvSpPr>
              <a:spLocks noChangeShapeType="1"/>
            </p:cNvSpPr>
            <p:nvPr/>
          </p:nvSpPr>
          <p:spPr bwMode="auto">
            <a:xfrm>
              <a:off x="4837" y="3910"/>
              <a:ext cx="129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2549" name="Text Box 21"/>
            <p:cNvSpPr txBox="1">
              <a:spLocks noChangeArrowheads="1"/>
            </p:cNvSpPr>
            <p:nvPr/>
          </p:nvSpPr>
          <p:spPr bwMode="auto">
            <a:xfrm>
              <a:off x="6361" y="3606"/>
              <a:ext cx="4427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0" lang="uk-UA" sz="2800" i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Потові (виділяють піт) </a:t>
              </a:r>
              <a:endParaRPr kumimoji="0" lang="uk-UA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2550" name="Line 22"/>
            <p:cNvSpPr>
              <a:spLocks noChangeShapeType="1"/>
            </p:cNvSpPr>
            <p:nvPr/>
          </p:nvSpPr>
          <p:spPr bwMode="auto">
            <a:xfrm>
              <a:off x="4865" y="4450"/>
              <a:ext cx="129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5"/>
            <a:ext cx="9166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23850" y="1125537"/>
            <a:ext cx="8243985" cy="1511900"/>
            <a:chOff x="385" y="2331"/>
            <a:chExt cx="5207" cy="580"/>
          </a:xfrm>
        </p:grpSpPr>
        <p:sp>
          <p:nvSpPr>
            <p:cNvPr id="45062" name="Text Box 6"/>
            <p:cNvSpPr txBox="1">
              <a:spLocks noChangeArrowheads="1"/>
            </p:cNvSpPr>
            <p:nvPr/>
          </p:nvSpPr>
          <p:spPr bwMode="auto">
            <a:xfrm>
              <a:off x="385" y="2331"/>
              <a:ext cx="2087" cy="58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k-UA" sz="4400" b="1" dirty="0" smtClean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Гіподерма</a:t>
              </a:r>
              <a:endParaRPr kumimoji="0" lang="uk-UA" sz="4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5063" name="Text Box 7"/>
            <p:cNvSpPr txBox="1">
              <a:spLocks noChangeArrowheads="1"/>
            </p:cNvSpPr>
            <p:nvPr/>
          </p:nvSpPr>
          <p:spPr bwMode="auto">
            <a:xfrm>
              <a:off x="3651" y="2331"/>
              <a:ext cx="1941" cy="58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0" lang="uk-UA" sz="3500" b="1" i="1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Жировий </a:t>
              </a:r>
            </a:p>
            <a:p>
              <a:pPr algn="ctr"/>
              <a:r>
                <a:rPr kumimoji="0" lang="uk-UA" sz="3500" b="1" i="1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прошарок</a:t>
              </a:r>
              <a:endParaRPr kumimoji="0" lang="uk-UA" sz="3500" b="1" i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45064" name="Line 8"/>
            <p:cNvSpPr>
              <a:spLocks noChangeShapeType="1"/>
            </p:cNvSpPr>
            <p:nvPr/>
          </p:nvSpPr>
          <p:spPr bwMode="auto">
            <a:xfrm>
              <a:off x="2472" y="2579"/>
              <a:ext cx="119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</p:grpSp>
      <p:pic>
        <p:nvPicPr>
          <p:cNvPr id="10242" name="Picture 2" descr="Картинки по запросу жировая ткан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14" y="3140968"/>
            <a:ext cx="4398677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Картинки по запросу жировая ткан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006" y="3140968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5"/>
            <a:ext cx="9166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352928" cy="684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 cstate="print"/>
          <a:srcRect l="2751" t="8040" r="2751" b="93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" y="-4236"/>
            <a:ext cx="9140095" cy="686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Картинки по запросу волосся наелектризован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71"/>
          <a:stretch/>
        </p:blipFill>
        <p:spPr bwMode="auto">
          <a:xfrm>
            <a:off x="5465611" y="3447000"/>
            <a:ext cx="3532426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6"/>
            <a:ext cx="9166639" cy="688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Будова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нігтя і волосини.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68760"/>
            <a:ext cx="2880320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 rotWithShape="1">
          <a:blip r:embed="rId4" cstate="print"/>
          <a:srcRect b="51113"/>
          <a:stretch/>
        </p:blipFill>
        <p:spPr bwMode="auto">
          <a:xfrm>
            <a:off x="3203848" y="1268760"/>
            <a:ext cx="2880320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 rotWithShape="1">
          <a:blip r:embed="rId4" cstate="print"/>
          <a:srcRect t="52393"/>
          <a:stretch/>
        </p:blipFill>
        <p:spPr bwMode="auto">
          <a:xfrm>
            <a:off x="6066827" y="1284696"/>
            <a:ext cx="2978580" cy="5384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526"/>
            <a:ext cx="9166639" cy="688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Нігті під мікроскопом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cdn.imgbb.ru/user/69/697817/201501/835188a8d8f1927ba80636619a9fc5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819" y="1052736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54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526"/>
            <a:ext cx="9166639" cy="688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519" y="-22526"/>
            <a:ext cx="8229600" cy="1143000"/>
          </a:xfrm>
        </p:spPr>
        <p:txBody>
          <a:bodyPr/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Волосся під мікроскопом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Картинки по запросу кожа голови под микроскопо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3"/>
            <a:ext cx="7835610" cy="553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06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фон для презентації шкі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6" y="-22526"/>
            <a:ext cx="9166639" cy="688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кірні залози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lvl="1"/>
            <a:r>
              <a:rPr lang="vi-VN" dirty="0" smtClean="0">
                <a:solidFill>
                  <a:srgbClr val="C00000"/>
                </a:solidFill>
              </a:rPr>
              <a:t>сальні залози</a:t>
            </a:r>
            <a:r>
              <a:rPr lang="vi-VN" dirty="0" smtClean="0"/>
              <a:t>, які виділяють шкірне сало, яке слу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гує</a:t>
            </a:r>
            <a:r>
              <a:rPr lang="vi-VN" dirty="0" smtClean="0"/>
              <a:t> смазкою для волосся і </a:t>
            </a:r>
            <a:r>
              <a:rPr lang="vi-VN" dirty="0" smtClean="0">
                <a:latin typeface="Arial" panose="020B0604020202020204" pitchFamily="34" charset="0"/>
                <a:cs typeface="Arial" panose="020B0604020202020204" pitchFamily="34" charset="0"/>
              </a:rPr>
              <a:t>захищає</a:t>
            </a:r>
            <a:r>
              <a:rPr lang="vi-VN" dirty="0" smtClean="0"/>
              <a:t> шкіру;</a:t>
            </a:r>
          </a:p>
          <a:p>
            <a:pPr lvl="1"/>
            <a:r>
              <a:rPr lang="vi-VN" dirty="0" smtClean="0">
                <a:solidFill>
                  <a:srgbClr val="C00000"/>
                </a:solidFill>
              </a:rPr>
              <a:t>потові залози</a:t>
            </a:r>
            <a:r>
              <a:rPr lang="vi-VN" dirty="0" smtClean="0"/>
              <a:t>, які виділяють з організму води і розчинені продукти обміну речовин. Випаровування поту є важливим етапом терморегуляції.</a:t>
            </a:r>
          </a:p>
          <a:p>
            <a:pPr lvl="1"/>
            <a:r>
              <a:rPr lang="vi-VN" dirty="0" smtClean="0">
                <a:solidFill>
                  <a:srgbClr val="C00000"/>
                </a:solidFill>
              </a:rPr>
              <a:t>молочні залози </a:t>
            </a:r>
            <a:r>
              <a:rPr lang="vi-VN" dirty="0" smtClean="0"/>
              <a:t>(розвинені у жінок) виробляють грудне молоко, яке має дуже важливе значення для годування немовлят.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0116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3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742</TotalTime>
  <Words>298</Words>
  <Application>Microsoft Office PowerPoint</Application>
  <PresentationFormat>Экран (4:3)</PresentationFormat>
  <Paragraphs>38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Monotype Corsiva</vt:lpstr>
      <vt:lpstr>Times New Roman</vt:lpstr>
      <vt:lpstr>Тема Office</vt:lpstr>
      <vt:lpstr>Тема30</vt:lpstr>
      <vt:lpstr>  Урок біології   8 клас  Підготувала: Назарчук Ірина Леонідівна</vt:lpstr>
      <vt:lpstr>Презентация PowerPoint</vt:lpstr>
      <vt:lpstr>Презентация PowerPoint</vt:lpstr>
      <vt:lpstr>Презентация PowerPoint</vt:lpstr>
      <vt:lpstr>Шкіра є одним з найбільших органів в організмі людини, її маса в дорослої людини сягає 2-3 кг, а площа — 1,5–2 м2 </vt:lpstr>
      <vt:lpstr>Шкі́ра</vt:lpstr>
      <vt:lpstr>Дерматологія</vt:lpstr>
      <vt:lpstr>Презентация PowerPoint</vt:lpstr>
      <vt:lpstr>Шкіра утворена трьома шарам:</vt:lpstr>
      <vt:lpstr>Епідерміс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Будова нігтя і волосини.</vt:lpstr>
      <vt:lpstr>Нігті під мікроскопом</vt:lpstr>
      <vt:lpstr>Волосся під мікроскопом</vt:lpstr>
      <vt:lpstr>Шкірні залози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:    Будова і функції шкіри</dc:title>
  <dc:creator>Алла</dc:creator>
  <cp:lastModifiedBy>DSS</cp:lastModifiedBy>
  <cp:revision>40</cp:revision>
  <dcterms:created xsi:type="dcterms:W3CDTF">2011-07-17T20:20:37Z</dcterms:created>
  <dcterms:modified xsi:type="dcterms:W3CDTF">2023-02-12T19:53:08Z</dcterms:modified>
</cp:coreProperties>
</file>