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metadata" ContentType="application/binary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embeddedFontLst>
    <p:embeddedFont>
      <p:font typeface="Constantia" pitchFamily="18" charset="0"/>
      <p:regular r:id="rId39"/>
      <p:bold r:id="rId40"/>
      <p:italic r:id="rId41"/>
      <p:boldItalic r:id="rId42"/>
    </p:embeddedFont>
    <p:embeddedFont>
      <p:font typeface="Impact" pitchFamily="34" charset="0"/>
      <p:regular r:id="rId43"/>
    </p:embeddedFont>
    <p:embeddedFont>
      <p:font typeface="Book Antiqua" pitchFamily="18" charset="0"/>
      <p:regular r:id="rId44"/>
      <p:bold r:id="rId45"/>
      <p:italic r:id="rId46"/>
      <p:boldItalic r:id="rId47"/>
    </p:embeddedFont>
    <p:embeddedFont>
      <p:font typeface="Tahoma" pitchFamily="34" charset="0"/>
      <p:regular r:id="rId48"/>
      <p:bold r:id="rId49"/>
    </p:embeddedFont>
    <p:embeddedFont>
      <p:font typeface="Libre Franklin Medium" charset="0"/>
      <p:regular r:id="rId50"/>
      <p:bold r:id="rId51"/>
      <p:italic r:id="rId52"/>
      <p:boldItalic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6" roundtripDataSignature="AMtx7mg4xxDq7xQIuB4PyFg3JcAb/uRB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96a66302ac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g196a66302ac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196a66302ac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196a66302ac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196a66302ac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g196a66302ac_0_10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sp>
        <p:nvSpPr>
          <p:cNvPr id="364" name="Google Shape;36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5" name="Google Shape;365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із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196a66302ac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g196a66302ac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196a66302ac_0_3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1" name="Google Shape;501;g196a66302ac_0_3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g196a66302ac_0_3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196a66302ac_0_4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g196a66302ac_0_4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четыре объекта" type="fourObj">
  <p:cSld name="FOUR_OBJECT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3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3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8" name="Google Shape;18;p33"/>
          <p:cNvSpPr txBox="1">
            <a:spLocks noGrp="1"/>
          </p:cNvSpPr>
          <p:nvPr>
            <p:ph type="body" idx="2"/>
          </p:nvPr>
        </p:nvSpPr>
        <p:spPr>
          <a:xfrm>
            <a:off x="4648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9" name="Google Shape;19;p33"/>
          <p:cNvSpPr txBox="1">
            <a:spLocks noGrp="1"/>
          </p:cNvSpPr>
          <p:nvPr>
            <p:ph type="body" idx="3"/>
          </p:nvPr>
        </p:nvSpPr>
        <p:spPr>
          <a:xfrm>
            <a:off x="457200" y="40386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20" name="Google Shape;20;p33"/>
          <p:cNvSpPr txBox="1">
            <a:spLocks noGrp="1"/>
          </p:cNvSpPr>
          <p:nvPr>
            <p:ph type="body" idx="4"/>
          </p:nvPr>
        </p:nvSpPr>
        <p:spPr>
          <a:xfrm>
            <a:off x="4648200" y="40386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21" name="Google Shape;21;p33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3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3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4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26" name="Google Shape;26;p34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4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8" name="Google Shape;28;p34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, два объекта и текст" type="twoObjAndTx">
  <p:cSld name="TWO_OBJECTS_AND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5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5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33" name="Google Shape;33;p35"/>
          <p:cNvSpPr txBox="1">
            <a:spLocks noGrp="1"/>
          </p:cNvSpPr>
          <p:nvPr>
            <p:ph type="body" idx="2"/>
          </p:nvPr>
        </p:nvSpPr>
        <p:spPr>
          <a:xfrm>
            <a:off x="457200" y="40386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34" name="Google Shape;34;p35"/>
          <p:cNvSpPr txBox="1">
            <a:spLocks noGrp="1"/>
          </p:cNvSpPr>
          <p:nvPr>
            <p:ph type="body" idx="3"/>
          </p:nvPr>
        </p:nvSpPr>
        <p:spPr>
          <a:xfrm>
            <a:off x="4648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35" name="Google Shape;35;p35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35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35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текст над объектом" type="txOverObj">
  <p:cSld name="TEXT_OVER_OBJEC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6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6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41" name="Google Shape;41;p36"/>
          <p:cNvSpPr txBox="1">
            <a:spLocks noGrp="1"/>
          </p:cNvSpPr>
          <p:nvPr>
            <p:ph type="body" idx="2"/>
          </p:nvPr>
        </p:nvSpPr>
        <p:spPr>
          <a:xfrm>
            <a:off x="457200" y="4038600"/>
            <a:ext cx="8229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42" name="Google Shape;42;p36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6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6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, текст и два объекта" type="txAndTwoObj">
  <p:cSld name="TEXT_AND_TWO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7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7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48" name="Google Shape;48;p37"/>
          <p:cNvSpPr txBox="1">
            <a:spLocks noGrp="1"/>
          </p:cNvSpPr>
          <p:nvPr>
            <p:ph type="body" idx="2"/>
          </p:nvPr>
        </p:nvSpPr>
        <p:spPr>
          <a:xfrm>
            <a:off x="4648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49" name="Google Shape;49;p37"/>
          <p:cNvSpPr txBox="1">
            <a:spLocks noGrp="1"/>
          </p:cNvSpPr>
          <p:nvPr>
            <p:ph type="body" idx="3"/>
          </p:nvPr>
        </p:nvSpPr>
        <p:spPr>
          <a:xfrm>
            <a:off x="4648200" y="40386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50" name="Google Shape;50;p37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7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7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два объекта над текстом" type="twoObjOverTx">
  <p:cSld name="TWO_OBJECTS_OVER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8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8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56" name="Google Shape;56;p38"/>
          <p:cNvSpPr txBox="1">
            <a:spLocks noGrp="1"/>
          </p:cNvSpPr>
          <p:nvPr>
            <p:ph type="body" idx="2"/>
          </p:nvPr>
        </p:nvSpPr>
        <p:spPr>
          <a:xfrm>
            <a:off x="4648200" y="1905000"/>
            <a:ext cx="4038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57" name="Google Shape;57;p38"/>
          <p:cNvSpPr txBox="1">
            <a:spLocks noGrp="1"/>
          </p:cNvSpPr>
          <p:nvPr>
            <p:ph type="body" idx="3"/>
          </p:nvPr>
        </p:nvSpPr>
        <p:spPr>
          <a:xfrm>
            <a:off x="457200" y="4038600"/>
            <a:ext cx="82296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58" name="Google Shape;58;p38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8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8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9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9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9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65" name="Google Shape;65;p39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9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4059936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67" name="Google Shape;67;p39"/>
          <p:cNvSpPr txBox="1">
            <a:spLocks noGrp="1"/>
          </p:cNvSpPr>
          <p:nvPr>
            <p:ph type="body" idx="2"/>
          </p:nvPr>
        </p:nvSpPr>
        <p:spPr>
          <a:xfrm>
            <a:off x="4648200" y="1524000"/>
            <a:ext cx="4059936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, текст и объект" type="txAndObj">
  <p:cSld name="TEXT_AND_OBJEC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0"/>
          <p:cNvSpPr txBox="1"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0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71" name="Google Shape;71;p40"/>
          <p:cNvSpPr txBox="1">
            <a:spLocks noGrp="1"/>
          </p:cNvSpPr>
          <p:nvPr>
            <p:ph type="body" idx="2"/>
          </p:nvPr>
        </p:nvSpPr>
        <p:spPr>
          <a:xfrm>
            <a:off x="4648200" y="19050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72" name="Google Shape;72;p40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0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0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1"/>
          <p:cNvSpPr txBox="1"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lt2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2pPr>
            <a:lvl3pPr lvl="2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3pPr>
            <a:lvl4pPr lvl="3" algn="ctr">
              <a:spcBef>
                <a:spcPts val="300"/>
              </a:spcBef>
              <a:spcAft>
                <a:spcPts val="0"/>
              </a:spcAft>
              <a:buSzPts val="1530"/>
              <a:buNone/>
              <a:defRPr/>
            </a:lvl4pPr>
            <a:lvl5pPr lvl="4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5pPr>
            <a:lvl6pPr lvl="5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6pPr>
            <a:lvl7pPr lvl="6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7pPr>
            <a:lvl8pPr lvl="7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8pPr>
            <a:lvl9pPr lvl="8" algn="ctr">
              <a:spcBef>
                <a:spcPts val="340"/>
              </a:spcBef>
              <a:spcAft>
                <a:spcPts val="0"/>
              </a:spcAft>
              <a:buSzPts val="153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41"/>
          <p:cNvSpPr txBox="1"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78" name="Google Shape;78;p41"/>
          <p:cNvCxnSpPr/>
          <p:nvPr/>
        </p:nvCxnSpPr>
        <p:spPr>
          <a:xfrm>
            <a:off x="1463626" y="3550126"/>
            <a:ext cx="2971800" cy="1588"/>
          </a:xfrm>
          <a:prstGeom prst="straightConnector1">
            <a:avLst/>
          </a:prstGeom>
          <a:noFill/>
          <a:ln w="9525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901"/>
              </a:srgbClr>
            </a:outerShdw>
          </a:effectLst>
        </p:spPr>
      </p:cxnSp>
      <p:cxnSp>
        <p:nvCxnSpPr>
          <p:cNvPr id="79" name="Google Shape;79;p41"/>
          <p:cNvCxnSpPr/>
          <p:nvPr/>
        </p:nvCxnSpPr>
        <p:spPr>
          <a:xfrm>
            <a:off x="4708574" y="3550126"/>
            <a:ext cx="2971800" cy="1588"/>
          </a:xfrm>
          <a:prstGeom prst="straightConnector1">
            <a:avLst/>
          </a:prstGeom>
          <a:noFill/>
          <a:ln w="9525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901"/>
              </a:srgbClr>
            </a:outerShdw>
          </a:effectLst>
        </p:spPr>
      </p:cxnSp>
      <p:sp>
        <p:nvSpPr>
          <p:cNvPr id="80" name="Google Shape;80;p41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solidFill>
            <a:schemeClr val="accent2"/>
          </a:solidFill>
          <a:ln w="38100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81" name="Google Shape;81;p41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1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41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2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42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42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8" name="Google Shape;88;p42"/>
          <p:cNvSpPr txBox="1"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800"/>
              <a:buFont typeface="Constantia"/>
              <a:buNone/>
              <a:defRPr sz="4800" b="0">
                <a:solidFill>
                  <a:srgbClr val="F9F9F9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2"/>
          <p:cNvSpPr txBox="1"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lt2"/>
                </a:solidFill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190"/>
              <a:buNone/>
              <a:defRPr sz="1400">
                <a:solidFill>
                  <a:schemeClr val="lt1"/>
                </a:solidFill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cxnSp>
        <p:nvCxnSpPr>
          <p:cNvPr id="90" name="Google Shape;90;p42"/>
          <p:cNvCxnSpPr/>
          <p:nvPr/>
        </p:nvCxnSpPr>
        <p:spPr>
          <a:xfrm>
            <a:off x="685800" y="4916992"/>
            <a:ext cx="7924800" cy="4301"/>
          </a:xfrm>
          <a:prstGeom prst="straightConnector1">
            <a:avLst/>
          </a:prstGeom>
          <a:noFill/>
          <a:ln w="9525" cap="flat" cmpd="sng">
            <a:solidFill>
              <a:srgbClr val="E9E9E8"/>
            </a:solidFill>
            <a:prstDash val="solid"/>
            <a:round/>
            <a:headEnd type="none" w="sm" len="sm"/>
            <a:tailEnd type="none" w="sm" len="sm"/>
          </a:ln>
          <a:effectLst>
            <a:outerShdw blurRad="31750" algn="tl" rotWithShape="0">
              <a:srgbClr val="000000">
                <a:alpha val="54901"/>
              </a:srgbClr>
            </a:outerShdw>
          </a:effectLst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3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93" name="Google Shape;93;p43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43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43"/>
          <p:cNvSpPr txBox="1"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96" name="Google Shape;96;p43"/>
          <p:cNvSpPr txBox="1">
            <a:spLocks noGrp="1"/>
          </p:cNvSpPr>
          <p:nvPr>
            <p:ph type="body" idx="2"/>
          </p:nvPr>
        </p:nvSpPr>
        <p:spPr>
          <a:xfrm>
            <a:off x="457200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97" name="Google Shape;97;p43"/>
          <p:cNvSpPr txBox="1">
            <a:spLocks noGrp="1"/>
          </p:cNvSpPr>
          <p:nvPr>
            <p:ph type="body" idx="3"/>
          </p:nvPr>
        </p:nvSpPr>
        <p:spPr>
          <a:xfrm>
            <a:off x="4649788" y="2201896"/>
            <a:ext cx="4038600" cy="3913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98" name="Google Shape;98;p43"/>
          <p:cNvSpPr txBox="1"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43"/>
          <p:cNvSpPr txBox="1">
            <a:spLocks noGrp="1"/>
          </p:cNvSpPr>
          <p:nvPr>
            <p:ph type="body" idx="4"/>
          </p:nvPr>
        </p:nvSpPr>
        <p:spPr>
          <a:xfrm>
            <a:off x="4648200" y="1399593"/>
            <a:ext cx="4040188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210"/>
              <a:buNone/>
              <a:defRPr sz="26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lvl="1" indent="-228600" algn="l">
              <a:spcBef>
                <a:spcPts val="3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1530"/>
              <a:buNone/>
              <a:defRPr sz="18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1360"/>
              <a:buNone/>
              <a:defRPr sz="1600" b="1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cxnSp>
        <p:nvCxnSpPr>
          <p:cNvPr id="100" name="Google Shape;100;p43"/>
          <p:cNvCxnSpPr/>
          <p:nvPr/>
        </p:nvCxnSpPr>
        <p:spPr>
          <a:xfrm>
            <a:off x="562945" y="2180219"/>
            <a:ext cx="3749040" cy="1588"/>
          </a:xfrm>
          <a:prstGeom prst="straightConnector1">
            <a:avLst/>
          </a:prstGeom>
          <a:noFill/>
          <a:ln w="12700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4925" algn="tl" rotWithShape="0">
              <a:srgbClr val="000000">
                <a:alpha val="54901"/>
              </a:srgbClr>
            </a:outerShdw>
          </a:effectLst>
        </p:spPr>
      </p:cxnSp>
      <p:cxnSp>
        <p:nvCxnSpPr>
          <p:cNvPr id="101" name="Google Shape;101;p43"/>
          <p:cNvCxnSpPr/>
          <p:nvPr/>
        </p:nvCxnSpPr>
        <p:spPr>
          <a:xfrm>
            <a:off x="4754880" y="2180219"/>
            <a:ext cx="3749040" cy="1588"/>
          </a:xfrm>
          <a:prstGeom prst="straightConnector1">
            <a:avLst/>
          </a:prstGeom>
          <a:noFill/>
          <a:ln w="12700" cap="flat" cmpd="sng">
            <a:solidFill>
              <a:srgbClr val="E8E8E7"/>
            </a:solidFill>
            <a:prstDash val="solid"/>
            <a:round/>
            <a:headEnd type="none" w="sm" len="sm"/>
            <a:tailEnd type="none" w="sm" len="sm"/>
          </a:ln>
          <a:effectLst>
            <a:outerShdw blurRad="34925" algn="tl" rotWithShape="0">
              <a:srgbClr val="000000">
                <a:alpha val="54901"/>
              </a:srgbClr>
            </a:outerShdw>
          </a:effectLst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4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44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4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6" name="Google Shape;106;p4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5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45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5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6"/>
          <p:cNvSpPr txBox="1">
            <a:spLocks noGrp="1"/>
          </p:cNvSpPr>
          <p:nvPr>
            <p:ph type="body" idx="1"/>
          </p:nvPr>
        </p:nvSpPr>
        <p:spPr>
          <a:xfrm>
            <a:off x="457200" y="457200"/>
            <a:ext cx="6248400" cy="57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13" name="Google Shape;113;p46"/>
          <p:cNvSpPr txBox="1"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300"/>
              </a:spcBef>
              <a:spcAft>
                <a:spcPts val="0"/>
              </a:spcAft>
              <a:buSzPts val="850"/>
              <a:buNone/>
              <a:defRPr sz="1000"/>
            </a:lvl3pPr>
            <a:lvl4pPr marL="1828800" lvl="3" indent="-228600" algn="l">
              <a:spcBef>
                <a:spcPts val="300"/>
              </a:spcBef>
              <a:spcAft>
                <a:spcPts val="0"/>
              </a:spcAft>
              <a:buSzPts val="765"/>
              <a:buNone/>
              <a:defRPr sz="900"/>
            </a:lvl4pPr>
            <a:lvl5pPr marL="2286000" lvl="4" indent="-228600" algn="l">
              <a:spcBef>
                <a:spcPts val="340"/>
              </a:spcBef>
              <a:spcAft>
                <a:spcPts val="0"/>
              </a:spcAft>
              <a:buSzPts val="765"/>
              <a:buNone/>
              <a:defRPr sz="900"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14" name="Google Shape;114;p46"/>
          <p:cNvSpPr txBox="1"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46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46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7" name="Google Shape;117;p46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7"/>
          <p:cNvSpPr txBox="1"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nstantia"/>
              <a:buNone/>
              <a:defRPr sz="1800" b="1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7"/>
          <p:cNvSpPr>
            <a:spLocks noGrp="1"/>
          </p:cNvSpPr>
          <p:nvPr>
            <p:ph type="pic" idx="2"/>
          </p:nvPr>
        </p:nvSpPr>
        <p:spPr>
          <a:xfrm>
            <a:off x="457200" y="457200"/>
            <a:ext cx="6019800" cy="5562600"/>
          </a:xfrm>
          <a:prstGeom prst="rect">
            <a:avLst/>
          </a:prstGeom>
          <a:solidFill>
            <a:srgbClr val="FFFDEB"/>
          </a:solidFill>
          <a:ln>
            <a:noFill/>
          </a:ln>
          <a:effectLst>
            <a:outerShdw blurRad="88900" sx="103000" sy="103000" algn="ctr" rotWithShape="0">
              <a:srgbClr val="000000">
                <a:alpha val="31764"/>
              </a:srgbClr>
            </a:outerShdw>
          </a:effectLst>
        </p:spPr>
      </p:sp>
      <p:sp>
        <p:nvSpPr>
          <p:cNvPr id="121" name="Google Shape;121;p47"/>
          <p:cNvSpPr txBox="1">
            <a:spLocks noGrp="1"/>
          </p:cNvSpPr>
          <p:nvPr>
            <p:ph type="body" idx="1"/>
          </p:nvPr>
        </p:nvSpPr>
        <p:spPr>
          <a:xfrm>
            <a:off x="6629400" y="1600200"/>
            <a:ext cx="2057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SzPts val="1360"/>
              <a:buFont typeface="Constantia"/>
              <a:buNone/>
              <a:defRPr sz="1600" b="0">
                <a:solidFill>
                  <a:schemeClr val="lt2"/>
                </a:solidFill>
              </a:defRPr>
            </a:lvl1pPr>
            <a:lvl2pPr marL="914400" lvl="1" indent="-293369" algn="l">
              <a:spcBef>
                <a:spcPts val="1000"/>
              </a:spcBef>
              <a:spcAft>
                <a:spcPts val="0"/>
              </a:spcAft>
              <a:buSzPts val="1020"/>
              <a:buChar char="⚫"/>
              <a:defRPr sz="1200"/>
            </a:lvl2pPr>
            <a:lvl3pPr marL="1371600" lvl="2" indent="-282575" algn="l">
              <a:spcBef>
                <a:spcPts val="300"/>
              </a:spcBef>
              <a:spcAft>
                <a:spcPts val="0"/>
              </a:spcAft>
              <a:buSzPts val="850"/>
              <a:buChar char="⚫"/>
              <a:defRPr sz="1000"/>
            </a:lvl3pPr>
            <a:lvl4pPr marL="1828800" lvl="3" indent="-277177" algn="l">
              <a:spcBef>
                <a:spcPts val="300"/>
              </a:spcBef>
              <a:spcAft>
                <a:spcPts val="0"/>
              </a:spcAft>
              <a:buSzPts val="765"/>
              <a:buChar char="⚫"/>
              <a:defRPr sz="900"/>
            </a:lvl4pPr>
            <a:lvl5pPr marL="2286000" lvl="4" indent="-277177" algn="l">
              <a:spcBef>
                <a:spcPts val="340"/>
              </a:spcBef>
              <a:spcAft>
                <a:spcPts val="0"/>
              </a:spcAft>
              <a:buSzPts val="765"/>
              <a:buChar char="⚫"/>
              <a:defRPr sz="900"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22" name="Google Shape;122;p47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47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24" name="Google Shape;124;p47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8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48"/>
          <p:cNvSpPr txBox="1">
            <a:spLocks noGrp="1"/>
          </p:cNvSpPr>
          <p:nvPr>
            <p:ph type="body" idx="1"/>
          </p:nvPr>
        </p:nvSpPr>
        <p:spPr>
          <a:xfrm rot="5400000">
            <a:off x="2232819" y="-327818"/>
            <a:ext cx="46783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28" name="Google Shape;128;p48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48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48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9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49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600"/>
              </a:spcBef>
              <a:spcAft>
                <a:spcPts val="0"/>
              </a:spcAft>
              <a:buSzPts val="1530"/>
              <a:buChar char="⚫"/>
              <a:defRPr/>
            </a:lvl1pPr>
            <a:lvl2pPr marL="914400" lvl="1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2pPr>
            <a:lvl3pPr marL="1371600" lvl="2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3pPr>
            <a:lvl4pPr marL="1828800" lvl="3" indent="-325755" algn="l">
              <a:spcBef>
                <a:spcPts val="300"/>
              </a:spcBef>
              <a:spcAft>
                <a:spcPts val="0"/>
              </a:spcAft>
              <a:buSzPts val="1530"/>
              <a:buChar char="⚫"/>
              <a:defRPr/>
            </a:lvl4pPr>
            <a:lvl5pPr marL="2286000" lvl="4" indent="-325754" algn="l">
              <a:spcBef>
                <a:spcPts val="340"/>
              </a:spcBef>
              <a:spcAft>
                <a:spcPts val="0"/>
              </a:spcAft>
              <a:buSzPts val="1530"/>
              <a:buChar char="⚫"/>
              <a:defRPr/>
            </a:lvl5pPr>
            <a:lvl6pPr marL="2743200" lvl="5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6pPr>
            <a:lvl7pPr marL="3200400" lvl="6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7pPr>
            <a:lvl8pPr marL="3657600" lvl="7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8pPr>
            <a:lvl9pPr marL="4114800" lvl="8" indent="-325754" algn="l">
              <a:spcBef>
                <a:spcPts val="340"/>
              </a:spcBef>
              <a:spcAft>
                <a:spcPts val="0"/>
              </a:spcAft>
              <a:buSzPts val="1530"/>
              <a:buChar char="🖙"/>
              <a:defRPr/>
            </a:lvl9pPr>
          </a:lstStyle>
          <a:p>
            <a:endParaRPr/>
          </a:p>
        </p:txBody>
      </p:sp>
      <p:sp>
        <p:nvSpPr>
          <p:cNvPr id="134" name="Google Shape;134;p49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9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49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ctr"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ctr"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ctr"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ctr"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ctr"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ctr"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ctr"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ct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2"/>
          <p:cNvSpPr txBox="1"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8935" algn="l" rtl="0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210"/>
              <a:buFont typeface="Noto Sans Symbols"/>
              <a:buChar char="⚫"/>
              <a:defRPr sz="2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L="914400" marR="0" lvl="1" indent="-358140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2040"/>
              <a:buFont typeface="Noto Sans Symbols"/>
              <a:buChar char="⚫"/>
              <a:defRPr sz="2400" b="0" i="0" u="none" strike="noStrike" cap="none">
                <a:solidFill>
                  <a:schemeClr val="lt2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L="1371600" marR="0" lvl="2" indent="-341947" algn="l" rtl="0">
              <a:spcBef>
                <a:spcPts val="300"/>
              </a:spcBef>
              <a:spcAft>
                <a:spcPts val="0"/>
              </a:spcAft>
              <a:buClr>
                <a:srgbClr val="B17733"/>
              </a:buClr>
              <a:buSzPts val="1785"/>
              <a:buFont typeface="Noto Sans Symbols"/>
              <a:buChar char="⚫"/>
              <a:defRPr sz="21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L="1828800" marR="0" lvl="3" indent="-331152" algn="l" rtl="0">
              <a:spcBef>
                <a:spcPts val="300"/>
              </a:spcBef>
              <a:spcAft>
                <a:spcPts val="0"/>
              </a:spcAft>
              <a:buClr>
                <a:srgbClr val="D58F3E"/>
              </a:buClr>
              <a:buSzPts val="1615"/>
              <a:buFont typeface="Noto Sans Symbols"/>
              <a:buChar char="⚫"/>
              <a:defRPr sz="19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L="2286000" marR="0" lvl="4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⚫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L="2743200" marR="0" lvl="5" indent="-320357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445"/>
              <a:buFont typeface="Noto Sans Symbols"/>
              <a:buChar char="🖙"/>
              <a:defRPr sz="17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6pPr>
            <a:lvl7pPr marL="3200400" marR="0" lvl="6" indent="-314960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360"/>
              <a:buFont typeface="Noto Sans Symbols"/>
              <a:buChar char="🖙"/>
              <a:defRPr sz="16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7pPr>
            <a:lvl8pPr marL="3657600" marR="0" lvl="7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8pPr>
            <a:lvl9pPr marL="4114800" marR="0" lvl="8" indent="-309562" algn="l" rtl="0">
              <a:spcBef>
                <a:spcPts val="340"/>
              </a:spcBef>
              <a:spcAft>
                <a:spcPts val="0"/>
              </a:spcAft>
              <a:buClr>
                <a:srgbClr val="D58F3E"/>
              </a:buClr>
              <a:buSzPts val="1275"/>
              <a:buFont typeface="Noto Sans Symbols"/>
              <a:buChar char="🖙"/>
              <a:defRPr sz="1500" b="0" i="0" u="none" strike="noStrike" cap="none">
                <a:solidFill>
                  <a:schemeClr val="lt1"/>
                </a:solidFill>
                <a:latin typeface="Constantia"/>
                <a:ea typeface="Constantia"/>
                <a:cs typeface="Constantia"/>
                <a:sym typeface="Constantia"/>
              </a:defRPr>
            </a:lvl9pPr>
          </a:lstStyle>
          <a:p>
            <a:endParaRPr/>
          </a:p>
        </p:txBody>
      </p:sp>
      <p:sp>
        <p:nvSpPr>
          <p:cNvPr id="11" name="Google Shape;11;p32"/>
          <p:cNvSpPr txBox="1">
            <a:spLocks noGrp="1"/>
          </p:cNvSpPr>
          <p:nvPr>
            <p:ph type="dt" idx="10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2" name="Google Shape;12;p32"/>
          <p:cNvSpPr txBox="1">
            <a:spLocks noGrp="1"/>
          </p:cNvSpPr>
          <p:nvPr>
            <p:ph type="ftr" idx="11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endParaRPr/>
          </a:p>
        </p:txBody>
      </p:sp>
      <p:sp>
        <p:nvSpPr>
          <p:cNvPr id="13" name="Google Shape;13;p32"/>
          <p:cNvSpPr txBox="1">
            <a:spLocks noGrp="1"/>
          </p:cNvSpPr>
          <p:nvPr>
            <p:ph type="sldNum" idx="12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marL="0" marR="0" lvl="5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marL="0" marR="0" lvl="6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marL="0" marR="0" lvl="7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marL="0" marR="0" lvl="8" indent="0" algn="ctr" rtl="0">
              <a:spcBef>
                <a:spcPts val="0"/>
              </a:spcBef>
              <a:spcAft>
                <a:spcPts val="0"/>
              </a:spcAft>
              <a:buNone/>
              <a:defRPr sz="1600" b="0" i="0" u="none" strike="noStrike" cap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4" name="Google Shape;14;p32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9F9F9"/>
              </a:buClr>
              <a:buSzPts val="4200"/>
              <a:buFont typeface="Constantia"/>
              <a:buNone/>
              <a:defRPr sz="4200" b="0" i="0" u="none" strike="noStrike" cap="none">
                <a:solidFill>
                  <a:srgbClr val="F9F9F9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"/>
          <p:cNvSpPr/>
          <p:nvPr/>
        </p:nvSpPr>
        <p:spPr>
          <a:xfrm>
            <a:off x="539750" y="188913"/>
            <a:ext cx="8137525" cy="187166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2700" cap="flat" cmpd="sng">
                  <a:solidFill>
                    <a:srgbClr val="B2B2B2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0"/>
                </a:gradFill>
                <a:latin typeface="Arial"/>
              </a:rPr>
              <a:t>Різноманітність плазунів</a:t>
            </a:r>
          </a:p>
        </p:txBody>
      </p:sp>
      <p:pic>
        <p:nvPicPr>
          <p:cNvPr id="142" name="Google Shape;142;p1" descr="Эскорт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1989138"/>
            <a:ext cx="4103688" cy="292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 descr="00013809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796136" y="4437112"/>
            <a:ext cx="2641600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" descr="00015586"/>
          <p:cNvPicPr preferRelativeResize="0">
            <a:picLocks noGrp="1"/>
          </p:cNvPicPr>
          <p:nvPr>
            <p:ph type="body" idx="3"/>
          </p:nvPr>
        </p:nvPicPr>
        <p:blipFill rotWithShape="1">
          <a:blip r:embed="rId5">
            <a:alphaModFix/>
          </a:blip>
          <a:srcRect/>
          <a:stretch/>
        </p:blipFill>
        <p:spPr>
          <a:xfrm>
            <a:off x="251520" y="4365104"/>
            <a:ext cx="2971800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" descr="Гаттерия - самая древняя рептилия"/>
          <p:cNvPicPr preferRelativeResize="0">
            <a:picLocks noGrp="1"/>
          </p:cNvPicPr>
          <p:nvPr>
            <p:ph type="body" idx="4"/>
          </p:nvPr>
        </p:nvPicPr>
        <p:blipFill rotWithShape="1">
          <a:blip r:embed="rId6">
            <a:alphaModFix/>
          </a:blip>
          <a:srcRect/>
          <a:stretch/>
        </p:blipFill>
        <p:spPr>
          <a:xfrm>
            <a:off x="3275856" y="4437112"/>
            <a:ext cx="2592387" cy="194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" descr="Wall_Style (62)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32040" y="2060848"/>
            <a:ext cx="3957638" cy="247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"/>
          <p:cNvSpPr txBox="1">
            <a:spLocks noGrp="1"/>
          </p:cNvSpPr>
          <p:nvPr>
            <p:ph type="body" idx="1"/>
          </p:nvPr>
        </p:nvSpPr>
        <p:spPr>
          <a:xfrm>
            <a:off x="457200" y="1341438"/>
            <a:ext cx="8229600" cy="518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80"/>
              <a:buFont typeface="Constantia"/>
              <a:buNone/>
            </a:pPr>
            <a:r>
              <a:rPr lang="ru-RU" sz="800"/>
              <a:t> </a:t>
            </a:r>
            <a:endParaRPr sz="800" b="1" i="1"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>
                <a:solidFill>
                  <a:schemeClr val="dk1"/>
                </a:solidFill>
              </a:rPr>
              <a:t>Плазуни або рептилії</a:t>
            </a:r>
            <a:r>
              <a:rPr lang="ru-RU" sz="2000">
                <a:solidFill>
                  <a:schemeClr val="dk1"/>
                </a:solidFill>
              </a:rPr>
              <a:t> - холоднокровні, переважно наземні, хребетні тварини, розмноження і розвиток яких відбувається на суходолі (навіть у мешканців водойм).</a:t>
            </a:r>
            <a:endParaRPr/>
          </a:p>
          <a:p>
            <a:pPr marL="274320" lvl="0" indent="-27432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530"/>
              <a:buFont typeface="Constantia"/>
              <a:buNone/>
            </a:pPr>
            <a:r>
              <a:rPr lang="ru-RU" sz="1800"/>
              <a:t>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Тіло плазунів поділяють на голову, тулуб і хвіст. На відміну від земноводних, вони мають чітко виражену шию. Кінцівки розташовані по боках тулуба, внаслідок чого тіло торкається землі - «плазує», звідки й походить назва класу. Але в багатьох видів (у змій, деяких ящірок) кінцівки зникають або дуже зменшені.</a:t>
            </a:r>
            <a:endParaRPr/>
          </a:p>
          <a:p>
            <a:pPr marL="274320" lvl="0" indent="-16637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Відомо близько 6500 сучасних видів плазунів (в Україні - 21), розділених на 4 ряди: черепахи (близько 250 видів),  крокодили (22 види), дзьобоголові (1 вид) і лускаті (понад 6000 видів). Останній поділяють на підряди хамелеонів, ящірок, амфісбен і змій.</a:t>
            </a:r>
            <a:endParaRPr/>
          </a:p>
          <a:p>
            <a:pPr marL="274320" lvl="0" indent="-166370" algn="ctr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>
              <a:solidFill>
                <a:srgbClr val="FFFF00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Вони поширені на всіх континентах, окрім Антарктиди.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/>
          </a:p>
        </p:txBody>
      </p:sp>
      <p:sp>
        <p:nvSpPr>
          <p:cNvPr id="152" name="Google Shape;152;p2"/>
          <p:cNvSpPr/>
          <p:nvPr/>
        </p:nvSpPr>
        <p:spPr>
          <a:xfrm>
            <a:off x="971550" y="333375"/>
            <a:ext cx="6985000" cy="79216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Сучасні плазуни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96a66302ac_0_8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8CFFF"/>
              </a:buClr>
              <a:buSzPts val="4100"/>
              <a:buFont typeface="Lucida Sans"/>
              <a:buNone/>
            </a:pPr>
            <a:r>
              <a:rPr lang="ru-RU"/>
              <a:t>Систематика рептилій</a:t>
            </a:r>
            <a:endParaRPr/>
          </a:p>
        </p:txBody>
      </p:sp>
      <p:sp>
        <p:nvSpPr>
          <p:cNvPr id="159" name="Google Shape;159;g196a66302ac_0_8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820"/>
              <a:buNone/>
            </a:pPr>
            <a:endParaRPr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r>
              <a:rPr lang="ru-RU"/>
              <a:t>                  </a:t>
            </a:r>
            <a:endParaRPr/>
          </a:p>
          <a:p>
            <a:pPr marL="0" lvl="0" indent="0" algn="l" rtl="0">
              <a:spcBef>
                <a:spcPts val="560"/>
              </a:spcBef>
              <a:spcAft>
                <a:spcPts val="0"/>
              </a:spcAft>
              <a:buSzPts val="1820"/>
              <a:buNone/>
            </a:pPr>
            <a:r>
              <a:rPr lang="ru-RU"/>
              <a:t>                   </a:t>
            </a:r>
            <a:endParaRPr/>
          </a:p>
        </p:txBody>
      </p:sp>
      <p:sp>
        <p:nvSpPr>
          <p:cNvPr id="160" name="Google Shape;160;g196a66302ac_0_8"/>
          <p:cNvSpPr/>
          <p:nvPr/>
        </p:nvSpPr>
        <p:spPr>
          <a:xfrm>
            <a:off x="3059825" y="1042125"/>
            <a:ext cx="2210400" cy="817800"/>
          </a:xfrm>
          <a:prstGeom prst="rect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30000" dist="101600" dir="2700000" algn="tl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Тип Хордові</a:t>
            </a:r>
            <a:endParaRPr/>
          </a:p>
        </p:txBody>
      </p:sp>
      <p:sp>
        <p:nvSpPr>
          <p:cNvPr id="161" name="Google Shape;161;g196a66302ac_0_8"/>
          <p:cNvSpPr/>
          <p:nvPr/>
        </p:nvSpPr>
        <p:spPr>
          <a:xfrm>
            <a:off x="2204047" y="2071900"/>
            <a:ext cx="3960300" cy="507900"/>
          </a:xfrm>
          <a:prstGeom prst="rect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30000" dist="101600" dir="2700000" algn="tl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Підтип Хребетні</a:t>
            </a:r>
            <a:endParaRPr sz="2800" b="1" i="0" u="none" strike="noStrike" cap="none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62" name="Google Shape;162;g196a66302ac_0_8"/>
          <p:cNvSpPr/>
          <p:nvPr/>
        </p:nvSpPr>
        <p:spPr>
          <a:xfrm>
            <a:off x="2760948" y="2873313"/>
            <a:ext cx="2808300" cy="526500"/>
          </a:xfrm>
          <a:prstGeom prst="rect">
            <a:avLst/>
          </a:prstGeom>
          <a:solidFill>
            <a:schemeClr val="accent4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130000" dist="101600" dir="2700000" algn="tl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Клас Рептилії</a:t>
            </a:r>
            <a:endParaRPr sz="2800" b="1" i="0" u="none" strike="noStrike" cap="none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cxnSp>
        <p:nvCxnSpPr>
          <p:cNvPr id="163" name="Google Shape;163;g196a66302ac_0_8"/>
          <p:cNvCxnSpPr>
            <a:stCxn id="160" idx="2"/>
          </p:cNvCxnSpPr>
          <p:nvPr/>
        </p:nvCxnSpPr>
        <p:spPr>
          <a:xfrm>
            <a:off x="4165025" y="1859925"/>
            <a:ext cx="0" cy="2985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64" name="Google Shape;164;g196a66302ac_0_8"/>
          <p:cNvCxnSpPr/>
          <p:nvPr/>
        </p:nvCxnSpPr>
        <p:spPr>
          <a:xfrm>
            <a:off x="4165104" y="2579894"/>
            <a:ext cx="0" cy="2985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65" name="Google Shape;165;g196a66302ac_0_8"/>
          <p:cNvCxnSpPr>
            <a:stCxn id="162" idx="2"/>
          </p:cNvCxnSpPr>
          <p:nvPr/>
        </p:nvCxnSpPr>
        <p:spPr>
          <a:xfrm flipH="1">
            <a:off x="2687298" y="3399813"/>
            <a:ext cx="1477800" cy="13941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66" name="Google Shape;166;g196a66302ac_0_8"/>
          <p:cNvCxnSpPr>
            <a:stCxn id="162" idx="2"/>
          </p:cNvCxnSpPr>
          <p:nvPr/>
        </p:nvCxnSpPr>
        <p:spPr>
          <a:xfrm>
            <a:off x="4165098" y="3399813"/>
            <a:ext cx="2510400" cy="4434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67" name="Google Shape;167;g196a66302ac_0_8"/>
          <p:cNvCxnSpPr/>
          <p:nvPr/>
        </p:nvCxnSpPr>
        <p:spPr>
          <a:xfrm flipH="1" flipV="1">
            <a:off x="2183909" y="3266982"/>
            <a:ext cx="2158744" cy="168341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168" name="Google Shape;168;g196a66302ac_0_8"/>
          <p:cNvSpPr/>
          <p:nvPr/>
        </p:nvSpPr>
        <p:spPr>
          <a:xfrm>
            <a:off x="0" y="2752077"/>
            <a:ext cx="3089429" cy="1766657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2384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0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000" b="1" i="1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Ряд Черепахи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Су</a:t>
            </a:r>
            <a:r>
              <a:rPr lang="uk-UA" b="1" i="1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хопутні</a:t>
            </a: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степи  (</a:t>
            </a:r>
            <a:r>
              <a:rPr lang="uk-UA" b="1" i="1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Пн.Америки</a:t>
            </a: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i="1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Болотяна-</a:t>
            </a: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(Україна, у вологих </a:t>
            </a:r>
            <a:r>
              <a:rPr lang="uk-UA" b="1" i="1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пропічних</a:t>
            </a: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лісах, пустелях)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0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</a:t>
            </a:r>
            <a:endParaRPr sz="2000" b="1" i="1" u="none" strike="noStrike" cap="none" dirty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69" name="Google Shape;169;g196a66302ac_0_8"/>
          <p:cNvSpPr/>
          <p:nvPr/>
        </p:nvSpPr>
        <p:spPr>
          <a:xfrm>
            <a:off x="5433133" y="4030463"/>
            <a:ext cx="3471169" cy="1846554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2384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ru-RU" sz="24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Ряд  </a:t>
            </a:r>
            <a:r>
              <a:rPr lang="ru-RU" sz="2400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дзьобоголові</a:t>
            </a: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</a:t>
            </a:r>
            <a:r>
              <a:rPr lang="ru-RU" sz="2400" b="1" i="1" u="none" strike="noStrike" cap="none" dirty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(</a:t>
            </a:r>
            <a:r>
              <a:rPr lang="ru-RU" sz="2400" b="1" i="1" u="none" strike="noStrike" cap="none" dirty="0" err="1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гатерія</a:t>
            </a: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)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- Нова </a:t>
            </a:r>
            <a:r>
              <a:rPr lang="ru-RU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Зеландія</a:t>
            </a:r>
            <a:endParaRPr lang="ru-RU" sz="24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uk-UA" sz="2400" b="1" i="1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i="1" u="none" strike="noStrike" cap="none" dirty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70" name="Google Shape;170;g196a66302ac_0_8"/>
          <p:cNvSpPr/>
          <p:nvPr/>
        </p:nvSpPr>
        <p:spPr>
          <a:xfrm>
            <a:off x="5433134" y="2352583"/>
            <a:ext cx="3506679" cy="1677879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2384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Ряд </a:t>
            </a:r>
            <a:r>
              <a:rPr lang="ru-RU" sz="2400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Крокодили</a:t>
            </a:r>
            <a:endParaRPr lang="ru-RU" sz="24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(</a:t>
            </a:r>
            <a:r>
              <a:rPr lang="uk-UA" b="1" i="1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напівводний</a:t>
            </a:r>
            <a:r>
              <a:rPr lang="uk-UA" b="1" i="1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спосіб життя; Африка, Америка,Індія, Азія, о-ви Нова Гвінея,Австралія)</a:t>
            </a:r>
            <a:endParaRPr b="1" i="1" u="none" strike="noStrike" cap="none" dirty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71" name="Google Shape;171;g196a66302ac_0_8"/>
          <p:cNvSpPr/>
          <p:nvPr/>
        </p:nvSpPr>
        <p:spPr>
          <a:xfrm>
            <a:off x="328474" y="4412202"/>
            <a:ext cx="5175681" cy="2290439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2384B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Ряд </a:t>
            </a:r>
            <a:r>
              <a:rPr lang="ru-RU" sz="2400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Лускаті-ящірки</a:t>
            </a:r>
            <a:endParaRPr lang="ru-RU" sz="2400" b="1" i="1" u="none" strike="noStrike" cap="none" dirty="0" smtClean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           (</a:t>
            </a:r>
            <a:r>
              <a:rPr lang="ru-RU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Україна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, </a:t>
            </a:r>
            <a:r>
              <a:rPr lang="ru-RU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Австралія,Африка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)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змії</a:t>
            </a: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–(на всіх материках, </a:t>
            </a:r>
            <a:r>
              <a:rPr lang="ru-RU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Південна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Америка, </a:t>
            </a:r>
            <a:r>
              <a:rPr lang="ru-RU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Пд.-Сх.Азії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 dirty="0" err="1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хамелеони</a:t>
            </a:r>
            <a:r>
              <a:rPr lang="ru-RU" sz="2400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</a:t>
            </a:r>
            <a:r>
              <a:rPr lang="ru-RU" b="1" i="1" u="none" strike="noStrike" cap="none" dirty="0" smtClean="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–( Африка, о-в                           Мадагаскар)</a:t>
            </a:r>
            <a:endParaRPr b="1" i="1" dirty="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cxnSp>
        <p:nvCxnSpPr>
          <p:cNvPr id="172" name="Google Shape;172;g196a66302ac_0_8"/>
          <p:cNvCxnSpPr/>
          <p:nvPr/>
        </p:nvCxnSpPr>
        <p:spPr>
          <a:xfrm>
            <a:off x="4138465" y="3399813"/>
            <a:ext cx="1830300" cy="14241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26" name="Прямая соединительная линия 25"/>
          <p:cNvCxnSpPr/>
          <p:nvPr/>
        </p:nvCxnSpPr>
        <p:spPr>
          <a:xfrm>
            <a:off x="1118586" y="3675355"/>
            <a:ext cx="1162975" cy="8877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3" descr="Галапагосские морские игуаны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95288" y="1196975"/>
            <a:ext cx="3816350" cy="237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" descr="Североамериканский красногорлый анолис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395288" y="4005263"/>
            <a:ext cx="3744912" cy="215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3"/>
          <p:cNvSpPr txBox="1">
            <a:spLocks noGrp="1"/>
          </p:cNvSpPr>
          <p:nvPr>
            <p:ph type="body" idx="3"/>
          </p:nvPr>
        </p:nvSpPr>
        <p:spPr>
          <a:xfrm>
            <a:off x="4356100" y="1125538"/>
            <a:ext cx="4787900" cy="59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Більше половини всіх сучасних плазунів – ящірки. Їх близько 3750 видів.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20 сімейств, серед яких гекони, агами, ігуани, варани, ядозуби та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r>
              <a:rPr lang="ru-RU" sz="2000">
                <a:solidFill>
                  <a:schemeClr val="dk1"/>
                </a:solidFill>
              </a:rPr>
              <a:t>    ін.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Ящірки дуже різноманітні за зовнішнім виглядом і розмірами.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У більшості з них добре виражені кінцівки. Іноді вони відсутні (веретільниця, жовтопуз тощо).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 Від змій безногі ящірки відрізняються наявністю барабанної перетинки та рухомими повіками.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Майже всі ящірки живуть на суші. Як правило, це дуже рухливі тварини. 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Серед ящірок є і вегетаріанці, і м'ясоїдні. Дрібні ящірки живляться переважно комахами, слимаками та іншими безхребетними.</a:t>
            </a:r>
            <a:endParaRPr sz="2000">
              <a:solidFill>
                <a:schemeClr val="dk1"/>
              </a:solidFill>
            </a:endParaRPr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>
              <a:solidFill>
                <a:srgbClr val="FFFF00"/>
              </a:solidFill>
            </a:endParaRPr>
          </a:p>
        </p:txBody>
      </p:sp>
      <p:sp>
        <p:nvSpPr>
          <p:cNvPr id="180" name="Google Shape;180;p3"/>
          <p:cNvSpPr/>
          <p:nvPr/>
        </p:nvSpPr>
        <p:spPr>
          <a:xfrm>
            <a:off x="1619250" y="260350"/>
            <a:ext cx="6119813" cy="863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gradFill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0"/>
                </a:gradFill>
                <a:latin typeface="Times New Roman"/>
              </a:rPr>
              <a:t> Ряд  Я щ і р к и </a:t>
            </a:r>
          </a:p>
        </p:txBody>
      </p:sp>
      <p:sp>
        <p:nvSpPr>
          <p:cNvPr id="181" name="Google Shape;181;p3"/>
          <p:cNvSpPr/>
          <p:nvPr/>
        </p:nvSpPr>
        <p:spPr>
          <a:xfrm>
            <a:off x="683568" y="3573016"/>
            <a:ext cx="3527425" cy="3968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Галапагоські морські ігуани</a:t>
            </a:r>
            <a:endParaRPr/>
          </a:p>
        </p:txBody>
      </p:sp>
      <p:sp>
        <p:nvSpPr>
          <p:cNvPr id="182" name="Google Shape;182;p3"/>
          <p:cNvSpPr/>
          <p:nvPr/>
        </p:nvSpPr>
        <p:spPr>
          <a:xfrm>
            <a:off x="395288" y="6237288"/>
            <a:ext cx="3751262" cy="3968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Північноамериканський аноліс</a:t>
            </a:r>
            <a:endParaRPr sz="20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4"/>
          <p:cNvSpPr txBox="1">
            <a:spLocks noGrp="1"/>
          </p:cNvSpPr>
          <p:nvPr>
            <p:ph type="body" idx="1"/>
          </p:nvPr>
        </p:nvSpPr>
        <p:spPr>
          <a:xfrm>
            <a:off x="179388" y="981075"/>
            <a:ext cx="8785225" cy="2232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/>
              <a:t> </a:t>
            </a:r>
            <a:r>
              <a:rPr lang="ru-RU" sz="2000" i="1">
                <a:solidFill>
                  <a:schemeClr val="dk1"/>
                </a:solidFill>
              </a:rPr>
              <a:t> Найбільша в світі ящірка — варан з острова Комодо, яка живе в Індонезії і досягає понад 3 м завдовжки. </a:t>
            </a: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Її  часто називають драконом або наземним крокодилом.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 Маса тіла комодоського варана - до 150 кг.</a:t>
            </a:r>
            <a:r>
              <a:rPr lang="ru-RU" sz="2000">
                <a:solidFill>
                  <a:schemeClr val="dk1"/>
                </a:solidFill>
              </a:rPr>
              <a:t> </a:t>
            </a: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Цей «сухопутний крокодил» може легко вполювати кабана чи оленя, вбиваючи їх ударом хвоста. Деякі варани крадуть крокодилячі яйця і навіть пожирають маленьких крокодильчиків.</a:t>
            </a:r>
            <a:r>
              <a:rPr lang="ru-RU" sz="2000">
                <a:solidFill>
                  <a:schemeClr val="dk1"/>
                </a:solidFill>
              </a:rPr>
              <a:t> </a:t>
            </a: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Живуть комодоські варани довго – не менше 50 років. </a:t>
            </a:r>
            <a:endParaRPr sz="2000" i="1">
              <a:solidFill>
                <a:schemeClr val="dk1"/>
              </a:solidFill>
            </a:endParaRPr>
          </a:p>
        </p:txBody>
      </p:sp>
      <p:pic>
        <p:nvPicPr>
          <p:cNvPr id="188" name="Google Shape;188;p4" descr="Комодский варан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8313" y="3644900"/>
            <a:ext cx="4032250" cy="302577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4" descr="Белый мрамор"/>
          <p:cNvSpPr/>
          <p:nvPr/>
        </p:nvSpPr>
        <p:spPr>
          <a:xfrm>
            <a:off x="2339975" y="260350"/>
            <a:ext cx="4679950" cy="6477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noFill/>
                <a:latin typeface="Arial"/>
              </a:rPr>
              <a:t>Комодоський варан</a:t>
            </a:r>
          </a:p>
        </p:txBody>
      </p:sp>
      <p:pic>
        <p:nvPicPr>
          <p:cNvPr id="190" name="Google Shape;190;p4" descr="Вараны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3438" y="3644900"/>
            <a:ext cx="4140200" cy="299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5"/>
          <p:cNvSpPr txBox="1">
            <a:spLocks noGrp="1"/>
          </p:cNvSpPr>
          <p:nvPr>
            <p:ph type="body" idx="1"/>
          </p:nvPr>
        </p:nvSpPr>
        <p:spPr>
          <a:xfrm>
            <a:off x="250825" y="1125538"/>
            <a:ext cx="4826000" cy="5399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b="1" i="1">
                <a:solidFill>
                  <a:srgbClr val="FF0000"/>
                </a:solidFill>
              </a:rPr>
              <a:t>Гекони</a:t>
            </a:r>
            <a:r>
              <a:rPr lang="ru-RU" sz="2000" i="1"/>
              <a:t> </a:t>
            </a:r>
            <a:r>
              <a:rPr lang="ru-RU" sz="2000" i="1">
                <a:solidFill>
                  <a:schemeClr val="dk1"/>
                </a:solidFill>
              </a:rPr>
              <a:t>- дрібні ящірки, довжина тіла яких від 3,5 см до зо см.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Налічується більше 670 видів.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Гекони — мешканці субтропічних і тропічних зон майже всіх континентів землі.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Ведуть нічний спосіб життя. Їхні великі очі добре пристосовані до темряви.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Живляться комахами та молюсками.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Ці ящірки мають незвичайну особливість бігати по вертикальних стінах і по стелі. У більшості з них на пальцях є пластинки з особливими щіточками з мікроскопічних волосків, які діють як присоски, не даючи тварині впасти, навіть коли вона висить на вертикальній поверхні або навіть на стелі.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Гекони живуть до 20 років.</a:t>
            </a:r>
            <a:endParaRPr sz="2000" i="1">
              <a:solidFill>
                <a:schemeClr val="dk1"/>
              </a:solidFill>
            </a:endParaRPr>
          </a:p>
        </p:txBody>
      </p:sp>
      <p:pic>
        <p:nvPicPr>
          <p:cNvPr id="196" name="Google Shape;196;p5" descr="Плямистий астралыйський гекон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716016" y="3284984"/>
            <a:ext cx="2735263" cy="204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5" descr="Поясний геон"/>
          <p:cNvPicPr preferRelativeResize="0">
            <a:picLocks noGrp="1"/>
          </p:cNvPicPr>
          <p:nvPr>
            <p:ph type="body" idx="3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7236296" y="4725144"/>
            <a:ext cx="1771650" cy="197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5"/>
          <p:cNvSpPr/>
          <p:nvPr/>
        </p:nvSpPr>
        <p:spPr>
          <a:xfrm>
            <a:off x="2627313" y="188913"/>
            <a:ext cx="3887787" cy="79216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0"/>
                </a:gradFill>
                <a:latin typeface="Arial"/>
              </a:rPr>
              <a:t>Гекони</a:t>
            </a:r>
          </a:p>
        </p:txBody>
      </p:sp>
      <p:pic>
        <p:nvPicPr>
          <p:cNvPr id="199" name="Google Shape;199;p5" descr="Геккон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48064" y="980728"/>
            <a:ext cx="3671887" cy="244157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5"/>
          <p:cNvSpPr/>
          <p:nvPr/>
        </p:nvSpPr>
        <p:spPr>
          <a:xfrm>
            <a:off x="4843463" y="5089525"/>
            <a:ext cx="2311400" cy="64135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Плямистий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астралійський гекон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5"/>
          <p:cNvSpPr/>
          <p:nvPr/>
        </p:nvSpPr>
        <p:spPr>
          <a:xfrm>
            <a:off x="4787900" y="5805488"/>
            <a:ext cx="2420938" cy="91598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Поясний гекон –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житель кам’янистих 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пустель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699792" y="3645024"/>
            <a:ext cx="1771429" cy="19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6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716463" y="3644900"/>
            <a:ext cx="2016125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6"/>
          <p:cNvSpPr txBox="1">
            <a:spLocks noGrp="1"/>
          </p:cNvSpPr>
          <p:nvPr>
            <p:ph type="body" idx="3"/>
          </p:nvPr>
        </p:nvSpPr>
        <p:spPr>
          <a:xfrm>
            <a:off x="250825" y="981075"/>
            <a:ext cx="8713788" cy="2520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Ящірки сімейства Ігуан живуть у багатьох частинах нашої планети. Особливо багато ігуан у Західній півкулі, а кілька видів живуть також на Мадагаскарі та островах Фіджі.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Найбільший представник цієї родини — звичайна ігуана. Ця ящірка має яскраво-зелене забарвлення. Довжина її тіла — до 180 см.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Ігуани – вегетаріанці; лише в ранньому віці періодично живляться комахами, а потім повністю переходять на рослинну їжу.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Невеликі лісові (деревні) ігуани аноліси усе життя проводять на деревах. Вони широко розповсюджені в тропіках Нового Світу</a:t>
            </a:r>
            <a:r>
              <a:rPr lang="ru-RU" sz="2000" i="1">
                <a:solidFill>
                  <a:schemeClr val="hlink"/>
                </a:solidFill>
              </a:rPr>
              <a:t>.</a:t>
            </a:r>
            <a:r>
              <a:rPr lang="ru-RU" sz="2000" i="1"/>
              <a:t>  </a:t>
            </a:r>
            <a:endParaRPr sz="2000" i="1"/>
          </a:p>
        </p:txBody>
      </p:sp>
      <p:sp>
        <p:nvSpPr>
          <p:cNvPr id="209" name="Google Shape;209;p6"/>
          <p:cNvSpPr/>
          <p:nvPr/>
        </p:nvSpPr>
        <p:spPr>
          <a:xfrm>
            <a:off x="2771775" y="188913"/>
            <a:ext cx="4392613" cy="71913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2700" cap="flat" cmpd="sng">
                  <a:solidFill>
                    <a:srgbClr val="B2B2B2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0"/>
                </a:gradFill>
                <a:latin typeface="Arial"/>
              </a:rPr>
              <a:t>І г у а н и </a:t>
            </a:r>
          </a:p>
        </p:txBody>
      </p:sp>
      <p:pic>
        <p:nvPicPr>
          <p:cNvPr id="210" name="Google Shape;210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0825" y="3860800"/>
            <a:ext cx="2211388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04025" y="3860800"/>
            <a:ext cx="2138363" cy="244792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6"/>
          <p:cNvSpPr/>
          <p:nvPr/>
        </p:nvSpPr>
        <p:spPr>
          <a:xfrm>
            <a:off x="7524750" y="6308725"/>
            <a:ext cx="857250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Аноліс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13" name="Google Shape;213;p6"/>
          <p:cNvSpPr/>
          <p:nvPr/>
        </p:nvSpPr>
        <p:spPr>
          <a:xfrm>
            <a:off x="4586288" y="5805488"/>
            <a:ext cx="2174875" cy="91598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Морська ігуана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добуває водорості,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пірнаючи під воду</a:t>
            </a: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2484438" y="5805488"/>
            <a:ext cx="2122487" cy="119062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Ігуана Конолоф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харчується тільки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кактусами.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323850" y="6308725"/>
            <a:ext cx="1881188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Звичайна ігуана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7"/>
          <p:cNvSpPr txBox="1">
            <a:spLocks noGrp="1"/>
          </p:cNvSpPr>
          <p:nvPr>
            <p:ph type="body" idx="1"/>
          </p:nvPr>
        </p:nvSpPr>
        <p:spPr>
          <a:xfrm>
            <a:off x="323850" y="1268413"/>
            <a:ext cx="8820150" cy="10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Деякі ящірки зовсім відмовилися від ніг.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Вони, на перший погляд, можуть здатися зміями, але це зовсім не так.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endParaRPr sz="2000" i="1"/>
          </a:p>
        </p:txBody>
      </p:sp>
      <p:sp>
        <p:nvSpPr>
          <p:cNvPr id="221" name="Google Shape;221;p7"/>
          <p:cNvSpPr txBox="1">
            <a:spLocks noGrp="1"/>
          </p:cNvSpPr>
          <p:nvPr>
            <p:ph type="body" idx="2"/>
          </p:nvPr>
        </p:nvSpPr>
        <p:spPr>
          <a:xfrm>
            <a:off x="395288" y="4868863"/>
            <a:ext cx="4321175" cy="172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30"/>
              <a:buChar char="⚫"/>
            </a:pPr>
            <a:r>
              <a:rPr lang="ru-RU" sz="1800">
                <a:solidFill>
                  <a:schemeClr val="dk1"/>
                </a:solidFill>
              </a:rPr>
              <a:t>Веретільниця – смирна істота, незважаючи на те, що часто її вважають змією.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</a:pPr>
            <a:r>
              <a:rPr lang="ru-RU" sz="1800">
                <a:solidFill>
                  <a:schemeClr val="dk1"/>
                </a:solidFill>
              </a:rPr>
              <a:t>Довжина тіла до 42 см.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</a:pPr>
            <a:r>
              <a:rPr lang="ru-RU" sz="1800">
                <a:solidFill>
                  <a:schemeClr val="dk1"/>
                </a:solidFill>
              </a:rPr>
              <a:t>Живиться слимаками, черв’яками, гусінню і цим корисна людині.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530"/>
              <a:buChar char="⚫"/>
            </a:pPr>
            <a:r>
              <a:rPr lang="ru-RU" sz="1800">
                <a:solidFill>
                  <a:schemeClr val="dk1"/>
                </a:solidFill>
              </a:rPr>
              <a:t>Живе 30 – 40 років</a:t>
            </a:r>
            <a:endParaRPr/>
          </a:p>
          <a:p>
            <a:pPr marL="274320" lvl="0" indent="-177165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>
              <a:solidFill>
                <a:schemeClr val="hlink"/>
              </a:solidFill>
            </a:endParaRPr>
          </a:p>
        </p:txBody>
      </p:sp>
      <p:sp>
        <p:nvSpPr>
          <p:cNvPr id="222" name="Google Shape;222;p7"/>
          <p:cNvSpPr/>
          <p:nvPr/>
        </p:nvSpPr>
        <p:spPr>
          <a:xfrm>
            <a:off x="971550" y="260350"/>
            <a:ext cx="6838952" cy="87471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just"/>
            <a:r>
              <a:rPr b="0" i="0">
                <a:ln>
                  <a:noFill/>
                </a:ln>
                <a:gradFill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980000" scaled="0"/>
                </a:gradFill>
                <a:latin typeface="Impact"/>
              </a:rPr>
              <a:t>Безногі  ящірки</a:t>
            </a:r>
          </a:p>
        </p:txBody>
      </p:sp>
      <p:pic>
        <p:nvPicPr>
          <p:cNvPr id="223" name="Google Shape;22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8" y="2205038"/>
            <a:ext cx="3960812" cy="2471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7" descr="ЖЕЛТОПУЗИК-безногая ящериц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7900" y="2205038"/>
            <a:ext cx="4010025" cy="244792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7"/>
          <p:cNvSpPr/>
          <p:nvPr/>
        </p:nvSpPr>
        <p:spPr>
          <a:xfrm>
            <a:off x="4643438" y="4868863"/>
            <a:ext cx="4321175" cy="172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Char char="•"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Жовтопуз – дуже схожий на змію.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Char char="•"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Зустрічається на Кавказі, в Криму, Сирії, Ізраїлі, Середній Азії.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Char char="•"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Повзає повільно та незграбно.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Char char="•"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тіла до 125 см.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Char char="•"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Живиться слимаками, черв’яками, яйцями пташок.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20574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hlink"/>
              </a:buClr>
              <a:buSzPts val="2160"/>
              <a:buFont typeface="Tahoma"/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8"/>
          <p:cNvSpPr txBox="1">
            <a:spLocks noGrp="1"/>
          </p:cNvSpPr>
          <p:nvPr>
            <p:ph type="body" idx="1"/>
          </p:nvPr>
        </p:nvSpPr>
        <p:spPr>
          <a:xfrm>
            <a:off x="179388" y="908050"/>
            <a:ext cx="8964612" cy="2303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В Україні поширені прудка, зелена та живородна ящірки, веретільниця і жовтопузик безногий (жовтопуз).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Найпоширеніша з них зелена ящірка, довжина тіла якої сягає 25 см.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Живородна ящірка зустрічається у  вологій лісовій зоні.  Довжина тіла рідко сягає 18 см.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Прудка ящірка поширена у степовій зоні. Зустрічається в лісах, садах, степах. Її розміри – 15 – 20 см.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Ці види населяють ділянки, що добре прогріваються.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Живляться переважно безхребетними: комахами, молюсками, павуками,червами.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231" name="Google Shape;231;p8" descr="Ящерица прыткая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011863" y="3860800"/>
            <a:ext cx="2951162" cy="1981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8" descr="Частый вертикальный"/>
          <p:cNvSpPr/>
          <p:nvPr/>
        </p:nvSpPr>
        <p:spPr>
          <a:xfrm>
            <a:off x="1908175" y="260350"/>
            <a:ext cx="5976938" cy="64928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Arial"/>
              </a:rPr>
              <a:t>Ящірки України</a:t>
            </a:r>
          </a:p>
        </p:txBody>
      </p:sp>
      <p:pic>
        <p:nvPicPr>
          <p:cNvPr id="233" name="Google Shape;233;p8" descr="зел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3500438"/>
            <a:ext cx="4032250" cy="262255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8"/>
          <p:cNvSpPr/>
          <p:nvPr/>
        </p:nvSpPr>
        <p:spPr>
          <a:xfrm>
            <a:off x="611560" y="6237312"/>
            <a:ext cx="2511425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Велика зелена ящірка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35" name="Google Shape;235;p8"/>
          <p:cNvSpPr/>
          <p:nvPr/>
        </p:nvSpPr>
        <p:spPr>
          <a:xfrm>
            <a:off x="6659563" y="6237288"/>
            <a:ext cx="1722437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Ящірка прудка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36" name="Google Shape;236;p8"/>
          <p:cNvSpPr/>
          <p:nvPr/>
        </p:nvSpPr>
        <p:spPr>
          <a:xfrm>
            <a:off x="3779838" y="6237288"/>
            <a:ext cx="2176462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Живородна ящірка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37" name="Google Shape;237;p8" descr="Живородящая ящериц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32138" y="3644900"/>
            <a:ext cx="3455987" cy="2357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"/>
          <p:cNvSpPr txBox="1">
            <a:spLocks noGrp="1"/>
          </p:cNvSpPr>
          <p:nvPr>
            <p:ph type="body" idx="1"/>
          </p:nvPr>
        </p:nvSpPr>
        <p:spPr>
          <a:xfrm>
            <a:off x="3708400" y="1268413"/>
            <a:ext cx="5435600" cy="5732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b="1">
                <a:solidFill>
                  <a:srgbClr val="FF0000"/>
                </a:solidFill>
              </a:rPr>
              <a:t>Змії</a:t>
            </a:r>
            <a:r>
              <a:rPr lang="ru-RU" sz="2000" b="1"/>
              <a:t> </a:t>
            </a:r>
            <a:r>
              <a:rPr lang="ru-RU" sz="2000" b="1">
                <a:solidFill>
                  <a:schemeClr val="dk1"/>
                </a:solidFill>
              </a:rPr>
              <a:t>- </a:t>
            </a:r>
            <a:r>
              <a:rPr lang="ru-RU" sz="2000">
                <a:solidFill>
                  <a:schemeClr val="dk1"/>
                </a:solidFill>
              </a:rPr>
              <a:t>безногі лускаті плазуни, яких налічується понад 2700 видів.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 13 сімейств: аспіди, гадюки, гримучі змії, вужоподібні, морські змії та ін.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Учені припускають, що змії походять від ящірок, які близько 100 млн років тому поступово втратили ноги як непотрібні.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Довжина тіла змій від 8 см до 14 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Вужоподібні становлять половину всіх видів змій (біля 1600 видів).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Проживають змії на всіх континентах, окрім Антарктиди.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Основне місце проживання – дерева.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Усі змії добре плавають, а бородавчасті змії все життя проводять у воді.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Змії – хижаки, живляться дрібними ссавцями, ящірками, жабами, птахами, їх яйцями,  рибою та безхребетними.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Живуть від 20 до 40 років.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>
              <a:solidFill>
                <a:schemeClr val="hlink"/>
              </a:solidFill>
            </a:endParaRPr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/>
          </a:p>
          <a:p>
            <a:pPr marL="274320" lvl="0" indent="-220345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850"/>
              <a:buNone/>
            </a:pPr>
            <a:endParaRPr sz="1000"/>
          </a:p>
        </p:txBody>
      </p:sp>
      <p:sp>
        <p:nvSpPr>
          <p:cNvPr id="243" name="Google Shape;243;p11"/>
          <p:cNvSpPr/>
          <p:nvPr/>
        </p:nvSpPr>
        <p:spPr>
          <a:xfrm>
            <a:off x="1835696" y="116632"/>
            <a:ext cx="5616575" cy="92233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0"/>
                </a:gradFill>
                <a:latin typeface="Times New Roman"/>
              </a:rPr>
              <a:t> Ряд  З М І Ї</a:t>
            </a:r>
          </a:p>
        </p:txBody>
      </p:sp>
      <p:sp>
        <p:nvSpPr>
          <p:cNvPr id="244" name="Google Shape;244;p11"/>
          <p:cNvSpPr/>
          <p:nvPr/>
        </p:nvSpPr>
        <p:spPr>
          <a:xfrm>
            <a:off x="2998788" y="5422900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45" name="Google Shape;245;p11" descr="Ужеобразная подвязочная зме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8" y="2276475"/>
            <a:ext cx="3240087" cy="251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1" descr="Свиноносая змея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846280">
            <a:off x="250825" y="1557338"/>
            <a:ext cx="2879725" cy="1287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1" descr="0001546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356016">
            <a:off x="179388" y="4365625"/>
            <a:ext cx="3168650" cy="22685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g196a66302ac_0_10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775" y="0"/>
            <a:ext cx="79513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"/>
          <p:cNvSpPr txBox="1">
            <a:spLocks noGrp="1"/>
          </p:cNvSpPr>
          <p:nvPr>
            <p:ph type="body" idx="1"/>
          </p:nvPr>
        </p:nvSpPr>
        <p:spPr>
          <a:xfrm>
            <a:off x="179388" y="3933825"/>
            <a:ext cx="4897437" cy="3167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rgbClr val="FF0000"/>
                </a:solidFill>
              </a:rPr>
              <a:t>Анаконда</a:t>
            </a:r>
            <a:r>
              <a:rPr lang="ru-RU" sz="1800" i="1">
                <a:solidFill>
                  <a:schemeClr val="hlink"/>
                </a:solidFill>
              </a:rPr>
              <a:t> </a:t>
            </a:r>
            <a:r>
              <a:rPr lang="ru-RU" sz="1800" i="1">
                <a:solidFill>
                  <a:schemeClr val="dk1"/>
                </a:solidFill>
              </a:rPr>
              <a:t>– справжній водяний удав, найбільша в світі неотруйна змія.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Включає 4 види. Може досягати 12 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Вага – до 2 центнерів.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Тіло складається з м'язів, сила яких ламає кістки навіть крокодилу.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Живиться копитними, птахами, крокодилами, черепахами.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Живе на берегах водойм Південної Америки.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Біологічний вік – 28 років.</a:t>
            </a:r>
            <a:endParaRPr/>
          </a:p>
          <a:p>
            <a:pPr marL="274320" lvl="0" indent="-184451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1800" i="1">
              <a:solidFill>
                <a:schemeClr val="dk1"/>
              </a:solidFill>
            </a:endParaRPr>
          </a:p>
          <a:p>
            <a:pPr marL="274320" lvl="0" indent="-204422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1400">
              <a:solidFill>
                <a:schemeClr val="dk1"/>
              </a:solidFill>
            </a:endParaRPr>
          </a:p>
          <a:p>
            <a:pPr marL="274320" lvl="0" indent="-204422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1400">
              <a:solidFill>
                <a:schemeClr val="dk1"/>
              </a:solidFill>
            </a:endParaRPr>
          </a:p>
        </p:txBody>
      </p:sp>
      <p:sp>
        <p:nvSpPr>
          <p:cNvPr id="259" name="Google Shape;259;p12"/>
          <p:cNvSpPr txBox="1">
            <a:spLocks noGrp="1"/>
          </p:cNvSpPr>
          <p:nvPr>
            <p:ph type="body" idx="2"/>
          </p:nvPr>
        </p:nvSpPr>
        <p:spPr>
          <a:xfrm>
            <a:off x="4211638" y="1052513"/>
            <a:ext cx="4932362" cy="23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Дві найбільші після анаконди змії – сітчастий та ієрогліфовий пітони.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Їх довжина сягає 10 м , вага – за 100 кг.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Сітчастий пітон живе в лісах Південної Азії, ієрогліфовий – В Африцї.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Повзають дуже повільно, від них легко втекти, бо ніколи нікого не переслідують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Живляться ссавцями, плазунами та птахами. Можуть цілими заковтувати шакалів і молодих кабанів.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1800" i="1">
                <a:solidFill>
                  <a:schemeClr val="dk1"/>
                </a:solidFill>
              </a:rPr>
              <a:t>Живуть до 25 років.</a:t>
            </a:r>
            <a:endParaRPr/>
          </a:p>
          <a:p>
            <a:pPr marL="274320" lvl="0" indent="-184451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1800" i="1">
              <a:solidFill>
                <a:schemeClr val="hlink"/>
              </a:solidFill>
            </a:endParaRPr>
          </a:p>
        </p:txBody>
      </p:sp>
      <p:sp>
        <p:nvSpPr>
          <p:cNvPr id="260" name="Google Shape;260;p12"/>
          <p:cNvSpPr/>
          <p:nvPr/>
        </p:nvSpPr>
        <p:spPr>
          <a:xfrm>
            <a:off x="1331913" y="188913"/>
            <a:ext cx="6480175" cy="79216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66CC"/>
                </a:solidFill>
                <a:latin typeface="Impact"/>
              </a:rPr>
              <a:t>Найбільші  змії</a:t>
            </a:r>
          </a:p>
        </p:txBody>
      </p:sp>
      <p:pic>
        <p:nvPicPr>
          <p:cNvPr id="261" name="Google Shape;261;p12" descr="Анаконда с добыче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1125538"/>
            <a:ext cx="3889375" cy="2673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2" descr="Иероглифовый  питон с жертвой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16463" y="4005263"/>
            <a:ext cx="3529012" cy="2649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48488" y="3500438"/>
            <a:ext cx="2054225" cy="1368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3"/>
          <p:cNvSpPr txBox="1">
            <a:spLocks noGrp="1"/>
          </p:cNvSpPr>
          <p:nvPr>
            <p:ph type="body" idx="1"/>
          </p:nvPr>
        </p:nvSpPr>
        <p:spPr>
          <a:xfrm>
            <a:off x="0" y="981075"/>
            <a:ext cx="9145588" cy="287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На Землі отруйних змій значно менше ніж неотруйних – всього 410 видів. Це більш ніж ¼ всіх змій.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Діляться на 4 сімейства : морські змії (50 видів), гадюки (58 видів), ямкоголові  ( 122 види), аспіди (181 вид) – найчисленніший клан отруйних змій.</a:t>
            </a:r>
            <a:endParaRPr sz="2000" i="1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Серед отруйних змій найбільша - королівська кобра (до 5,58 м завдовжки), яка живе в лісах Південно-Східної Азії. Цікаво, що здобиччю для неї можуть бути інші змії.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В Америці мешкає гримуча змія, в Азії – крайти, в Африці – мамба та аспіди, які ще мешкають і в Австралії.</a:t>
            </a:r>
            <a:endParaRPr/>
          </a:p>
        </p:txBody>
      </p:sp>
      <p:sp>
        <p:nvSpPr>
          <p:cNvPr id="269" name="Google Shape;269;p13"/>
          <p:cNvSpPr/>
          <p:nvPr/>
        </p:nvSpPr>
        <p:spPr>
          <a:xfrm>
            <a:off x="1338263" y="188913"/>
            <a:ext cx="6199182" cy="71913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040000" scaled="0"/>
                </a:gradFill>
                <a:latin typeface="Impact"/>
              </a:rPr>
              <a:t>Отруйні  змії</a:t>
            </a:r>
          </a:p>
        </p:txBody>
      </p:sp>
      <p:pic>
        <p:nvPicPr>
          <p:cNvPr id="270" name="Google Shape;270;p13" descr="Черная мамб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8" y="3716338"/>
            <a:ext cx="1866900" cy="2636837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3"/>
          <p:cNvSpPr/>
          <p:nvPr/>
        </p:nvSpPr>
        <p:spPr>
          <a:xfrm>
            <a:off x="323850" y="6308725"/>
            <a:ext cx="1560513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Чорна мамба</a:t>
            </a:r>
            <a:endParaRPr/>
          </a:p>
        </p:txBody>
      </p:sp>
      <p:sp>
        <p:nvSpPr>
          <p:cNvPr id="272" name="Google Shape;272;p13"/>
          <p:cNvSpPr/>
          <p:nvPr/>
        </p:nvSpPr>
        <p:spPr>
          <a:xfrm>
            <a:off x="7696200" y="6308725"/>
            <a:ext cx="827088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Кобри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73" name="Google Shape;273;p13"/>
          <p:cNvSpPr/>
          <p:nvPr/>
        </p:nvSpPr>
        <p:spPr>
          <a:xfrm>
            <a:off x="2484438" y="6308725"/>
            <a:ext cx="2066925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Кораловий аспід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74" name="Google Shape;274;p13"/>
          <p:cNvSpPr/>
          <p:nvPr/>
        </p:nvSpPr>
        <p:spPr>
          <a:xfrm>
            <a:off x="4887913" y="6308725"/>
            <a:ext cx="2014537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Стрічковий крайт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75" name="Google Shape;275;p13" descr="Гремучникник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63713" y="3716338"/>
            <a:ext cx="2376487" cy="1296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3" descr="КОБРЫ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77050" y="3716338"/>
            <a:ext cx="2132013" cy="266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3" descr="Стрічковий крайт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87900" y="3789363"/>
            <a:ext cx="2381250" cy="2462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13" descr="Аспид коралловый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979613" y="5084763"/>
            <a:ext cx="2711450" cy="1238250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13"/>
          <p:cNvSpPr/>
          <p:nvPr/>
        </p:nvSpPr>
        <p:spPr>
          <a:xfrm>
            <a:off x="2843213" y="4652963"/>
            <a:ext cx="1311275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Гримучник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0" y="1125538"/>
            <a:ext cx="5003800" cy="5732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Малочисленне сімейство отруйних змій, які мешкають в Індійському і Тихому океані. Деякі види живуть і в озерах на Соломонових островах, на Філіппінах.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Довжина тіла від 1 до 2,7 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Найбільшими морськими зміями є спіральний, великий і граціозний ластохвости. Один з дрібних видів – стрункий мікроцефал ( до 80 см).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Більшість морських змій ніколи не виходить на сушу.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З усіх видів двоколірна пеламіда є найбільш широко розповсюдженою.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Живляться рибою, ікрою. Морські вугри – улюблена здобич.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Не агресивні, терплячі.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Дуже отруйні! Їхня отрута розрахована на холоднокровних і тому сильніша за отруту сухопутних родичів – змій.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>
              <a:solidFill>
                <a:schemeClr val="hlink"/>
              </a:solidFill>
            </a:endParaRPr>
          </a:p>
        </p:txBody>
      </p:sp>
      <p:sp>
        <p:nvSpPr>
          <p:cNvPr id="285" name="Google Shape;285;p14"/>
          <p:cNvSpPr/>
          <p:nvPr/>
        </p:nvSpPr>
        <p:spPr>
          <a:xfrm>
            <a:off x="6145213" y="4465638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86" name="Google Shape;286;p14"/>
          <p:cNvSpPr/>
          <p:nvPr/>
        </p:nvSpPr>
        <p:spPr>
          <a:xfrm>
            <a:off x="4137025" y="3725863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87" name="Google Shape;287;p14"/>
          <p:cNvSpPr/>
          <p:nvPr/>
        </p:nvSpPr>
        <p:spPr>
          <a:xfrm>
            <a:off x="5349875" y="4183063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88" name="Google Shape;288;p14"/>
          <p:cNvSpPr/>
          <p:nvPr/>
        </p:nvSpPr>
        <p:spPr>
          <a:xfrm>
            <a:off x="4778375" y="3749675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89" name="Google Shape;289;p14"/>
          <p:cNvSpPr/>
          <p:nvPr/>
        </p:nvSpPr>
        <p:spPr>
          <a:xfrm>
            <a:off x="2835275" y="4503738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0" name="Google Shape;290;p14"/>
          <p:cNvSpPr/>
          <p:nvPr/>
        </p:nvSpPr>
        <p:spPr>
          <a:xfrm>
            <a:off x="6126163" y="3200400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1" name="Google Shape;291;p14"/>
          <p:cNvSpPr/>
          <p:nvPr/>
        </p:nvSpPr>
        <p:spPr>
          <a:xfrm>
            <a:off x="3978275" y="4297363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2" name="Google Shape;292;p14"/>
          <p:cNvSpPr/>
          <p:nvPr/>
        </p:nvSpPr>
        <p:spPr>
          <a:xfrm>
            <a:off x="4572000" y="3644900"/>
            <a:ext cx="9144000" cy="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3" name="Google Shape;293;p14"/>
          <p:cNvSpPr/>
          <p:nvPr/>
        </p:nvSpPr>
        <p:spPr>
          <a:xfrm>
            <a:off x="1763713" y="188913"/>
            <a:ext cx="5832475" cy="863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33CCFF"/>
                </a:solidFill>
                <a:latin typeface="Impact"/>
              </a:rPr>
              <a:t>Морські  з м і ї</a:t>
            </a:r>
          </a:p>
        </p:txBody>
      </p:sp>
      <p:pic>
        <p:nvPicPr>
          <p:cNvPr id="294" name="Google Shape;294;p14" descr="Пеламида двуцветна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03800" y="1125538"/>
            <a:ext cx="3995738" cy="2303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14" descr="Спиральный ластохвост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03800" y="4292600"/>
            <a:ext cx="3960813" cy="238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14" descr="Стройный микроцефал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9338" y="2924175"/>
            <a:ext cx="2590800" cy="165735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14"/>
          <p:cNvSpPr/>
          <p:nvPr/>
        </p:nvSpPr>
        <p:spPr>
          <a:xfrm>
            <a:off x="6516688" y="1125538"/>
            <a:ext cx="2392362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Двоколірна пеламіда</a:t>
            </a:r>
            <a:endParaRPr/>
          </a:p>
        </p:txBody>
      </p:sp>
      <p:sp>
        <p:nvSpPr>
          <p:cNvPr id="298" name="Google Shape;298;p14"/>
          <p:cNvSpPr/>
          <p:nvPr/>
        </p:nvSpPr>
        <p:spPr>
          <a:xfrm>
            <a:off x="4932363" y="2852738"/>
            <a:ext cx="2474912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Стрункий мікроцефал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99" name="Google Shape;299;p14"/>
          <p:cNvSpPr/>
          <p:nvPr/>
        </p:nvSpPr>
        <p:spPr>
          <a:xfrm>
            <a:off x="7451725" y="3644900"/>
            <a:ext cx="1447800" cy="64135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Спіральний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ластохвіст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5"/>
          <p:cNvSpPr txBox="1">
            <a:spLocks noGrp="1"/>
          </p:cNvSpPr>
          <p:nvPr>
            <p:ph type="body" idx="1"/>
          </p:nvPr>
        </p:nvSpPr>
        <p:spPr>
          <a:xfrm>
            <a:off x="0" y="908050"/>
            <a:ext cx="9217025" cy="3671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В Україні живуть 3 види отруйних змій – гадюка Нікольського, звичайна та степова. Звичайна  та гадюка Нікольського поширені у лісовій і лісостеповій зонах, а степова гадюка - у степах і на півдні лісостепу.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Гадюка звичайна – до 75 см завдовжки. Тіло відносно товсте. Живиться дрібними гризунами, жабами, пташенятами, комахами. Живе на лісових узліссях і галявинах, на вирубках, по берегах річок та озер.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Гадюка степова менша за звичайну і менш отруйна. Живе в степах, на луках, в кущах, на морському узбережжі Криму. Живиться в основному кониками, мишами, саранчею.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Гадюка Нікольського більша і масивніша  за звичайну. Зустрічається в дубових, рідше  - у соснових лісах. Полює на дрібних ссавців, наземних бурих жаб.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>
              <a:solidFill>
                <a:schemeClr val="hlink"/>
              </a:solidFill>
            </a:endParaRPr>
          </a:p>
          <a:p>
            <a:pPr marL="274320" lvl="0" indent="-2095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020"/>
              <a:buNone/>
            </a:pPr>
            <a:endParaRPr sz="1200" i="1"/>
          </a:p>
          <a:p>
            <a:pPr marL="274320" lvl="0" indent="-20955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020"/>
              <a:buNone/>
            </a:pPr>
            <a:endParaRPr sz="1200" i="1"/>
          </a:p>
        </p:txBody>
      </p:sp>
      <p:sp>
        <p:nvSpPr>
          <p:cNvPr id="305" name="Google Shape;305;p15"/>
          <p:cNvSpPr/>
          <p:nvPr/>
        </p:nvSpPr>
        <p:spPr>
          <a:xfrm>
            <a:off x="2339975" y="188913"/>
            <a:ext cx="5040313" cy="720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2700" cap="flat" cmpd="sng">
                  <a:solidFill>
                    <a:srgbClr val="B2B2B2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0"/>
                </a:gradFill>
                <a:latin typeface="Arial"/>
              </a:rPr>
              <a:t>Змії України</a:t>
            </a:r>
          </a:p>
        </p:txBody>
      </p:sp>
      <p:pic>
        <p:nvPicPr>
          <p:cNvPr id="306" name="Google Shape;306;p15" descr="Восточная степная гадюк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8" y="4149725"/>
            <a:ext cx="3529012" cy="2287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15" descr="Гадюка звичайн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51500" y="4149725"/>
            <a:ext cx="3340100" cy="2278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15" descr="Гадюка Никольского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03575" y="4005263"/>
            <a:ext cx="3119438" cy="22733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15"/>
          <p:cNvSpPr/>
          <p:nvPr/>
        </p:nvSpPr>
        <p:spPr>
          <a:xfrm>
            <a:off x="827088" y="6491288"/>
            <a:ext cx="1936750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Степова  гадюка</a:t>
            </a:r>
            <a:endParaRPr/>
          </a:p>
        </p:txBody>
      </p:sp>
      <p:sp>
        <p:nvSpPr>
          <p:cNvPr id="310" name="Google Shape;310;p15"/>
          <p:cNvSpPr/>
          <p:nvPr/>
        </p:nvSpPr>
        <p:spPr>
          <a:xfrm>
            <a:off x="3419475" y="6308725"/>
            <a:ext cx="2390775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Гадюка Нікольського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11" name="Google Shape;311;p15"/>
          <p:cNvSpPr/>
          <p:nvPr/>
        </p:nvSpPr>
        <p:spPr>
          <a:xfrm>
            <a:off x="6588125" y="6491288"/>
            <a:ext cx="2001838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Звичайна гадюка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7"/>
          <p:cNvSpPr txBox="1">
            <a:spLocks noGrp="1"/>
          </p:cNvSpPr>
          <p:nvPr>
            <p:ph type="body" idx="1"/>
          </p:nvPr>
        </p:nvSpPr>
        <p:spPr>
          <a:xfrm>
            <a:off x="4572000" y="260350"/>
            <a:ext cx="4572000" cy="6913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rgbClr val="FF0000"/>
                </a:solidFill>
              </a:rPr>
              <a:t>Леопардовий</a:t>
            </a:r>
            <a:r>
              <a:rPr lang="ru-RU" sz="2400" i="1">
                <a:solidFill>
                  <a:schemeClr val="hlink"/>
                </a:solidFill>
              </a:rPr>
              <a:t>, </a:t>
            </a:r>
            <a:r>
              <a:rPr lang="ru-RU" sz="2400" i="1">
                <a:solidFill>
                  <a:srgbClr val="FF0000"/>
                </a:solidFill>
              </a:rPr>
              <a:t>візерунчатий</a:t>
            </a:r>
            <a:r>
              <a:rPr lang="ru-RU" sz="2400" i="1">
                <a:solidFill>
                  <a:schemeClr val="hlink"/>
                </a:solidFill>
              </a:rPr>
              <a:t>, </a:t>
            </a:r>
            <a:r>
              <a:rPr lang="ru-RU" sz="2400" i="1">
                <a:solidFill>
                  <a:srgbClr val="FF0000"/>
                </a:solidFill>
              </a:rPr>
              <a:t>чотирисмугий</a:t>
            </a:r>
            <a:r>
              <a:rPr lang="ru-RU" sz="2400" i="1">
                <a:solidFill>
                  <a:schemeClr val="hlink"/>
                </a:solidFill>
              </a:rPr>
              <a:t>, </a:t>
            </a:r>
            <a:r>
              <a:rPr lang="ru-RU" sz="2400" i="1">
                <a:solidFill>
                  <a:srgbClr val="FF0000"/>
                </a:solidFill>
              </a:rPr>
              <a:t>жовточеревий</a:t>
            </a:r>
            <a:r>
              <a:rPr lang="ru-RU" sz="2400" i="1">
                <a:solidFill>
                  <a:schemeClr val="hlink"/>
                </a:solidFill>
              </a:rPr>
              <a:t> та </a:t>
            </a:r>
            <a:r>
              <a:rPr lang="ru-RU" sz="2400" i="1">
                <a:solidFill>
                  <a:srgbClr val="FF0000"/>
                </a:solidFill>
              </a:rPr>
              <a:t>лісовий</a:t>
            </a:r>
            <a:r>
              <a:rPr lang="ru-RU" sz="2400" i="1">
                <a:solidFill>
                  <a:schemeClr val="hlink"/>
                </a:solidFill>
              </a:rPr>
              <a:t> </a:t>
            </a:r>
            <a:r>
              <a:rPr lang="ru-RU" sz="2400" i="1">
                <a:solidFill>
                  <a:srgbClr val="FF0000"/>
                </a:solidFill>
              </a:rPr>
              <a:t>полози</a:t>
            </a:r>
            <a:r>
              <a:rPr lang="ru-RU" sz="2400" i="1">
                <a:solidFill>
                  <a:schemeClr val="hlink"/>
                </a:solidFill>
              </a:rPr>
              <a:t> живуть у посушливих місцях. 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/>
              <a:t>Добре лазять по деревах, надто швидко повзають по землі.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chemeClr val="hlink"/>
                </a:solidFill>
              </a:rPr>
              <a:t>Довжина від </a:t>
            </a:r>
            <a:r>
              <a:rPr lang="ru-RU" sz="2400" i="1">
                <a:solidFill>
                  <a:srgbClr val="FF0000"/>
                </a:solidFill>
              </a:rPr>
              <a:t>60 </a:t>
            </a:r>
            <a:r>
              <a:rPr lang="ru-RU" sz="2400" i="1">
                <a:solidFill>
                  <a:schemeClr val="hlink"/>
                </a:solidFill>
              </a:rPr>
              <a:t>см до </a:t>
            </a:r>
            <a:r>
              <a:rPr lang="ru-RU" sz="2400" i="1">
                <a:solidFill>
                  <a:srgbClr val="FF0000"/>
                </a:solidFill>
              </a:rPr>
              <a:t>2</a:t>
            </a:r>
            <a:r>
              <a:rPr lang="ru-RU" sz="2400" i="1">
                <a:solidFill>
                  <a:schemeClr val="hlink"/>
                </a:solidFill>
              </a:rPr>
              <a:t> м.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rgbClr val="FF0000"/>
                </a:solidFill>
              </a:rPr>
              <a:t>Візерунчатий</a:t>
            </a:r>
            <a:r>
              <a:rPr lang="ru-RU" sz="2400" i="1"/>
              <a:t>, </a:t>
            </a:r>
            <a:r>
              <a:rPr lang="ru-RU" sz="2400" i="1">
                <a:solidFill>
                  <a:srgbClr val="FF0000"/>
                </a:solidFill>
              </a:rPr>
              <a:t>чотирисмугий</a:t>
            </a:r>
            <a:r>
              <a:rPr lang="ru-RU" sz="2400" i="1"/>
              <a:t> та </a:t>
            </a:r>
            <a:r>
              <a:rPr lang="ru-RU" sz="2400" i="1">
                <a:solidFill>
                  <a:srgbClr val="FF0000"/>
                </a:solidFill>
              </a:rPr>
              <a:t>лісовий полози</a:t>
            </a:r>
            <a:r>
              <a:rPr lang="ru-RU" sz="2400" i="1"/>
              <a:t> належать до родини повзаючих.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chemeClr val="hlink"/>
                </a:solidFill>
              </a:rPr>
              <a:t>Живляться гризунами, птахами та їх яйцями, ящірками, зміями.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/>
              <a:t>Кусаються боляче, але не смертельно.</a:t>
            </a:r>
            <a:endParaRPr/>
          </a:p>
          <a:p>
            <a:pPr marL="274320" lvl="0" indent="-14478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None/>
            </a:pPr>
            <a:endParaRPr sz="2400" i="1"/>
          </a:p>
          <a:p>
            <a:pPr marL="274320" lvl="0" indent="-14478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040"/>
              <a:buNone/>
            </a:pPr>
            <a:endParaRPr sz="2400"/>
          </a:p>
        </p:txBody>
      </p:sp>
      <p:pic>
        <p:nvPicPr>
          <p:cNvPr id="317" name="Google Shape;317;p17" descr="Узорчатый полоз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3284538"/>
            <a:ext cx="4176713" cy="3024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17" descr="Леопардовый полоз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188913"/>
            <a:ext cx="4176713" cy="2735262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17"/>
          <p:cNvSpPr/>
          <p:nvPr/>
        </p:nvSpPr>
        <p:spPr>
          <a:xfrm>
            <a:off x="1258888" y="6308725"/>
            <a:ext cx="2254250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Візерунчатий полоз</a:t>
            </a:r>
            <a:endParaRPr/>
          </a:p>
        </p:txBody>
      </p:sp>
      <p:sp>
        <p:nvSpPr>
          <p:cNvPr id="320" name="Google Shape;320;p17"/>
          <p:cNvSpPr/>
          <p:nvPr/>
        </p:nvSpPr>
        <p:spPr>
          <a:xfrm>
            <a:off x="1216025" y="2924175"/>
            <a:ext cx="2268538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Леопардовий полоз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6"/>
          <p:cNvSpPr txBox="1">
            <a:spLocks noGrp="1"/>
          </p:cNvSpPr>
          <p:nvPr>
            <p:ph type="body" idx="1"/>
          </p:nvPr>
        </p:nvSpPr>
        <p:spPr>
          <a:xfrm>
            <a:off x="323850" y="188913"/>
            <a:ext cx="8964613" cy="151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/>
              <a:t> </a:t>
            </a:r>
            <a:r>
              <a:rPr lang="ru-RU" sz="2000" i="1">
                <a:solidFill>
                  <a:schemeClr val="hlink"/>
                </a:solidFill>
              </a:rPr>
              <a:t>В Україні поширені </a:t>
            </a:r>
            <a:r>
              <a:rPr lang="ru-RU" sz="2000" i="1">
                <a:solidFill>
                  <a:srgbClr val="FF0000"/>
                </a:solidFill>
              </a:rPr>
              <a:t>8</a:t>
            </a:r>
            <a:r>
              <a:rPr lang="ru-RU" sz="2000" i="1">
                <a:solidFill>
                  <a:schemeClr val="hlink"/>
                </a:solidFill>
              </a:rPr>
              <a:t> видів неотруйних змій</a:t>
            </a:r>
            <a:r>
              <a:rPr lang="ru-RU" sz="2000" b="1" i="1">
                <a:solidFill>
                  <a:schemeClr val="hlink"/>
                </a:solidFill>
              </a:rPr>
              <a:t>:</a:t>
            </a:r>
            <a:r>
              <a:rPr lang="ru-RU" sz="2000" i="1">
                <a:solidFill>
                  <a:schemeClr val="hlink"/>
                </a:solidFill>
              </a:rPr>
              <a:t> </a:t>
            </a:r>
            <a:r>
              <a:rPr lang="ru-RU" sz="2000" i="1">
                <a:solidFill>
                  <a:srgbClr val="FF0000"/>
                </a:solidFill>
              </a:rPr>
              <a:t>водяний</a:t>
            </a:r>
            <a:r>
              <a:rPr lang="ru-RU" sz="2000" i="1">
                <a:solidFill>
                  <a:schemeClr val="hlink"/>
                </a:solidFill>
              </a:rPr>
              <a:t> і </a:t>
            </a:r>
            <a:r>
              <a:rPr lang="ru-RU" sz="2000" i="1">
                <a:solidFill>
                  <a:srgbClr val="FF0000"/>
                </a:solidFill>
              </a:rPr>
              <a:t>звичайний вужі</a:t>
            </a:r>
            <a:r>
              <a:rPr lang="ru-RU" sz="2000" i="1">
                <a:solidFill>
                  <a:schemeClr val="hlink"/>
                </a:solidFill>
              </a:rPr>
              <a:t>, </a:t>
            </a:r>
            <a:r>
              <a:rPr lang="ru-RU" sz="2000" i="1">
                <a:solidFill>
                  <a:srgbClr val="FF0000"/>
                </a:solidFill>
              </a:rPr>
              <a:t>мідянка</a:t>
            </a:r>
            <a:r>
              <a:rPr lang="ru-RU" sz="2000" i="1">
                <a:solidFill>
                  <a:schemeClr val="hlink"/>
                </a:solidFill>
              </a:rPr>
              <a:t>, </a:t>
            </a:r>
            <a:r>
              <a:rPr lang="ru-RU" sz="2000" i="1">
                <a:solidFill>
                  <a:srgbClr val="FF0000"/>
                </a:solidFill>
              </a:rPr>
              <a:t>полози </a:t>
            </a:r>
            <a:r>
              <a:rPr lang="ru-RU" sz="2000" i="1">
                <a:solidFill>
                  <a:schemeClr val="hlink"/>
                </a:solidFill>
              </a:rPr>
              <a:t>- </a:t>
            </a:r>
            <a:r>
              <a:rPr lang="ru-RU" sz="2000" i="1">
                <a:solidFill>
                  <a:srgbClr val="FF0000"/>
                </a:solidFill>
              </a:rPr>
              <a:t>візерунчатий</a:t>
            </a:r>
            <a:r>
              <a:rPr lang="ru-RU" sz="2000" i="1">
                <a:solidFill>
                  <a:schemeClr val="hlink"/>
                </a:solidFill>
              </a:rPr>
              <a:t>, </a:t>
            </a:r>
            <a:r>
              <a:rPr lang="ru-RU" sz="2000" i="1">
                <a:solidFill>
                  <a:srgbClr val="FF0000"/>
                </a:solidFill>
              </a:rPr>
              <a:t>чотирисмугий</a:t>
            </a:r>
            <a:r>
              <a:rPr lang="ru-RU" sz="2000" i="1">
                <a:solidFill>
                  <a:schemeClr val="hlink"/>
                </a:solidFill>
              </a:rPr>
              <a:t>, </a:t>
            </a:r>
            <a:r>
              <a:rPr lang="ru-RU" sz="2000" i="1">
                <a:solidFill>
                  <a:srgbClr val="FF0000"/>
                </a:solidFill>
              </a:rPr>
              <a:t>леопардовий</a:t>
            </a:r>
            <a:r>
              <a:rPr lang="ru-RU" sz="2000" i="1">
                <a:solidFill>
                  <a:schemeClr val="hlink"/>
                </a:solidFill>
              </a:rPr>
              <a:t>, </a:t>
            </a:r>
            <a:r>
              <a:rPr lang="ru-RU" sz="2000" i="1">
                <a:solidFill>
                  <a:srgbClr val="FF0000"/>
                </a:solidFill>
              </a:rPr>
              <a:t>лісовий </a:t>
            </a:r>
            <a:r>
              <a:rPr lang="ru-RU" sz="2000" i="1">
                <a:solidFill>
                  <a:schemeClr val="hlink"/>
                </a:solidFill>
              </a:rPr>
              <a:t>і </a:t>
            </a:r>
            <a:r>
              <a:rPr lang="ru-RU" sz="2000" i="1">
                <a:solidFill>
                  <a:srgbClr val="FF0000"/>
                </a:solidFill>
              </a:rPr>
              <a:t>жовточеревий</a:t>
            </a:r>
            <a:r>
              <a:rPr lang="ru-RU" sz="2000" i="1">
                <a:solidFill>
                  <a:schemeClr val="hlink"/>
                </a:solidFill>
              </a:rPr>
              <a:t>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Вони відносяться до найчисленнішого сімейства вужоподібних змій.</a:t>
            </a:r>
            <a:endParaRPr sz="2000" i="1"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hlink"/>
                </a:solidFill>
              </a:rPr>
              <a:t>Хоча ці змії й неотруйні, їхній укус може бути болючим для людини.</a:t>
            </a:r>
            <a:r>
              <a:rPr lang="ru-RU" sz="2000">
                <a:solidFill>
                  <a:schemeClr val="hlink"/>
                </a:solidFill>
              </a:rPr>
              <a:t> </a:t>
            </a:r>
            <a:endParaRPr/>
          </a:p>
        </p:txBody>
      </p:sp>
      <p:sp>
        <p:nvSpPr>
          <p:cNvPr id="326" name="Google Shape;326;p16"/>
          <p:cNvSpPr txBox="1">
            <a:spLocks noGrp="1"/>
          </p:cNvSpPr>
          <p:nvPr>
            <p:ph type="body" idx="2"/>
          </p:nvPr>
        </p:nvSpPr>
        <p:spPr>
          <a:xfrm>
            <a:off x="179388" y="3906838"/>
            <a:ext cx="5113337" cy="295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rgbClr val="FFFF00"/>
                </a:solidFill>
              </a:rPr>
              <a:t>Життя </a:t>
            </a:r>
            <a:r>
              <a:rPr lang="ru-RU" sz="2000" i="1">
                <a:solidFill>
                  <a:srgbClr val="FF0000"/>
                </a:solidFill>
              </a:rPr>
              <a:t>вужів </a:t>
            </a:r>
            <a:r>
              <a:rPr lang="ru-RU" sz="2000" i="1">
                <a:solidFill>
                  <a:srgbClr val="FFFF00"/>
                </a:solidFill>
              </a:rPr>
              <a:t>пов'язане з водоймами.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Швидко повзають і добре плавають,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r>
              <a:rPr lang="ru-RU" sz="2000" i="1"/>
              <a:t>    можуть навіть залізти на дерево.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rgbClr val="FFFF00"/>
                </a:solidFill>
              </a:rPr>
              <a:t>Довжина тіла до </a:t>
            </a:r>
            <a:r>
              <a:rPr lang="ru-RU" sz="2000" i="1">
                <a:solidFill>
                  <a:srgbClr val="FF0000"/>
                </a:solidFill>
              </a:rPr>
              <a:t>1</a:t>
            </a:r>
            <a:r>
              <a:rPr lang="ru-RU" sz="2000" i="1">
                <a:solidFill>
                  <a:srgbClr val="FFFF00"/>
                </a:solidFill>
              </a:rPr>
              <a:t> – інколи </a:t>
            </a:r>
            <a:r>
              <a:rPr lang="ru-RU" sz="2000" i="1">
                <a:solidFill>
                  <a:srgbClr val="FF0000"/>
                </a:solidFill>
              </a:rPr>
              <a:t>2 </a:t>
            </a:r>
            <a:r>
              <a:rPr lang="ru-RU" sz="2000" i="1">
                <a:solidFill>
                  <a:srgbClr val="FFFF00"/>
                </a:solidFill>
              </a:rPr>
              <a:t>м.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Живляться жабами, рибою, ящірками, пташенятами, тритонами.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rgbClr val="FF0000"/>
                </a:solidFill>
              </a:rPr>
              <a:t>Звичайний вуж</a:t>
            </a:r>
            <a:r>
              <a:rPr lang="ru-RU" sz="2000" i="1">
                <a:solidFill>
                  <a:srgbClr val="FFFF00"/>
                </a:solidFill>
              </a:rPr>
              <a:t> має на потиличній  частині голови жовті або жовтогарячі плями. </a:t>
            </a:r>
            <a:r>
              <a:rPr lang="ru-RU" sz="2000" i="1">
                <a:solidFill>
                  <a:srgbClr val="FF0000"/>
                </a:solidFill>
              </a:rPr>
              <a:t>Водяний вуж</a:t>
            </a:r>
            <a:r>
              <a:rPr lang="ru-RU" sz="2000" i="1">
                <a:solidFill>
                  <a:srgbClr val="FFFF00"/>
                </a:solidFill>
              </a:rPr>
              <a:t> – без цих сигнальних плям.</a:t>
            </a:r>
            <a:endParaRPr sz="2000" i="1">
              <a:solidFill>
                <a:srgbClr val="FFFF00"/>
              </a:solidFill>
            </a:endParaRPr>
          </a:p>
        </p:txBody>
      </p:sp>
      <p:sp>
        <p:nvSpPr>
          <p:cNvPr id="327" name="Google Shape;327;p16"/>
          <p:cNvSpPr/>
          <p:nvPr/>
        </p:nvSpPr>
        <p:spPr>
          <a:xfrm>
            <a:off x="5148263" y="3905250"/>
            <a:ext cx="3995737" cy="295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Мідянка </a:t>
            </a:r>
            <a:r>
              <a:rPr lang="ru-RU" sz="2000" i="1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населяє луки, лісові</a:t>
            </a: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галявини та узлісся.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Довжина тіла  до </a:t>
            </a: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70 </a:t>
            </a: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см.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Живиться ящірками, молодими зміями, гадюками, гризунами.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Цю змію помилково вважають отруйною і вбивають.</a:t>
            </a:r>
            <a:endParaRPr/>
          </a:p>
          <a:p>
            <a:pPr marL="342900" marR="0" lvl="0" indent="-190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28" name="Google Shape;328;p16" descr="Водяной уж с добыче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8" y="1628775"/>
            <a:ext cx="3025775" cy="226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16" descr="Медянк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95963" y="1700213"/>
            <a:ext cx="3198812" cy="2163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16" descr="Медянка - безногая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51500" y="1773238"/>
            <a:ext cx="1439863" cy="1077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16" descr="Уж обычный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771775" y="1773238"/>
            <a:ext cx="2735263" cy="2049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9"/>
          <p:cNvSpPr/>
          <p:nvPr/>
        </p:nvSpPr>
        <p:spPr>
          <a:xfrm>
            <a:off x="2484438" y="2781300"/>
            <a:ext cx="3455987" cy="3968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Хамелеон Оуена</a:t>
            </a:r>
            <a:endParaRPr sz="20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37" name="Google Shape;337;p9"/>
          <p:cNvSpPr/>
          <p:nvPr/>
        </p:nvSpPr>
        <p:spPr>
          <a:xfrm>
            <a:off x="2843213" y="115888"/>
            <a:ext cx="3548062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Самка високогірного хамелеона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38" name="Google Shape;338;p9"/>
          <p:cNvSpPr/>
          <p:nvPr/>
        </p:nvSpPr>
        <p:spPr>
          <a:xfrm>
            <a:off x="323850" y="115888"/>
            <a:ext cx="2386013" cy="3667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7960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Звичайний хамелеон</a:t>
            </a:r>
            <a:endParaRPr sz="18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339" name="Google Shape;33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775" y="3141663"/>
            <a:ext cx="2862263" cy="3382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95963" y="3141663"/>
            <a:ext cx="3095625" cy="3382962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9"/>
          <p:cNvSpPr txBox="1">
            <a:spLocks noGrp="1"/>
          </p:cNvSpPr>
          <p:nvPr>
            <p:ph type="body" idx="1"/>
          </p:nvPr>
        </p:nvSpPr>
        <p:spPr>
          <a:xfrm>
            <a:off x="5903913" y="476250"/>
            <a:ext cx="3240087" cy="2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Font typeface="Constantia"/>
              <a:buNone/>
            </a:pPr>
            <a:r>
              <a:rPr lang="ru-RU" sz="2000"/>
              <a:t>    </a:t>
            </a:r>
            <a:r>
              <a:rPr lang="ru-RU" sz="2000" i="1">
                <a:solidFill>
                  <a:srgbClr val="FF0000"/>
                </a:solidFill>
              </a:rPr>
              <a:t>Хамелеони</a:t>
            </a:r>
            <a:r>
              <a:rPr lang="ru-RU" sz="2000" i="1">
                <a:solidFill>
                  <a:schemeClr val="hlink"/>
                </a:solidFill>
              </a:rPr>
              <a:t> </a:t>
            </a:r>
            <a:r>
              <a:rPr lang="ru-RU" sz="2000" i="1">
                <a:solidFill>
                  <a:schemeClr val="dk1"/>
                </a:solidFill>
              </a:rPr>
              <a:t>виключно тихохідні створіння! Наче клей у їхніх жилах, а не кров. В'яло, плавно піднімаючи свою ногу, пересувають її вперед із “швидкістю” равлика. </a:t>
            </a:r>
            <a:endParaRPr sz="2000" i="1">
              <a:solidFill>
                <a:schemeClr val="dk1"/>
              </a:solidFill>
            </a:endParaRPr>
          </a:p>
        </p:txBody>
      </p:sp>
      <p:pic>
        <p:nvPicPr>
          <p:cNvPr id="342" name="Google Shape;342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9388" y="620713"/>
            <a:ext cx="2932112" cy="2189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03575" y="620713"/>
            <a:ext cx="2952750" cy="2205037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9"/>
          <p:cNvSpPr/>
          <p:nvPr/>
        </p:nvSpPr>
        <p:spPr>
          <a:xfrm>
            <a:off x="-252413" y="2924175"/>
            <a:ext cx="3095626" cy="331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   </a:t>
            </a: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Хамелеон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– майстер маскуватися. Однак майже у всіх хамелеонів для того, щоб сховатися є лише один варіант забарвлення. Відома здатність змінювати колір і яскраве забарвлення – спосіб спілкування із собі подібними.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0"/>
          <p:cNvSpPr txBox="1">
            <a:spLocks noGrp="1"/>
          </p:cNvSpPr>
          <p:nvPr>
            <p:ph type="body" idx="1"/>
          </p:nvPr>
        </p:nvSpPr>
        <p:spPr>
          <a:xfrm>
            <a:off x="5651500" y="549275"/>
            <a:ext cx="3313113" cy="2808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Font typeface="Constantia"/>
              <a:buNone/>
            </a:pPr>
            <a:r>
              <a:rPr lang="ru-RU" sz="2000" i="1"/>
              <a:t>Карликові мадагаскарські </a:t>
            </a:r>
            <a:r>
              <a:rPr lang="ru-RU" sz="2400" i="1">
                <a:solidFill>
                  <a:srgbClr val="FF0000"/>
                </a:solidFill>
              </a:rPr>
              <a:t>хамелеони брукезії</a:t>
            </a:r>
            <a:r>
              <a:rPr lang="ru-RU" sz="2000" i="1"/>
              <a:t> – найдрібніші плазуни у світі.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r>
              <a:rPr lang="ru-RU" sz="2000" i="1"/>
              <a:t>Їхня довжина не перевищує </a:t>
            </a:r>
            <a:r>
              <a:rPr lang="ru-RU" sz="2000" i="1">
                <a:solidFill>
                  <a:srgbClr val="FF0000"/>
                </a:solidFill>
              </a:rPr>
              <a:t>2 – 2,5</a:t>
            </a:r>
            <a:r>
              <a:rPr lang="ru-RU" sz="2000" i="1"/>
              <a:t> см , а вага – </a:t>
            </a:r>
            <a:r>
              <a:rPr lang="ru-RU" sz="2000" i="1">
                <a:solidFill>
                  <a:srgbClr val="FF0000"/>
                </a:solidFill>
              </a:rPr>
              <a:t>2 </a:t>
            </a:r>
            <a:r>
              <a:rPr lang="ru-RU" sz="2000" i="1"/>
              <a:t>г.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endParaRPr sz="2000" i="1"/>
          </a:p>
        </p:txBody>
      </p:sp>
      <p:pic>
        <p:nvPicPr>
          <p:cNvPr id="350" name="Google Shape;350;p10" descr="Брукезия мала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56100" y="3178175"/>
            <a:ext cx="4530725" cy="3382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10" descr="Карликовый мадагаскарский хамелеон брукезии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850" y="333375"/>
            <a:ext cx="5184775" cy="3459163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10"/>
          <p:cNvSpPr/>
          <p:nvPr/>
        </p:nvSpPr>
        <p:spPr>
          <a:xfrm>
            <a:off x="250825" y="3789363"/>
            <a:ext cx="4033838" cy="280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None/>
            </a:pPr>
            <a:r>
              <a:rPr lang="ru-RU" sz="24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Брукезія мала</a:t>
            </a:r>
            <a:r>
              <a:rPr lang="ru-RU" sz="2400" i="1">
                <a:solidFill>
                  <a:srgbClr val="CCFF33"/>
                </a:solidFill>
                <a:latin typeface="Tahoma"/>
                <a:ea typeface="Tahoma"/>
                <a:cs typeface="Tahoma"/>
                <a:sym typeface="Tahoma"/>
              </a:rPr>
              <a:t>  </a:t>
            </a:r>
            <a:r>
              <a:rPr lang="ru-RU" sz="2000" i="1">
                <a:solidFill>
                  <a:srgbClr val="CCFF33"/>
                </a:solidFill>
                <a:latin typeface="Tahoma"/>
                <a:ea typeface="Tahoma"/>
                <a:cs typeface="Tahoma"/>
                <a:sym typeface="Tahoma"/>
              </a:rPr>
              <a:t>досягає у довжину  максимум </a:t>
            </a: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45</a:t>
            </a:r>
            <a:r>
              <a:rPr lang="ru-RU" sz="2000" i="1">
                <a:solidFill>
                  <a:srgbClr val="CCFF33"/>
                </a:solidFill>
                <a:latin typeface="Tahoma"/>
                <a:ea typeface="Tahoma"/>
                <a:cs typeface="Tahoma"/>
                <a:sym typeface="Tahoma"/>
              </a:rPr>
              <a:t> мм разом із хвостом. Це настільки крихітний хамелеон , що може без зусиль уміщатися на кінчику великого пальця.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rgbClr val="CCFF33"/>
                </a:solidFill>
                <a:latin typeface="Tahoma"/>
                <a:ea typeface="Tahoma"/>
                <a:cs typeface="Tahoma"/>
                <a:sym typeface="Tahoma"/>
              </a:rPr>
              <a:t>Відрізняється дуже коротким хвостом, що практично не закручується.</a:t>
            </a:r>
            <a:endParaRPr sz="2400" i="1">
              <a:solidFill>
                <a:srgbClr val="CCFF33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None/>
            </a:pPr>
            <a:endParaRPr sz="2400" i="1">
              <a:solidFill>
                <a:srgbClr val="CCFF33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8"/>
          <p:cNvSpPr txBox="1">
            <a:spLocks noGrp="1"/>
          </p:cNvSpPr>
          <p:nvPr>
            <p:ph type="body" idx="1"/>
          </p:nvPr>
        </p:nvSpPr>
        <p:spPr>
          <a:xfrm>
            <a:off x="3203575" y="1268413"/>
            <a:ext cx="5940425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>
                <a:solidFill>
                  <a:srgbClr val="FF0000"/>
                </a:solidFill>
              </a:rPr>
              <a:t>Черепахи </a:t>
            </a:r>
            <a:r>
              <a:rPr lang="ru-RU" sz="2000">
                <a:solidFill>
                  <a:schemeClr val="dk1"/>
                </a:solidFill>
              </a:rPr>
              <a:t>-  найдревніший загін сучасних плазунів після гатерії.</a:t>
            </a: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Відомо близько 250 видів черепах, які живуть на суходолі, у прісних водоймах і морях.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Найчастіше вони трапляються у вологих тропічних лісах, спекотних пустелях, тропічних і субтропічних морях.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Переважна більшість видів рослиноїдні, але є і хижаки, які живляться рибою, земноводними або безхребетними тваринами. 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У черепах немає зубів, тому їжу вони кусають гострими роговими краями щелеп.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Найголовніше для черепах – їхній панцир, що надійно захищає від ворогів. Саме панцирові вони зобов'язані тривалістю свого життя.</a:t>
            </a:r>
            <a:endParaRPr sz="2000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Усі черепахи розмножуються на суходолі та відкладають від 10 до декількох сотень яєць.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 Черепахи живуть 100 – 200  років і ростуть упродовж усього життя</a:t>
            </a:r>
            <a:r>
              <a:rPr lang="ru-RU" sz="2000">
                <a:solidFill>
                  <a:schemeClr val="hlink"/>
                </a:solidFill>
              </a:rPr>
              <a:t>.</a:t>
            </a:r>
            <a:br>
              <a:rPr lang="ru-RU" sz="2000">
                <a:solidFill>
                  <a:schemeClr val="hlink"/>
                </a:solidFill>
              </a:rPr>
            </a:br>
            <a:r>
              <a:rPr lang="ru-RU" sz="2000">
                <a:solidFill>
                  <a:schemeClr val="hlink"/>
                </a:solidFill>
              </a:rPr>
              <a:t/>
            </a:r>
            <a:br>
              <a:rPr lang="ru-RU" sz="2000">
                <a:solidFill>
                  <a:schemeClr val="hlink"/>
                </a:solidFill>
              </a:rPr>
            </a:br>
            <a:endParaRPr sz="2000">
              <a:solidFill>
                <a:schemeClr val="hlink"/>
              </a:solidFill>
            </a:endParaRPr>
          </a:p>
        </p:txBody>
      </p:sp>
      <p:sp>
        <p:nvSpPr>
          <p:cNvPr id="358" name="Google Shape;358;p18"/>
          <p:cNvSpPr/>
          <p:nvPr/>
        </p:nvSpPr>
        <p:spPr>
          <a:xfrm>
            <a:off x="1619250" y="260350"/>
            <a:ext cx="6480175" cy="936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gradFill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5400000" scaled="0"/>
                </a:gradFill>
                <a:latin typeface="Arial"/>
              </a:rPr>
              <a:t>Ряд Черепахи</a:t>
            </a:r>
          </a:p>
        </p:txBody>
      </p:sp>
      <p:pic>
        <p:nvPicPr>
          <p:cNvPr id="359" name="Google Shape;359;p18" descr="Морская зеленая черепах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388" y="2708275"/>
            <a:ext cx="3024187" cy="201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296659">
            <a:off x="395288" y="1268413"/>
            <a:ext cx="2592387" cy="1935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278253">
            <a:off x="323850" y="4581525"/>
            <a:ext cx="2735263" cy="204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9"/>
          <p:cNvSpPr txBox="1">
            <a:spLocks noGrp="1"/>
          </p:cNvSpPr>
          <p:nvPr>
            <p:ph type="body" idx="1"/>
          </p:nvPr>
        </p:nvSpPr>
        <p:spPr>
          <a:xfrm>
            <a:off x="250825" y="1052513"/>
            <a:ext cx="8893175" cy="2376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Це наземні тварини з товстими стовбовидними ногами.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Їх 40 видів, довжина панциря від 10 см до 1 м і більше.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Більшість населяє Африку,  потім Південно – Східну Азію,  Південну Європу, Північну та Південну Америку.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Живуть на відкритому просторі, у степах, саванах і пустелях. Лиш деякі види – у лісистих та вологих місцевостях.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Живляться рослинами, іноді поїдають мілких малорухомих тварин.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Відрізняються незвичайною живучістю і стійкістю до несприятливих умов. Можуть довго обходитись без води та їжі.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Живуть до 50 – 100 років, дуже рідко доживають до 150 років</a:t>
            </a:r>
            <a:r>
              <a:rPr lang="ru-RU" sz="2000">
                <a:solidFill>
                  <a:schemeClr val="dk1"/>
                </a:solidFill>
              </a:rPr>
              <a:t>.</a:t>
            </a:r>
            <a:endParaRPr sz="2000">
              <a:solidFill>
                <a:schemeClr val="dk1"/>
              </a:solidFill>
            </a:endParaRPr>
          </a:p>
        </p:txBody>
      </p:sp>
      <p:sp>
        <p:nvSpPr>
          <p:cNvPr id="368" name="Google Shape;368;p19"/>
          <p:cNvSpPr/>
          <p:nvPr/>
        </p:nvSpPr>
        <p:spPr>
          <a:xfrm rot="-163579">
            <a:off x="1835150" y="188913"/>
            <a:ext cx="6480175" cy="8318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CC0000"/>
                </a:solidFill>
                <a:latin typeface="Arial"/>
              </a:rPr>
              <a:t>Сухопутні черепахи</a:t>
            </a:r>
          </a:p>
        </p:txBody>
      </p:sp>
      <p:pic>
        <p:nvPicPr>
          <p:cNvPr id="369" name="Google Shape;369;p19" descr="Звездчатая черепах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67400" y="4005263"/>
            <a:ext cx="3133725" cy="2312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19" descr="Украшенная коробчатая черепах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388" y="4005263"/>
            <a:ext cx="3384550" cy="22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19" descr="Средиземноморская черепах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03575" y="4581525"/>
            <a:ext cx="2881313" cy="2144713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19"/>
          <p:cNvSpPr/>
          <p:nvPr/>
        </p:nvSpPr>
        <p:spPr>
          <a:xfrm>
            <a:off x="468313" y="6165850"/>
            <a:ext cx="2552700" cy="915988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Оздоблена коробчата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черепаха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</p:txBody>
      </p:sp>
      <p:sp>
        <p:nvSpPr>
          <p:cNvPr id="373" name="Google Shape;373;p19"/>
          <p:cNvSpPr/>
          <p:nvPr/>
        </p:nvSpPr>
        <p:spPr>
          <a:xfrm>
            <a:off x="3563938" y="3933825"/>
            <a:ext cx="2362200" cy="64135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66FF33"/>
                </a:solidFill>
                <a:latin typeface="Tahoma"/>
                <a:ea typeface="Tahoma"/>
                <a:cs typeface="Tahoma"/>
                <a:sym typeface="Tahoma"/>
              </a:rPr>
              <a:t>Середземноморська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66FF33"/>
                </a:solidFill>
                <a:latin typeface="Tahoma"/>
                <a:ea typeface="Tahoma"/>
                <a:cs typeface="Tahoma"/>
                <a:sym typeface="Tahoma"/>
              </a:rPr>
              <a:t>черепаха</a:t>
            </a:r>
            <a:endParaRPr sz="1800">
              <a:solidFill>
                <a:srgbClr val="66FF33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74" name="Google Shape;374;p19"/>
          <p:cNvSpPr/>
          <p:nvPr/>
        </p:nvSpPr>
        <p:spPr>
          <a:xfrm>
            <a:off x="6569075" y="6308725"/>
            <a:ext cx="2003425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Зірчата черепаха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0"/>
          <p:cNvSpPr txBox="1">
            <a:spLocks noGrp="1"/>
          </p:cNvSpPr>
          <p:nvPr>
            <p:ph type="body" idx="1"/>
          </p:nvPr>
        </p:nvSpPr>
        <p:spPr>
          <a:xfrm>
            <a:off x="250825" y="3789363"/>
            <a:ext cx="4608513" cy="287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rgbClr val="FF0000"/>
                </a:solidFill>
              </a:rPr>
              <a:t>Еластична плоскопанцирна черепаха</a:t>
            </a:r>
            <a:r>
              <a:rPr lang="ru-RU" sz="2000" i="1"/>
              <a:t> – одна з дрібних сухопутних черепах.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hlink"/>
                </a:solidFill>
              </a:rPr>
              <a:t>Розміри панцира від </a:t>
            </a:r>
            <a:r>
              <a:rPr lang="ru-RU" sz="2000" i="1">
                <a:solidFill>
                  <a:srgbClr val="FF0000"/>
                </a:solidFill>
              </a:rPr>
              <a:t>10</a:t>
            </a:r>
            <a:r>
              <a:rPr lang="ru-RU" sz="2000" i="1">
                <a:solidFill>
                  <a:schemeClr val="hlink"/>
                </a:solidFill>
              </a:rPr>
              <a:t> до </a:t>
            </a:r>
            <a:r>
              <a:rPr lang="ru-RU" sz="2000" i="1">
                <a:solidFill>
                  <a:srgbClr val="FF0000"/>
                </a:solidFill>
              </a:rPr>
              <a:t>15 </a:t>
            </a:r>
            <a:r>
              <a:rPr lang="ru-RU" sz="2000" i="1">
                <a:solidFill>
                  <a:schemeClr val="hlink"/>
                </a:solidFill>
              </a:rPr>
              <a:t>см.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Розповсюджена в ізольованих районах Кенії та Танзанії.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hlink"/>
                </a:solidFill>
              </a:rPr>
              <a:t>Живе на кам'янистих горбах, порослих колючими кущами.</a:t>
            </a:r>
            <a:endParaRPr sz="2000" i="1">
              <a:solidFill>
                <a:schemeClr val="hlink"/>
              </a:solidFill>
            </a:endParaRPr>
          </a:p>
        </p:txBody>
      </p:sp>
      <p:sp>
        <p:nvSpPr>
          <p:cNvPr id="380" name="Google Shape;380;p20"/>
          <p:cNvSpPr txBox="1">
            <a:spLocks noGrp="1"/>
          </p:cNvSpPr>
          <p:nvPr>
            <p:ph type="body" idx="2"/>
          </p:nvPr>
        </p:nvSpPr>
        <p:spPr>
          <a:xfrm>
            <a:off x="4787900" y="115888"/>
            <a:ext cx="4032250" cy="3240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 i="1">
                <a:solidFill>
                  <a:srgbClr val="FF0000"/>
                </a:solidFill>
              </a:rPr>
              <a:t>Єгипетська черепаха</a:t>
            </a:r>
            <a:r>
              <a:rPr lang="ru-RU" sz="2000" i="1"/>
              <a:t> або </a:t>
            </a:r>
            <a:r>
              <a:rPr lang="ru-RU" sz="2000" i="1">
                <a:solidFill>
                  <a:srgbClr val="FF0000"/>
                </a:solidFill>
              </a:rPr>
              <a:t>черепаха Клеймана</a:t>
            </a:r>
            <a:r>
              <a:rPr lang="ru-RU" sz="2000" i="1"/>
              <a:t> належить до дрібних сухопутних.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hlink"/>
                </a:solidFill>
              </a:rPr>
              <a:t>Її розміри не перевищують </a:t>
            </a:r>
            <a:r>
              <a:rPr lang="ru-RU" sz="2000" i="1">
                <a:solidFill>
                  <a:srgbClr val="FF0000"/>
                </a:solidFill>
              </a:rPr>
              <a:t>14 </a:t>
            </a:r>
            <a:r>
              <a:rPr lang="ru-RU" sz="2000" i="1">
                <a:solidFill>
                  <a:schemeClr val="hlink"/>
                </a:solidFill>
              </a:rPr>
              <a:t>см.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Водиться  у порослих кущами пустелях та сухих лісах Єгипта і Лівії.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hlink"/>
                </a:solidFill>
              </a:rPr>
              <a:t>Живе близько </a:t>
            </a:r>
            <a:r>
              <a:rPr lang="ru-RU" sz="2000" i="1">
                <a:solidFill>
                  <a:srgbClr val="FF0000"/>
                </a:solidFill>
              </a:rPr>
              <a:t>30 </a:t>
            </a:r>
            <a:r>
              <a:rPr lang="ru-RU" sz="2000" i="1">
                <a:solidFill>
                  <a:schemeClr val="hlink"/>
                </a:solidFill>
              </a:rPr>
              <a:t>років.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/>
              <a:t>Харчується пагонами рослин.</a:t>
            </a:r>
            <a:endParaRPr/>
          </a:p>
          <a:p>
            <a:pPr marL="274320" lvl="0" indent="-16637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/>
          </a:p>
        </p:txBody>
      </p:sp>
      <p:pic>
        <p:nvPicPr>
          <p:cNvPr id="381" name="Google Shape;381;p20" descr="египетская сухоп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438" y="3429000"/>
            <a:ext cx="4321175" cy="3246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20" descr="Эластичная плоскопанцирная черепах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188913"/>
            <a:ext cx="4176713" cy="3481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1"/>
          <p:cNvSpPr txBox="1">
            <a:spLocks noGrp="1"/>
          </p:cNvSpPr>
          <p:nvPr>
            <p:ph type="body" idx="1"/>
          </p:nvPr>
        </p:nvSpPr>
        <p:spPr>
          <a:xfrm>
            <a:off x="430213" y="1268413"/>
            <a:ext cx="8713787" cy="280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Це дрібні і середнього розміру тварини з невисоким панциром обтічної форми, у яких на кінцівках перетинки та гострі кігті.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Найчисленніші з усіх черепах – 80 видів.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Більшість видів  - мешканці водойм із слабкою течією.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Спритно переміщуються у воді і на суші.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Більшість живиться різноманітною тваринною, меншість – рослинною їжею.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Широко поширені в Азії, Європі, Північній Африці, Північній і Південній Америці.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/>
          </a:p>
        </p:txBody>
      </p:sp>
      <p:sp>
        <p:nvSpPr>
          <p:cNvPr id="388" name="Google Shape;388;p21"/>
          <p:cNvSpPr/>
          <p:nvPr/>
        </p:nvSpPr>
        <p:spPr>
          <a:xfrm>
            <a:off x="971550" y="260350"/>
            <a:ext cx="7200900" cy="94456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33CCFF"/>
                </a:solidFill>
                <a:latin typeface="Impact"/>
              </a:rPr>
              <a:t>Прісноводні черепахи</a:t>
            </a:r>
          </a:p>
        </p:txBody>
      </p:sp>
      <p:pic>
        <p:nvPicPr>
          <p:cNvPr id="389" name="Google Shape;389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3860800"/>
            <a:ext cx="2225675" cy="237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21" descr="Красноухая черепах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77050" y="4941888"/>
            <a:ext cx="2130425" cy="1417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9388" y="3860800"/>
            <a:ext cx="3168650" cy="237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67400" y="3716338"/>
            <a:ext cx="2066925" cy="1543050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21"/>
          <p:cNvSpPr/>
          <p:nvPr/>
        </p:nvSpPr>
        <p:spPr>
          <a:xfrm>
            <a:off x="7847013" y="3716338"/>
            <a:ext cx="1296987" cy="119062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Трионікс </a:t>
            </a: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–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агресивна і м’ясоїдна  черепаха</a:t>
            </a:r>
            <a:endParaRPr/>
          </a:p>
        </p:txBody>
      </p:sp>
      <p:sp>
        <p:nvSpPr>
          <p:cNvPr id="394" name="Google Shape;394;p21"/>
          <p:cNvSpPr/>
          <p:nvPr/>
        </p:nvSpPr>
        <p:spPr>
          <a:xfrm>
            <a:off x="6702425" y="6308725"/>
            <a:ext cx="2441575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Красновуха черепаха</a:t>
            </a:r>
            <a:endParaRPr/>
          </a:p>
        </p:txBody>
      </p:sp>
      <p:sp>
        <p:nvSpPr>
          <p:cNvPr id="395" name="Google Shape;395;p21"/>
          <p:cNvSpPr/>
          <p:nvPr/>
        </p:nvSpPr>
        <p:spPr>
          <a:xfrm>
            <a:off x="374888" y="6308725"/>
            <a:ext cx="2544286" cy="36933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Кайманова черепаха</a:t>
            </a:r>
            <a:r>
              <a:rPr lang="ru-RU" sz="18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 </a:t>
            </a:r>
            <a:endParaRPr sz="1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396" name="Google Shape;396;p21"/>
          <p:cNvSpPr/>
          <p:nvPr/>
        </p:nvSpPr>
        <p:spPr>
          <a:xfrm>
            <a:off x="3492500" y="6308725"/>
            <a:ext cx="2195513" cy="3667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9999FF">
                <a:alpha val="8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Розписна черепаха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2"/>
          <p:cNvSpPr txBox="1">
            <a:spLocks noGrp="1"/>
          </p:cNvSpPr>
          <p:nvPr>
            <p:ph type="body" idx="1"/>
          </p:nvPr>
        </p:nvSpPr>
        <p:spPr>
          <a:xfrm>
            <a:off x="179388" y="549275"/>
            <a:ext cx="2160587" cy="5616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По всій Україні поширений 1 вид черепахи болотяної.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Панцир у неї темний та гладкий.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Добре плаває та пірнає, активно рухається на суходолі.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Дуже витривала, невибаглива.</a:t>
            </a:r>
            <a:endParaRPr/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Живе до 30 років.</a:t>
            </a:r>
            <a:endParaRPr/>
          </a:p>
          <a:p>
            <a:pPr marL="274320" lvl="0" indent="-16637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 i="1">
              <a:solidFill>
                <a:schemeClr val="dk1"/>
              </a:solidFill>
            </a:endParaRPr>
          </a:p>
          <a:p>
            <a:pPr marL="274320" lvl="0" indent="-27432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endParaRPr sz="2000">
              <a:solidFill>
                <a:schemeClr val="dk1"/>
              </a:solidFill>
            </a:endParaRPr>
          </a:p>
          <a:p>
            <a:pPr marL="274320" lvl="0" indent="-18796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ts val="1360"/>
              <a:buNone/>
            </a:pPr>
            <a:endParaRPr sz="1600">
              <a:solidFill>
                <a:schemeClr val="dk1"/>
              </a:solidFill>
            </a:endParaRPr>
          </a:p>
        </p:txBody>
      </p:sp>
      <p:pic>
        <p:nvPicPr>
          <p:cNvPr id="402" name="Google Shape;402;p22" descr="Болот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188913"/>
            <a:ext cx="6624638" cy="5022850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22"/>
          <p:cNvSpPr/>
          <p:nvPr/>
        </p:nvSpPr>
        <p:spPr>
          <a:xfrm>
            <a:off x="179388" y="5300663"/>
            <a:ext cx="8496300" cy="129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Проживає у стоячих або слабопроточних водоймах.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Живиться комахами, рибою, жабами, молюсками, червами, ракоподібними, амфібіями та водяними рослинами.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На зиму впадає у сплячку, занурившись у мул  на дні неглибоких водойм.</a:t>
            </a:r>
            <a:endParaRPr/>
          </a:p>
          <a:p>
            <a:pPr marL="342900" marR="0" lvl="0" indent="-190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196a66302ac_0_281"/>
          <p:cNvSpPr txBox="1">
            <a:spLocks noGrp="1"/>
          </p:cNvSpPr>
          <p:nvPr>
            <p:ph type="title"/>
          </p:nvPr>
        </p:nvSpPr>
        <p:spPr>
          <a:xfrm>
            <a:off x="87750" y="2146850"/>
            <a:ext cx="36609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5D1FF"/>
              </a:buClr>
              <a:buSzPts val="3600"/>
              <a:buFont typeface="Lucida Sans"/>
              <a:buNone/>
            </a:pPr>
            <a:r>
              <a:rPr lang="ru-RU" sz="3600"/>
              <a:t>           Ряд Дзьобоголові</a:t>
            </a:r>
            <a:endParaRPr sz="3600"/>
          </a:p>
        </p:txBody>
      </p:sp>
      <p:sp>
        <p:nvSpPr>
          <p:cNvPr id="409" name="Google Shape;409;g196a66302ac_0_281"/>
          <p:cNvSpPr txBox="1">
            <a:spLocks noGrp="1"/>
          </p:cNvSpPr>
          <p:nvPr>
            <p:ph type="body" idx="1"/>
          </p:nvPr>
        </p:nvSpPr>
        <p:spPr>
          <a:xfrm>
            <a:off x="606300" y="3213650"/>
            <a:ext cx="26238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60"/>
              <a:buNone/>
            </a:pPr>
            <a:r>
              <a:rPr lang="ru-RU" sz="4400"/>
              <a:t>Гатерія</a:t>
            </a:r>
            <a:endParaRPr sz="4400"/>
          </a:p>
        </p:txBody>
      </p:sp>
      <p:pic>
        <p:nvPicPr>
          <p:cNvPr id="410" name="Google Shape;410;g196a66302ac_0_281" descr="&amp;gcy;&amp;acy;&amp;tcy;&amp;tcy;&amp;iecy;&amp;rcy;&amp;icy;&amp;yacy;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779912" y="764704"/>
            <a:ext cx="5040600" cy="554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3"/>
          <p:cNvSpPr txBox="1">
            <a:spLocks noGrp="1"/>
          </p:cNvSpPr>
          <p:nvPr>
            <p:ph type="body" idx="1"/>
          </p:nvPr>
        </p:nvSpPr>
        <p:spPr>
          <a:xfrm>
            <a:off x="323850" y="1052513"/>
            <a:ext cx="8820150" cy="295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Це високоорганізована група плазунів, небезпечні хижаки, найближчі родичі динозаврів, які  населяли Землю мільйони років тому.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21 вид, 3 сімейства: гавіали, алігатори і справжні крокодили.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Розмір різних видів – від 1,5 м до 8 м.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Ведуть напівводяний спосіб життя. Добре плавають і пірнають.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Поширені в Африці, Америці, Індії, Азії, на островах Нової Гвінеї,  Австралії. Живуть на мілководді тропічних річок, озер і боліт.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Живляться, в основному, рибою і водними тваринами. Їдять падаль.</a:t>
            </a:r>
            <a:endParaRPr/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Тривалість  життя може становити 80-100 років. </a:t>
            </a:r>
            <a:endParaRPr/>
          </a:p>
          <a:p>
            <a:pPr marL="274320" lvl="0" indent="-16637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700"/>
              <a:buNone/>
            </a:pPr>
            <a:endParaRPr sz="2000">
              <a:solidFill>
                <a:schemeClr val="hlink"/>
              </a:solidFill>
            </a:endParaRPr>
          </a:p>
          <a:p>
            <a:pPr marL="274320" lvl="0" indent="-27432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30"/>
              <a:buFont typeface="Constantia"/>
              <a:buNone/>
            </a:pPr>
            <a:endParaRPr sz="1800"/>
          </a:p>
          <a:p>
            <a:pPr marL="274320" lvl="0" indent="-177165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530"/>
              <a:buNone/>
            </a:pPr>
            <a:endParaRPr sz="1800"/>
          </a:p>
        </p:txBody>
      </p:sp>
      <p:sp>
        <p:nvSpPr>
          <p:cNvPr id="416" name="Google Shape;416;p23"/>
          <p:cNvSpPr/>
          <p:nvPr/>
        </p:nvSpPr>
        <p:spPr>
          <a:xfrm>
            <a:off x="1331913" y="188913"/>
            <a:ext cx="7056437" cy="863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gradFill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5400000" scaled="0"/>
                </a:gradFill>
                <a:latin typeface="Arial"/>
              </a:rPr>
              <a:t>Ряд Крокодили</a:t>
            </a:r>
          </a:p>
        </p:txBody>
      </p:sp>
      <p:pic>
        <p:nvPicPr>
          <p:cNvPr id="417" name="Google Shape;417;p23" descr="крокодил с добыче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8625" y="4005263"/>
            <a:ext cx="3441700" cy="2652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8" name="Google Shape;418;p23" descr="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388" y="4005263"/>
            <a:ext cx="3527425" cy="2646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23" descr="0001378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680782">
            <a:off x="3492500" y="4446588"/>
            <a:ext cx="2374900" cy="1852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4"/>
          <p:cNvSpPr txBox="1">
            <a:spLocks noGrp="1"/>
          </p:cNvSpPr>
          <p:nvPr>
            <p:ph type="body" idx="1"/>
          </p:nvPr>
        </p:nvSpPr>
        <p:spPr>
          <a:xfrm>
            <a:off x="179388" y="908050"/>
            <a:ext cx="8964612" cy="503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2400">
                <a:solidFill>
                  <a:schemeClr val="dk1"/>
                </a:solidFill>
              </a:rPr>
              <a:t>Налічується 14 видів крокодилів: нільський, гостромордий, орінокський, гребнистий, болотний, гавіаловий та інші.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425" name="Google Shape;425;p24"/>
          <p:cNvSpPr/>
          <p:nvPr/>
        </p:nvSpPr>
        <p:spPr>
          <a:xfrm>
            <a:off x="1331913" y="188913"/>
            <a:ext cx="6985000" cy="720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>
                  <a:noFill/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latin typeface="Arial"/>
              </a:rPr>
              <a:t>Справжні крокодили</a:t>
            </a:r>
          </a:p>
        </p:txBody>
      </p:sp>
      <p:pic>
        <p:nvPicPr>
          <p:cNvPr id="426" name="Google Shape;426;p24" descr="Тупорылый крокодил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32363" y="3789363"/>
            <a:ext cx="3997325" cy="286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4" descr="Нильский крокодил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1628775"/>
            <a:ext cx="4464050" cy="2894013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4"/>
          <p:cNvSpPr/>
          <p:nvPr/>
        </p:nvSpPr>
        <p:spPr>
          <a:xfrm>
            <a:off x="179388" y="4581525"/>
            <a:ext cx="4826000" cy="2276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Нільський крокодил</a:t>
            </a:r>
            <a:r>
              <a:rPr lang="ru-RU" sz="2000" i="1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- найбільший представник ряду Крокодилів.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тіла - до 8 м, вага – 600 кг.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Мешкає в ріках Центральної та Південної Африки.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Досить небезпечний для людини та великих тварин – антилоп і газелей</a:t>
            </a:r>
            <a:r>
              <a:rPr lang="ru-RU" sz="2000" i="1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r>
              <a:rPr lang="ru-RU" sz="2000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</p:txBody>
      </p:sp>
      <p:sp>
        <p:nvSpPr>
          <p:cNvPr id="429" name="Google Shape;429;p24"/>
          <p:cNvSpPr/>
          <p:nvPr/>
        </p:nvSpPr>
        <p:spPr>
          <a:xfrm>
            <a:off x="4859338" y="1557338"/>
            <a:ext cx="4465637" cy="216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Тупорилий крокодил –</a:t>
            </a:r>
            <a:r>
              <a:rPr lang="ru-RU" sz="2000" i="1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найменший представник усіх видів крокодилів.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Ніколи не досягає довжини більше  ніж  1,5 м.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Зовсім безпечна млява та полохлива тварина.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Веде нічний спосіб життя.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5"/>
          <p:cNvSpPr txBox="1">
            <a:spLocks noGrp="1"/>
          </p:cNvSpPr>
          <p:nvPr>
            <p:ph type="body" idx="1"/>
          </p:nvPr>
        </p:nvSpPr>
        <p:spPr>
          <a:xfrm>
            <a:off x="250825" y="1196975"/>
            <a:ext cx="4043363" cy="5661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Це єдиний вид сімейства.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Характерною особливістю є довга і вузька зубаста морда.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Довжина тіла 6,6 м, нерідко досягає 7 м.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Поширення обмежене водами річки Ганг та інших водойм півостровів Індостан та Індокитай. 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Полюбляє річки зі стрімкою течією, де вири перемежовуються з обмілинами і перекатами.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Живиться рибою і жабами, іноді полює на птахів та дрібних ссавців. На великих тварин не нападає.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ts val="1700"/>
              <a:buFont typeface="Constantia"/>
              <a:buNone/>
            </a:pPr>
            <a:endParaRPr sz="2000" i="1"/>
          </a:p>
        </p:txBody>
      </p:sp>
      <p:sp>
        <p:nvSpPr>
          <p:cNvPr id="435" name="Google Shape;435;p25"/>
          <p:cNvSpPr/>
          <p:nvPr/>
        </p:nvSpPr>
        <p:spPr>
          <a:xfrm>
            <a:off x="1763713" y="260350"/>
            <a:ext cx="6048375" cy="86518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0"/>
                </a:gradFill>
                <a:latin typeface="Impact"/>
              </a:rPr>
              <a:t>Г а в і а л </a:t>
            </a:r>
          </a:p>
        </p:txBody>
      </p:sp>
      <p:pic>
        <p:nvPicPr>
          <p:cNvPr id="436" name="Google Shape;436;p25" descr="Гавиалы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6463" y="3860800"/>
            <a:ext cx="4175125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25" descr="гавиал с добычей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806917">
            <a:off x="4425950" y="1474788"/>
            <a:ext cx="4319588" cy="270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26"/>
          <p:cNvSpPr txBox="1">
            <a:spLocks noGrp="1"/>
          </p:cNvSpPr>
          <p:nvPr>
            <p:ph type="body" idx="1"/>
          </p:nvPr>
        </p:nvSpPr>
        <p:spPr>
          <a:xfrm>
            <a:off x="457200" y="1196975"/>
            <a:ext cx="8686800" cy="79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ct val="85000"/>
              <a:buChar char="⚫"/>
            </a:pPr>
            <a:r>
              <a:rPr lang="ru-RU" sz="2400">
                <a:solidFill>
                  <a:schemeClr val="dk1"/>
                </a:solidFill>
              </a:rPr>
              <a:t>Відрізняються широкою і короткою мордою.</a:t>
            </a:r>
            <a:endParaRPr/>
          </a:p>
          <a:p>
            <a:pPr marL="274320" lvl="0" indent="-274320" algn="l" rtl="0"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400">
                <a:solidFill>
                  <a:schemeClr val="dk1"/>
                </a:solidFill>
              </a:rPr>
              <a:t>Розрізняють 7 видів: 2 з яких – алігатори, 4 – каймани.</a:t>
            </a:r>
            <a:endParaRPr/>
          </a:p>
          <a:p>
            <a:pPr marL="274320" lvl="0" indent="-154495" algn="l" rtl="0"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2400"/>
          </a:p>
        </p:txBody>
      </p:sp>
      <p:sp>
        <p:nvSpPr>
          <p:cNvPr id="443" name="Google Shape;443;p26"/>
          <p:cNvSpPr/>
          <p:nvPr/>
        </p:nvSpPr>
        <p:spPr>
          <a:xfrm>
            <a:off x="2051050" y="260350"/>
            <a:ext cx="5616575" cy="100806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0"/>
                </a:gradFill>
                <a:latin typeface="Times New Roman"/>
              </a:rPr>
              <a:t>А л і г а т о р и</a:t>
            </a:r>
          </a:p>
        </p:txBody>
      </p:sp>
      <p:sp>
        <p:nvSpPr>
          <p:cNvPr id="444" name="Google Shape;444;p26"/>
          <p:cNvSpPr/>
          <p:nvPr/>
        </p:nvSpPr>
        <p:spPr>
          <a:xfrm>
            <a:off x="3132138" y="2060575"/>
            <a:ext cx="2160587" cy="3960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Міссісіпський алігатор</a:t>
            </a:r>
            <a:r>
              <a:rPr lang="ru-RU" sz="2000" i="1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населяє озера і болота південно-східних регіонів США.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Довжина тіла – до 6,3 м.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Харчується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 рибою</a:t>
            </a:r>
            <a:r>
              <a:rPr lang="ru-RU" sz="2000" i="1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</a:rPr>
              <a:t> і</a:t>
            </a:r>
            <a:endParaRPr/>
          </a:p>
        </p:txBody>
      </p:sp>
      <p:sp>
        <p:nvSpPr>
          <p:cNvPr id="445" name="Google Shape;445;p26"/>
          <p:cNvSpPr/>
          <p:nvPr/>
        </p:nvSpPr>
        <p:spPr>
          <a:xfrm>
            <a:off x="5076825" y="2060575"/>
            <a:ext cx="4067175" cy="1873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 </a:t>
            </a:r>
            <a:r>
              <a:rPr lang="ru-RU" sz="20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Китайський алігатор</a:t>
            </a:r>
            <a:r>
              <a:rPr lang="ru-RU" sz="2000" i="1">
                <a:solidFill>
                  <a:srgbClr val="66FF33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мешкає в басейні річки Янцзи в Китаї.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Це маленький крокодил довжиною до  2 ,2 м.  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Впадає в сплячку з пізньої осені до ранньої весни</a:t>
            </a:r>
            <a:r>
              <a:rPr lang="ru-RU" sz="20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rgbClr val="66FF33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 sz="2000" i="1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46" name="Google Shape;446;p26" descr="Китайский аллигатор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4163" y="4149725"/>
            <a:ext cx="3590925" cy="2478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26" descr="Амер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2133600"/>
            <a:ext cx="2859088" cy="3816350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26"/>
          <p:cNvSpPr/>
          <p:nvPr/>
        </p:nvSpPr>
        <p:spPr>
          <a:xfrm>
            <a:off x="179388" y="5876925"/>
            <a:ext cx="5184775" cy="836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   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ссавцями, іноді нападає на людей.</a:t>
            </a:r>
            <a:endParaRPr sz="32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Дуже швидкий та спритний.</a:t>
            </a:r>
            <a:endParaRPr/>
          </a:p>
          <a:p>
            <a:pPr marL="342900" marR="0" lvl="0" indent="-1905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chemeClr val="hlink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Google Shape;453;p27" descr="Гладколобый кайма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03800" y="3681413"/>
            <a:ext cx="3954463" cy="296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4" name="Google Shape;454;p27" descr="Черный кайман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188913"/>
            <a:ext cx="3330575" cy="4103687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27"/>
          <p:cNvSpPr/>
          <p:nvPr/>
        </p:nvSpPr>
        <p:spPr>
          <a:xfrm>
            <a:off x="179388" y="4292600"/>
            <a:ext cx="4824412" cy="23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</a:pPr>
            <a:r>
              <a:rPr lang="ru-RU" sz="24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Гладколобий кайман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– найменший із алігаторів.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самців – до 160 см, самок – біля 120 см.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Населяє річки з швидкою течією Південної Америки.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Зустрічається і в затоплених лісах.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56" name="Google Shape;456;p27"/>
          <p:cNvSpPr/>
          <p:nvPr/>
        </p:nvSpPr>
        <p:spPr>
          <a:xfrm>
            <a:off x="3779838" y="188913"/>
            <a:ext cx="5364162" cy="3455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</a:pPr>
            <a:r>
              <a:rPr lang="ru-RU" sz="2400" i="1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Чорний кайман</a:t>
            </a:r>
            <a:r>
              <a:rPr lang="ru-RU" sz="2000" i="1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досягає довжини 6 м. Він є найбільшим представником  кайманів.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Живиться рибою, але часто нападає і на інших тварин, у тому числі і великих ссавців, наприклад, на капібару.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Віддає перевагу нічному полюванню.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Населяє тропічні річки  з повільною течією та озера Південної Америки.</a:t>
            </a:r>
            <a:endParaRPr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Живе тільки в чистій воді.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8"/>
          <p:cNvSpPr txBox="1">
            <a:spLocks noGrp="1"/>
          </p:cNvSpPr>
          <p:nvPr>
            <p:ph type="body" idx="1"/>
          </p:nvPr>
        </p:nvSpPr>
        <p:spPr>
          <a:xfrm>
            <a:off x="368913" y="1123950"/>
            <a:ext cx="8675700" cy="1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ct val="85000"/>
              <a:buFont typeface="Constantia"/>
              <a:buNone/>
            </a:pPr>
            <a:r>
              <a:rPr lang="ru-RU" sz="2400">
                <a:solidFill>
                  <a:schemeClr val="dk1"/>
                </a:solidFill>
              </a:rPr>
              <a:t>До Червоної книги України занесені такі види плазунів :</a:t>
            </a:r>
            <a:endParaRPr/>
          </a:p>
          <a:p>
            <a:pPr marL="274320" lvl="0" indent="-266223" algn="l" rtl="0">
              <a:spcBef>
                <a:spcPts val="600"/>
              </a:spcBef>
              <a:spcAft>
                <a:spcPts val="0"/>
              </a:spcAft>
              <a:buSzPct val="85000"/>
              <a:buChar char="⚫"/>
            </a:pPr>
            <a:r>
              <a:rPr lang="ru-RU" sz="2000" i="1">
                <a:solidFill>
                  <a:schemeClr val="dk1"/>
                </a:solidFill>
              </a:rPr>
              <a:t>гекон кримський – мешканець півдня кримського півострова  - від Севастополя до Алушти. Живе у старих кам'яних будівлях та руїнах</a:t>
            </a:r>
            <a:r>
              <a:rPr lang="ru-RU" sz="2000">
                <a:solidFill>
                  <a:schemeClr val="dk1"/>
                </a:solidFill>
              </a:rPr>
              <a:t>,</a:t>
            </a:r>
            <a:endParaRPr sz="2800">
              <a:solidFill>
                <a:schemeClr val="dk1"/>
              </a:solidFill>
            </a:endParaRPr>
          </a:p>
          <a:p>
            <a:pPr marL="274320" lvl="0" indent="-123190" algn="l" rtl="0">
              <a:spcBef>
                <a:spcPts val="600"/>
              </a:spcBef>
              <a:spcAft>
                <a:spcPts val="0"/>
              </a:spcAft>
              <a:buSzPct val="85000"/>
              <a:buNone/>
            </a:pPr>
            <a:endParaRPr sz="2800">
              <a:solidFill>
                <a:schemeClr val="dk1"/>
              </a:solidFill>
            </a:endParaRPr>
          </a:p>
        </p:txBody>
      </p:sp>
      <p:sp>
        <p:nvSpPr>
          <p:cNvPr id="462" name="Google Shape;462;p28"/>
          <p:cNvSpPr/>
          <p:nvPr/>
        </p:nvSpPr>
        <p:spPr>
          <a:xfrm>
            <a:off x="368925" y="205463"/>
            <a:ext cx="8229598" cy="79216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980000" scaled="0"/>
                </a:gradFill>
                <a:latin typeface="Impact"/>
              </a:rPr>
              <a:t>Плазуни Червоної книги України</a:t>
            </a:r>
          </a:p>
        </p:txBody>
      </p:sp>
      <p:sp>
        <p:nvSpPr>
          <p:cNvPr id="463" name="Google Shape;463;p28"/>
          <p:cNvSpPr/>
          <p:nvPr/>
        </p:nvSpPr>
        <p:spPr>
          <a:xfrm>
            <a:off x="5689600" y="2276475"/>
            <a:ext cx="3454400" cy="3959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купах каміння. Іноді трапляється під корою ялівцю, що росте поблизу руїн.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Активний з квітня до жовтня.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Здатний пересуватися вертикальними поверхнями і навіть по стелі.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Ця маленька ящірка живиться павуками й комахами.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rgbClr val="CCFF33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64" name="Google Shape;464;p28" descr="Крым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3" y="2492375"/>
            <a:ext cx="5111750" cy="3833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Google Shape;469;p29" descr="медянка обыкновенная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7675" y="3716338"/>
            <a:ext cx="3095625" cy="2976562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29"/>
          <p:cNvSpPr txBox="1">
            <a:spLocks noGrp="1"/>
          </p:cNvSpPr>
          <p:nvPr>
            <p:ph type="body" idx="1"/>
          </p:nvPr>
        </p:nvSpPr>
        <p:spPr>
          <a:xfrm>
            <a:off x="250825" y="188913"/>
            <a:ext cx="454660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00"/>
              <a:buChar char="⚫"/>
            </a:pPr>
            <a:r>
              <a:rPr lang="ru-RU" sz="2000">
                <a:solidFill>
                  <a:schemeClr val="dk1"/>
                </a:solidFill>
              </a:rPr>
              <a:t>Жовтопузик безногий (жовтопуз)</a:t>
            </a:r>
            <a:endParaRPr sz="2000">
              <a:solidFill>
                <a:schemeClr val="dk1"/>
              </a:solidFill>
            </a:endParaRPr>
          </a:p>
        </p:txBody>
      </p:sp>
      <p:sp>
        <p:nvSpPr>
          <p:cNvPr id="471" name="Google Shape;471;p29"/>
          <p:cNvSpPr/>
          <p:nvPr/>
        </p:nvSpPr>
        <p:spPr>
          <a:xfrm>
            <a:off x="3708400" y="3357563"/>
            <a:ext cx="215900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Мідянка</a:t>
            </a:r>
            <a:endParaRPr sz="20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72" name="Google Shape;472;p29"/>
          <p:cNvSpPr/>
          <p:nvPr/>
        </p:nvSpPr>
        <p:spPr>
          <a:xfrm>
            <a:off x="5148263" y="188913"/>
            <a:ext cx="454660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Char char="•"/>
            </a:pPr>
            <a:r>
              <a:rPr lang="ru-RU" sz="20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Гадюка степова східна</a:t>
            </a:r>
            <a:endParaRPr sz="20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73" name="Google Shape;473;p29" descr="Гадюка степная восточная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7900" y="620713"/>
            <a:ext cx="4105275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29"/>
          <p:cNvSpPr/>
          <p:nvPr/>
        </p:nvSpPr>
        <p:spPr>
          <a:xfrm>
            <a:off x="323850" y="3500438"/>
            <a:ext cx="2484438" cy="72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Мешканець південного Криму.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Живе по схилах балок, горбів,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передгір'я, в садах, на городах. Лазить по деревах, кущах винограду</a:t>
            </a:r>
            <a:r>
              <a:rPr lang="ru-RU" sz="2000" i="1">
                <a:solidFill>
                  <a:srgbClr val="CCFF33"/>
                </a:solidFill>
                <a:latin typeface="Tahoma"/>
                <a:ea typeface="Tahoma"/>
                <a:cs typeface="Tahoma"/>
                <a:sym typeface="Tahoma"/>
              </a:rPr>
              <a:t>.</a:t>
            </a:r>
            <a:endParaRPr sz="2000" i="1">
              <a:solidFill>
                <a:srgbClr val="CCFF33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75" name="Google Shape;475;p29" descr="желтопузик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3850" y="620713"/>
            <a:ext cx="4105275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476" name="Google Shape;476;p29"/>
          <p:cNvSpPr/>
          <p:nvPr/>
        </p:nvSpPr>
        <p:spPr>
          <a:xfrm>
            <a:off x="6300788" y="3500438"/>
            <a:ext cx="2592387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Живе у північному Криму за горами.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77" name="Google Shape;477;p29"/>
          <p:cNvSpPr/>
          <p:nvPr/>
        </p:nvSpPr>
        <p:spPr>
          <a:xfrm>
            <a:off x="6300788" y="4724400"/>
            <a:ext cx="3132137" cy="184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Зустрічається по всій Україні. 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Через схожість на отруйну гадюку звичайну потерпає від людського невігластва.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30"/>
          <p:cNvSpPr txBox="1">
            <a:spLocks noGrp="1"/>
          </p:cNvSpPr>
          <p:nvPr>
            <p:ph type="body" idx="1"/>
          </p:nvPr>
        </p:nvSpPr>
        <p:spPr>
          <a:xfrm>
            <a:off x="827088" y="188913"/>
            <a:ext cx="4043362" cy="72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>
                <a:solidFill>
                  <a:schemeClr val="dk1"/>
                </a:solidFill>
              </a:rPr>
              <a:t>Полоз лісовий (ескулапова змія)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483" name="Google Shape;483;p30"/>
          <p:cNvSpPr/>
          <p:nvPr/>
        </p:nvSpPr>
        <p:spPr>
          <a:xfrm>
            <a:off x="4859338" y="188913"/>
            <a:ext cx="4043362" cy="57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</a:pPr>
            <a:r>
              <a:rPr lang="ru-RU" sz="2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Полоз чотирисмугий       (полоз палласів )</a:t>
            </a:r>
            <a:endParaRPr sz="24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84" name="Google Shape;484;p30" descr="ескул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8" y="908050"/>
            <a:ext cx="3889375" cy="2808288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30"/>
          <p:cNvSpPr/>
          <p:nvPr/>
        </p:nvSpPr>
        <p:spPr>
          <a:xfrm>
            <a:off x="395288" y="3860800"/>
            <a:ext cx="4043362" cy="25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Поширений по всій Україні у світлих листяних лісах.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Одна з найбільших змій Європи. Досягає завдовжки 2 м.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Свою назву отримала в честь античного бога - цілителя Ескулапа. Це була священна змія стародавніх греків і римлян. На емблемі медицини саме ця змія обвиває чашу.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rgbClr val="66FF33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86" name="Google Shape;486;p30"/>
          <p:cNvSpPr/>
          <p:nvPr/>
        </p:nvSpPr>
        <p:spPr>
          <a:xfrm>
            <a:off x="4716463" y="3933825"/>
            <a:ext cx="4043362" cy="2735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3360"/>
              <a:buFont typeface="Tahoma"/>
              <a:buNone/>
            </a:pPr>
            <a:endParaRPr sz="28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87" name="Google Shape;487;p30" descr="полоз четырехпол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908050"/>
            <a:ext cx="4248150" cy="2808288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30"/>
          <p:cNvSpPr/>
          <p:nvPr/>
        </p:nvSpPr>
        <p:spPr>
          <a:xfrm>
            <a:off x="4859338" y="3860800"/>
            <a:ext cx="4043362" cy="29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Поширений у степах південної України та Криму. Зустрічається у лісосмугах.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тіла  до 1,8 м.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Живиться гризунами, птахами та яйцями. Фанатично полюбляє розорювати шпаківні та дуплянки.</a:t>
            </a:r>
            <a:endParaRPr/>
          </a:p>
          <a:p>
            <a:pPr marL="342900" marR="0" lvl="0" indent="-3429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Із землі полоза дуже легко прийняти за суху гілочку дерева.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"/>
          <p:cNvSpPr txBox="1">
            <a:spLocks noGrp="1"/>
          </p:cNvSpPr>
          <p:nvPr>
            <p:ph type="body" idx="1"/>
          </p:nvPr>
        </p:nvSpPr>
        <p:spPr>
          <a:xfrm>
            <a:off x="539750" y="260350"/>
            <a:ext cx="3313113" cy="4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40"/>
              <a:buChar char="⚫"/>
            </a:pPr>
            <a:r>
              <a:rPr lang="ru-RU" sz="2400">
                <a:solidFill>
                  <a:schemeClr val="dk1"/>
                </a:solidFill>
              </a:rPr>
              <a:t>Полоз леопардовий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494" name="Google Shape;494;p31"/>
          <p:cNvSpPr/>
          <p:nvPr/>
        </p:nvSpPr>
        <p:spPr>
          <a:xfrm>
            <a:off x="4787900" y="260350"/>
            <a:ext cx="4032250" cy="4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Tahoma"/>
              <a:buChar char="•"/>
            </a:pPr>
            <a:r>
              <a:rPr lang="ru-RU" sz="2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Полоз жовточеревий</a:t>
            </a:r>
            <a:endParaRPr sz="24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95" name="Google Shape;495;p31"/>
          <p:cNvSpPr/>
          <p:nvPr/>
        </p:nvSpPr>
        <p:spPr>
          <a:xfrm>
            <a:off x="179388" y="4005263"/>
            <a:ext cx="4897437" cy="266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Мешканець півдня кримського півострова – від Севастополя до масиву Карадаг.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Зустрічається в сухих ярах із зарослями шипшини, глоду, березкових, на кам'янистих схилах,  в зарослях грабом східним та дубом пухнастим.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тіла 1,1 м.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Веде нічний спосіб життя.</a:t>
            </a:r>
            <a:endParaRPr sz="2000" i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496" name="Google Shape;496;p31"/>
          <p:cNvSpPr/>
          <p:nvPr/>
        </p:nvSpPr>
        <p:spPr>
          <a:xfrm>
            <a:off x="4427538" y="620713"/>
            <a:ext cx="4716462" cy="266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Мешкає на півдні України , в Криму.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Довжина тіла може сягати 2,5 м. Це найбільша змія України та Європи.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lang="ru-RU" sz="2000" i="1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Дуже агресивний: іноді, високо підплигуючи і цілячись в обличчя, сам кидається на людину, яка близько підійшла. Кусається боляче, але без наслідків.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 i="1">
              <a:solidFill>
                <a:srgbClr val="66FF33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endParaRPr sz="2000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497" name="Google Shape;497;p31" descr="полоз желтобрюхий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600" y="3068638"/>
            <a:ext cx="3101975" cy="360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31" descr="Леопардовый полоз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8313" y="765175"/>
            <a:ext cx="3527425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g196a66302ac_0_362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8CFFF"/>
              </a:buClr>
              <a:buSzPts val="4100"/>
              <a:buFont typeface="Lucida Sans"/>
              <a:buNone/>
            </a:pPr>
            <a:r>
              <a:rPr lang="ru-RU"/>
              <a:t>Перевір себе</a:t>
            </a:r>
            <a:endParaRPr/>
          </a:p>
        </p:txBody>
      </p:sp>
      <p:sp>
        <p:nvSpPr>
          <p:cNvPr id="505" name="Google Shape;505;g196a66302ac_0_362"/>
          <p:cNvSpPr txBox="1">
            <a:spLocks noGrp="1"/>
          </p:cNvSpPr>
          <p:nvPr>
            <p:ph type="body" idx="1"/>
          </p:nvPr>
        </p:nvSpPr>
        <p:spPr>
          <a:xfrm>
            <a:off x="467544" y="16288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І варіант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1.Дихальна система рептилій представлена: 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легенями;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зябрами;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шкірним диханням.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2. У рептилій шкіра: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волога, має багато залоз;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суха, не має залоз, вкрита роговими лусками або пластинками.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3. Розвиток плазунів: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прямий;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непрямий, з повним перетворенням 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4. Рептилії відкладають яйця: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у водне середовище;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 на суходолі;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у водне середовище та на суходолі.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  </a:t>
            </a:r>
            <a:endParaRPr/>
          </a:p>
        </p:txBody>
      </p:sp>
      <p:sp>
        <p:nvSpPr>
          <p:cNvPr id="506" name="Google Shape;506;g196a66302ac_0_362"/>
          <p:cNvSpPr txBox="1">
            <a:spLocks noGrp="1"/>
          </p:cNvSpPr>
          <p:nvPr>
            <p:ph type="body" idx="2"/>
          </p:nvPr>
        </p:nvSpPr>
        <p:spPr>
          <a:xfrm>
            <a:off x="4648200" y="1524000"/>
            <a:ext cx="40599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ІІ варіант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1.Чотирикамерне  серце  серед рептилій є у: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змій;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ящірок;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крокодилів.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2. Явище автотомії (самокаліцтва) спостерігається у 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змій;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ящірок;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черепах;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Г) крокодилів.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3. Грудної клітки немає  у: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крокодила;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ропухи;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варана.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 b="1"/>
              <a:t>4.Осьовий скелет рептилій представлений: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трьома відділами;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чотирма відділами;</a:t>
            </a:r>
            <a:endParaRPr/>
          </a:p>
          <a:p>
            <a:pPr marL="0" lvl="0" indent="0" algn="l" rtl="0">
              <a:spcBef>
                <a:spcPts val="286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п’ятьма відділами.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196a66302ac_0_44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8CFFF"/>
              </a:buClr>
              <a:buSzPts val="4100"/>
              <a:buFont typeface="Lucida Sans"/>
              <a:buNone/>
            </a:pPr>
            <a:r>
              <a:rPr lang="ru-RU"/>
              <a:t>Перевір себе</a:t>
            </a:r>
            <a:endParaRPr/>
          </a:p>
        </p:txBody>
      </p:sp>
      <p:sp>
        <p:nvSpPr>
          <p:cNvPr id="512" name="Google Shape;512;g196a66302ac_0_444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40599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548640" lvl="0" indent="-419528" algn="l" rtl="0">
              <a:spcBef>
                <a:spcPts val="0"/>
              </a:spcBef>
              <a:spcAft>
                <a:spcPts val="0"/>
              </a:spcAft>
              <a:buSzPct val="64999"/>
              <a:buChar char="⚫"/>
            </a:pPr>
            <a:r>
              <a:rPr lang="ru-RU"/>
              <a:t>І варіант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1.  До Червоної книги України занесена: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кобра королівська;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гадюка степова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2. Хамелеони належать до ряду: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Крокодили;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Лускаті;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Черепахи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3. Продуценти -  це: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тварини;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рослини</a:t>
            </a:r>
            <a:endParaRPr/>
          </a:p>
        </p:txBody>
      </p:sp>
      <p:sp>
        <p:nvSpPr>
          <p:cNvPr id="513" name="Google Shape;513;g196a66302ac_0_444"/>
          <p:cNvSpPr txBox="1">
            <a:spLocks noGrp="1"/>
          </p:cNvSpPr>
          <p:nvPr>
            <p:ph type="body" idx="2"/>
          </p:nvPr>
        </p:nvSpPr>
        <p:spPr>
          <a:xfrm>
            <a:off x="4648200" y="1524000"/>
            <a:ext cx="40599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548640" lvl="0" indent="-411480" algn="l" rtl="0">
              <a:spcBef>
                <a:spcPts val="0"/>
              </a:spcBef>
              <a:spcAft>
                <a:spcPts val="0"/>
              </a:spcAft>
              <a:buSzPct val="64999"/>
              <a:buChar char="⚫"/>
            </a:pPr>
            <a:r>
              <a:rPr lang="ru-RU"/>
              <a:t>ІІ варіант 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1. До Червоної книги України занесена: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ящірка веретільниця;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ящірка зелена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2.  Гавіал належить до ряду: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Лускаті;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Крокодили;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В) Дзьобоголові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3. Яка тварина живиться виключно іншими зміями: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А) гримуча змія;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r>
              <a:rPr lang="ru-RU"/>
              <a:t>Б) королівська кобра</a:t>
            </a:r>
            <a:endParaRPr/>
          </a:p>
          <a:p>
            <a:pPr marL="137160" lvl="0" indent="0" algn="l" rtl="0">
              <a:spcBef>
                <a:spcPts val="442"/>
              </a:spcBef>
              <a:spcAft>
                <a:spcPts val="0"/>
              </a:spcAft>
              <a:buSzPct val="64999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Бумажная">
  <a:themeElements>
    <a:clrScheme name="Бумажная">
      <a:dk1>
        <a:srgbClr val="000000"/>
      </a:dk1>
      <a:lt1>
        <a:srgbClr val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3346</Words>
  <Application>Microsoft Office PowerPoint</Application>
  <PresentationFormat>Экран (4:3)</PresentationFormat>
  <Paragraphs>398</Paragraphs>
  <Slides>36</Slides>
  <Notes>36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6" baseType="lpstr">
      <vt:lpstr>Arial</vt:lpstr>
      <vt:lpstr>Constantia</vt:lpstr>
      <vt:lpstr>Noto Sans Symbols</vt:lpstr>
      <vt:lpstr>Impact</vt:lpstr>
      <vt:lpstr>Lucida Sans</vt:lpstr>
      <vt:lpstr>Book Antiqua</vt:lpstr>
      <vt:lpstr>Times New Roman</vt:lpstr>
      <vt:lpstr>Tahoma</vt:lpstr>
      <vt:lpstr>Libre Franklin Medium</vt:lpstr>
      <vt:lpstr>Бумажная</vt:lpstr>
      <vt:lpstr>Слайд 1</vt:lpstr>
      <vt:lpstr>Слайд 2</vt:lpstr>
      <vt:lpstr>Систематика рептилій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           Ряд Дзьобоголові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Перевір себе</vt:lpstr>
      <vt:lpstr>Перевір себе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</dc:creator>
  <cp:lastModifiedBy>Пользователь Windows</cp:lastModifiedBy>
  <cp:revision>7</cp:revision>
  <dcterms:created xsi:type="dcterms:W3CDTF">2011-01-30T08:12:12Z</dcterms:created>
  <dcterms:modified xsi:type="dcterms:W3CDTF">2023-01-31T17:12:35Z</dcterms:modified>
</cp:coreProperties>
</file>