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309" r:id="rId7"/>
    <p:sldId id="260" r:id="rId8"/>
    <p:sldId id="310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F59A3E-B7C3-1409-4D11-29E4A158C6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B7B1AC7-C010-F2AC-34CE-9624EBB577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154203C-4EC5-2850-4495-B7A766B6BE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73259-1CD2-4740-AA89-81A23E9B7215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52422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0C94B1-A5AE-70AD-42D7-E2AD650352C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6353DCB-EF09-0442-2C65-81BD370C07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839BE66-B95C-5A5D-3436-B60CA7C8CF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564E73-9317-40D4-989E-2156735E7659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592478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06B622-2375-032A-5AF3-D838226C41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9F9C6E5-3C95-F077-9F17-0E5B26A14F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8D34A76-3F7E-3120-FFF9-E918D6B45F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B2EA3C-1851-4129-AF9F-93F3AC75E01C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67609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BF7718-4CD6-DB7D-C4C2-CC02838E24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3E48FE-D325-876D-DBF4-7A5E6B3029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4BD4D2-778A-81B1-83CD-A0F530DFDC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E1BA54-00B3-43A8-9791-C54C58B69715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499893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9A1F4ED-C819-DE7B-3868-03C936D875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DCCB08A-FE42-5466-EDD6-FB4544E486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53A6B35-EE11-EECA-2B59-F3E7630BB3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DC28F1-DA1E-457D-ABA7-1B17DA664016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931831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1BC05F1-36A5-4B52-7C73-D3F9C9A8D1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0DD669A-FF90-5604-0F72-168D2E8481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5750B74-E2CB-CC44-F03C-2D38911982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155568-8E5C-49DE-B4AE-66E906FF7B09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7781597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3F0A0B7-6B51-70F0-8A8E-162DB06BB6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3263F06-5E31-DC6A-149F-1EB57E3723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7DFD82B-FA7F-8144-B978-2B73674B8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C9A179-AADC-49BE-8BB1-B3E9BCC7BE3D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081082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83043C-FF5B-E593-2355-6E39DBA082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ABBB30-96F7-BEE6-C67B-51E07CC9A7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6DE536-ED38-6D7B-2150-8C524388B7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56C68-756D-4B5C-AD4C-A632B6D0534D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3099089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6E60BE-9609-5928-4C19-940A474BE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929875-2CAA-0B6D-3558-A307C57627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CB3042-315E-7D4C-892C-EFE2677756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DBF19E-FAC2-4344-9D8C-77F08D3F8978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5826119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4B6DCA7-793E-0DCC-5432-2A12C60270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243FBE4-AD17-1C25-4BC7-ABA2DE381F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1785A66-9D51-2182-9980-1D5B255163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A4EFF8-1D08-4FB0-8BB0-DCC2C4DD26B2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7451787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332FD89-E45A-8A74-B73A-106FF8183D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2B1482-24D0-6332-1978-32F9BFBCAF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A208D2-9E42-16AF-DE12-92BA88760D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EC0FEA-8357-403F-912D-6427EA341107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1650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86AA3EC-4E16-1E1E-966D-E2BA518938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0383A96-5AE7-4CCA-EF2B-C80A3545AB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3C85591-0EB2-73E4-580E-095E547E101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CA63CAF-8FF7-E43C-19A7-03A413F33B3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0891617-1355-DE34-CFA3-4C847A8ED40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66D6FA9-B9E5-4FDA-9B4B-AB93493B1615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013324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6CDE-5737-B935-C1A5-22707F18AA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043081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Огляд будови скелета людини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1459069-8A83-9986-01F7-98DCF4C005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703C5E-8AD1-C6C8-CE6F-1C96BE887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037" y="3377582"/>
            <a:ext cx="4137842" cy="27407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F0A581-66B5-3DEA-851D-15335EE233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5789" y="3429001"/>
            <a:ext cx="4658628" cy="274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1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2B464-01E4-6397-1A08-4139B9C13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1760062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r>
              <a:rPr kumimoji="1" lang="uk-UA" altLang="uk-UA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Скелет людини </a:t>
            </a:r>
            <a:br>
              <a:rPr kumimoji="1" lang="uk-UA" altLang="uk-UA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kumimoji="1" lang="uk-UA" altLang="uk-UA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складають  206 кісток.</a:t>
            </a:r>
            <a:r>
              <a:rPr kumimoji="1" lang="en-US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Він поділяється на   </a:t>
            </a:r>
            <a:b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1" lang="uk-UA" alt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осьовий</a:t>
            </a:r>
            <a:r>
              <a:rPr kumimoji="1" lang="uk-UA" alt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 </a:t>
            </a:r>
            <a:r>
              <a:rPr kumimoji="1" lang="uk-UA" altLang="uk-UA" sz="3600" b="1" i="1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додатковий</a:t>
            </a: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1" lang="en-US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</a:t>
            </a:r>
            <a:r>
              <a:rPr kumimoji="1" lang="uk-UA" altLang="uk-UA" sz="310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 осьового відносяться </a:t>
            </a: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череп, хребет, грудна клітка і таз. </a:t>
            </a:r>
            <a:r>
              <a:rPr kumimoji="1" lang="uk-UA" alt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Додатковий </a:t>
            </a:r>
            <a:r>
              <a:rPr kumimoji="1" lang="uk-UA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утворюють нижні та верхні кінцівки.</a:t>
            </a:r>
            <a:br>
              <a:rPr kumimoji="1" lang="ru-RU" alt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uk-UA" dirty="0"/>
          </a:p>
        </p:txBody>
      </p:sp>
      <p:pic>
        <p:nvPicPr>
          <p:cNvPr id="1026" name="Picture 2" descr="Цікаві факти про скелет людини">
            <a:extLst>
              <a:ext uri="{FF2B5EF4-FFF2-40B4-BE49-F238E27FC236}">
                <a16:creationId xmlns:a16="http://schemas.microsoft.com/office/drawing/2014/main" id="{8A6090FF-C4BD-C616-195E-7CBC6A23CD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592" y="803275"/>
            <a:ext cx="6134754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943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FE79233-E998-4CB8-6D76-EE0709345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Кістки черепа </a:t>
            </a: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BD05DCE3-922C-356B-3D0F-FF009DD3E49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Мозковий відділ </a:t>
            </a:r>
          </a:p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(8 кісток)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B7C3A3F-695F-B5EE-7C4D-A15EA731D3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3695849"/>
            <a:ext cx="6272022" cy="2383586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Лицьовий відділ</a:t>
            </a:r>
            <a:r>
              <a:rPr lang="uk-UA" dirty="0"/>
              <a:t>  </a:t>
            </a:r>
          </a:p>
          <a:p>
            <a:pPr algn="ctr"/>
            <a:r>
              <a:rPr lang="uk-UA" sz="4800" b="1" dirty="0"/>
              <a:t> (15 кісток)                                 </a:t>
            </a:r>
          </a:p>
        </p:txBody>
      </p:sp>
      <p:sp>
        <p:nvSpPr>
          <p:cNvPr id="7" name="Стрілка: угору 6">
            <a:extLst>
              <a:ext uri="{FF2B5EF4-FFF2-40B4-BE49-F238E27FC236}">
                <a16:creationId xmlns:a16="http://schemas.microsoft.com/office/drawing/2014/main" id="{025775D9-F727-28C2-0330-72187B03BE46}"/>
              </a:ext>
            </a:extLst>
          </p:cNvPr>
          <p:cNvSpPr/>
          <p:nvPr/>
        </p:nvSpPr>
        <p:spPr>
          <a:xfrm rot="3111839">
            <a:off x="4081112" y="2300438"/>
            <a:ext cx="683393" cy="1203158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трілка: угору 8">
            <a:extLst>
              <a:ext uri="{FF2B5EF4-FFF2-40B4-BE49-F238E27FC236}">
                <a16:creationId xmlns:a16="http://schemas.microsoft.com/office/drawing/2014/main" id="{40BAEF05-E9CB-AB2A-0C73-4A879F4F1EFF}"/>
              </a:ext>
            </a:extLst>
          </p:cNvPr>
          <p:cNvSpPr/>
          <p:nvPr/>
        </p:nvSpPr>
        <p:spPr>
          <a:xfrm rot="6688006">
            <a:off x="4312117" y="3810623"/>
            <a:ext cx="644893" cy="113757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47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8CD8FE7-3F78-D6E5-AF65-B4178C01F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Мозковий відділ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FE1C4E9-4A21-8076-0673-D0BD5558AB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3200" dirty="0"/>
              <a:t>Непарні кісти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ABD401D-E94B-4049-6348-ADB219FE9C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uk-UA" sz="2400" dirty="0"/>
              <a:t>Лобна</a:t>
            </a:r>
          </a:p>
          <a:p>
            <a:r>
              <a:rPr lang="uk-UA" sz="2400" dirty="0"/>
              <a:t>Потилична</a:t>
            </a:r>
          </a:p>
          <a:p>
            <a:r>
              <a:rPr lang="uk-UA" sz="2400" dirty="0"/>
              <a:t>Клиноподібна</a:t>
            </a:r>
          </a:p>
          <a:p>
            <a:r>
              <a:rPr lang="uk-UA" sz="2400" dirty="0"/>
              <a:t>решітчаста</a:t>
            </a:r>
          </a:p>
        </p:txBody>
      </p:sp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139030A2-79D9-9666-9CD1-E10DED4F05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sz="3200" dirty="0"/>
              <a:t>Парні кісти</a:t>
            </a:r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ABD49B4A-611C-70A4-ACA2-66B7A32E60C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Тім’яні</a:t>
            </a:r>
          </a:p>
          <a:p>
            <a:r>
              <a:rPr lang="uk-UA" sz="2400" dirty="0"/>
              <a:t>Скроневі</a:t>
            </a:r>
          </a:p>
        </p:txBody>
      </p:sp>
    </p:spTree>
    <p:extLst>
      <p:ext uri="{BB962C8B-B14F-4D97-AF65-F5344CB8AC3E}">
        <p14:creationId xmlns:p14="http://schemas.microsoft.com/office/powerpoint/2010/main" val="164196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>
            <a:extLst>
              <a:ext uri="{FF2B5EF4-FFF2-40B4-BE49-F238E27FC236}">
                <a16:creationId xmlns:a16="http://schemas.microsoft.com/office/drawing/2014/main" id="{C10B6C2F-14EC-BCC5-CDE6-790DA486B6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3600" y="152400"/>
            <a:ext cx="7924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3600" b="1" kern="10" dirty="0">
              <a:ln w="9525">
                <a:solidFill>
                  <a:srgbClr val="99CCFF"/>
                </a:solidFill>
                <a:round/>
                <a:headEnd/>
                <a:tailEnd/>
              </a:ln>
              <a:solidFill>
                <a:srgbClr val="0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771" name="Picture 3" descr="Z16_01">
            <a:extLst>
              <a:ext uri="{FF2B5EF4-FFF2-40B4-BE49-F238E27FC236}">
                <a16:creationId xmlns:a16="http://schemas.microsoft.com/office/drawing/2014/main" id="{572171F5-0AC7-5316-315C-C6E1A78CC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337" y="2158208"/>
            <a:ext cx="40322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Rectangle 4">
            <a:extLst>
              <a:ext uri="{FF2B5EF4-FFF2-40B4-BE49-F238E27FC236}">
                <a16:creationId xmlns:a16="http://schemas.microsoft.com/office/drawing/2014/main" id="{949631FC-268E-FBE6-05A0-17DBBCDDB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4724401"/>
            <a:ext cx="144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потилична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1FFB32BC-DEE2-C70F-25E5-77385FC28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2209801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тім</a:t>
            </a:r>
            <a:r>
              <a:rPr kumimoji="1" lang="en-US" altLang="uk-UA" sz="1800" b="1">
                <a:solidFill>
                  <a:srgbClr val="000000"/>
                </a:solidFill>
              </a:rPr>
              <a:t>’</a:t>
            </a:r>
            <a:r>
              <a:rPr kumimoji="1" lang="uk-UA" altLang="uk-UA" sz="1800" b="1">
                <a:solidFill>
                  <a:srgbClr val="000000"/>
                </a:solidFill>
              </a:rPr>
              <a:t>яна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4" name="Rectangle 6">
            <a:extLst>
              <a:ext uri="{FF2B5EF4-FFF2-40B4-BE49-F238E27FC236}">
                <a16:creationId xmlns:a16="http://schemas.microsoft.com/office/drawing/2014/main" id="{F8924628-1BCC-5482-8838-FBE077B39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9200" y="3733801"/>
            <a:ext cx="137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скронева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5" name="Rectangle 7">
            <a:extLst>
              <a:ext uri="{FF2B5EF4-FFF2-40B4-BE49-F238E27FC236}">
                <a16:creationId xmlns:a16="http://schemas.microsoft.com/office/drawing/2014/main" id="{F09AB69E-FCE7-35A7-172C-8AD3CC832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6172201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вилична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6" name="Rectangle 8">
            <a:extLst>
              <a:ext uri="{FF2B5EF4-FFF2-40B4-BE49-F238E27FC236}">
                <a16:creationId xmlns:a16="http://schemas.microsoft.com/office/drawing/2014/main" id="{BBA2DC0C-6311-994D-30FA-E961D0D99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5410201"/>
            <a:ext cx="144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клиновидна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7" name="Rectangle 9">
            <a:extLst>
              <a:ext uri="{FF2B5EF4-FFF2-40B4-BE49-F238E27FC236}">
                <a16:creationId xmlns:a16="http://schemas.microsoft.com/office/drawing/2014/main" id="{8A17CBA7-F184-3AE6-B709-9A89730AA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1524001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лобна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8" name="Rectangle 10">
            <a:extLst>
              <a:ext uri="{FF2B5EF4-FFF2-40B4-BE49-F238E27FC236}">
                <a16:creationId xmlns:a16="http://schemas.microsoft.com/office/drawing/2014/main" id="{0F6650E5-87EB-685B-8CDB-A62121157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524001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носова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79" name="Rectangle 11">
            <a:extLst>
              <a:ext uri="{FF2B5EF4-FFF2-40B4-BE49-F238E27FC236}">
                <a16:creationId xmlns:a16="http://schemas.microsoft.com/office/drawing/2014/main" id="{4547F669-1F39-9853-ADA5-6EC56BC7A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209801"/>
            <a:ext cx="137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решітчаста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80" name="Rectangle 12">
            <a:extLst>
              <a:ext uri="{FF2B5EF4-FFF2-40B4-BE49-F238E27FC236}">
                <a16:creationId xmlns:a16="http://schemas.microsoft.com/office/drawing/2014/main" id="{DAA2986D-58A4-C132-BBFB-01503C5048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200401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сльозова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81" name="Rectangle 13">
            <a:extLst>
              <a:ext uri="{FF2B5EF4-FFF2-40B4-BE49-F238E27FC236}">
                <a16:creationId xmlns:a16="http://schemas.microsoft.com/office/drawing/2014/main" id="{32B77D72-71F5-1C9E-2E89-2E8C13BC4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7244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верхня щелепа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82" name="Rectangle 14">
            <a:extLst>
              <a:ext uri="{FF2B5EF4-FFF2-40B4-BE49-F238E27FC236}">
                <a16:creationId xmlns:a16="http://schemas.microsoft.com/office/drawing/2014/main" id="{45313A8A-73D9-2C86-5C0D-7F22356E7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0198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1" lang="uk-UA" altLang="uk-UA" sz="1800" b="1">
                <a:solidFill>
                  <a:srgbClr val="000000"/>
                </a:solidFill>
              </a:rPr>
              <a:t>нижня щелепа</a:t>
            </a:r>
            <a:endParaRPr kumimoji="1" lang="ru-RU" altLang="uk-UA" sz="1800" b="1">
              <a:solidFill>
                <a:srgbClr val="000000"/>
              </a:solidFill>
            </a:endParaRPr>
          </a:p>
        </p:txBody>
      </p:sp>
      <p:sp>
        <p:nvSpPr>
          <p:cNvPr id="32783" name="Line 16">
            <a:extLst>
              <a:ext uri="{FF2B5EF4-FFF2-40B4-BE49-F238E27FC236}">
                <a16:creationId xmlns:a16="http://schemas.microsoft.com/office/drawing/2014/main" id="{23D4C17A-CA88-6A22-6DB2-6EE90DED14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1905000"/>
            <a:ext cx="3048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4" name="Line 17">
            <a:extLst>
              <a:ext uri="{FF2B5EF4-FFF2-40B4-BE49-F238E27FC236}">
                <a16:creationId xmlns:a16="http://schemas.microsoft.com/office/drawing/2014/main" id="{16FD5F75-1E7A-BDF6-4280-45C098D575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39000" y="2590800"/>
            <a:ext cx="1295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5" name="Line 18">
            <a:extLst>
              <a:ext uri="{FF2B5EF4-FFF2-40B4-BE49-F238E27FC236}">
                <a16:creationId xmlns:a16="http://schemas.microsoft.com/office/drawing/2014/main" id="{955F6D2E-25CC-1BF5-00FE-08440FB40E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86600" y="4114800"/>
            <a:ext cx="2133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6" name="Line 19">
            <a:extLst>
              <a:ext uri="{FF2B5EF4-FFF2-40B4-BE49-F238E27FC236}">
                <a16:creationId xmlns:a16="http://schemas.microsoft.com/office/drawing/2014/main" id="{1B6C9878-6D2C-A869-D2B4-B8F9F2714DA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43800" y="4953000"/>
            <a:ext cx="990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7" name="Line 20">
            <a:extLst>
              <a:ext uri="{FF2B5EF4-FFF2-40B4-BE49-F238E27FC236}">
                <a16:creationId xmlns:a16="http://schemas.microsoft.com/office/drawing/2014/main" id="{4C46AD68-C469-FE24-C132-D6218BEBD880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4114800"/>
            <a:ext cx="1524000" cy="137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8" name="Line 21">
            <a:extLst>
              <a:ext uri="{FF2B5EF4-FFF2-40B4-BE49-F238E27FC236}">
                <a16:creationId xmlns:a16="http://schemas.microsoft.com/office/drawing/2014/main" id="{BE341D93-0380-3CDB-BEF5-8C4806846F53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4572000"/>
            <a:ext cx="68580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89" name="Line 22">
            <a:extLst>
              <a:ext uri="{FF2B5EF4-FFF2-40B4-BE49-F238E27FC236}">
                <a16:creationId xmlns:a16="http://schemas.microsoft.com/office/drawing/2014/main" id="{9027DF2C-60F3-6FB6-AE59-B47034A1C4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52800" y="5638800"/>
            <a:ext cx="1447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90" name="Line 23">
            <a:extLst>
              <a:ext uri="{FF2B5EF4-FFF2-40B4-BE49-F238E27FC236}">
                <a16:creationId xmlns:a16="http://schemas.microsoft.com/office/drawing/2014/main" id="{6AD3DDBA-0AE0-47D4-FF83-E8D65CD5932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429000" y="4724400"/>
            <a:ext cx="1447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91" name="Line 24">
            <a:extLst>
              <a:ext uri="{FF2B5EF4-FFF2-40B4-BE49-F238E27FC236}">
                <a16:creationId xmlns:a16="http://schemas.microsoft.com/office/drawing/2014/main" id="{16B4E287-0458-4A91-ECF5-998DC4F84EB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038600" y="1981200"/>
            <a:ext cx="91440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92" name="Line 25">
            <a:extLst>
              <a:ext uri="{FF2B5EF4-FFF2-40B4-BE49-F238E27FC236}">
                <a16:creationId xmlns:a16="http://schemas.microsoft.com/office/drawing/2014/main" id="{CA726AB4-4DD7-BBE7-BACE-6A00CB753EF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429000" y="2590800"/>
            <a:ext cx="236220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93" name="Line 26">
            <a:extLst>
              <a:ext uri="{FF2B5EF4-FFF2-40B4-BE49-F238E27FC236}">
                <a16:creationId xmlns:a16="http://schemas.microsoft.com/office/drawing/2014/main" id="{6C34EB5F-ADC6-8D94-C512-9873CE01550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95600" y="3581400"/>
            <a:ext cx="2514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47" name="Rectangle 27">
            <a:extLst>
              <a:ext uri="{FF2B5EF4-FFF2-40B4-BE49-F238E27FC236}">
                <a16:creationId xmlns:a16="http://schemas.microsoft.com/office/drawing/2014/main" id="{5732C989-37C3-738C-FFE3-4F3AF88C2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91440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altLang="uk-UA" sz="4000" b="1" i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0586B29-CB78-8020-4847-CF6B1CC75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Скелет  тулуба</a:t>
            </a:r>
          </a:p>
        </p:txBody>
      </p:sp>
      <p:sp>
        <p:nvSpPr>
          <p:cNvPr id="6" name="Місце для тексту 5">
            <a:extLst>
              <a:ext uri="{FF2B5EF4-FFF2-40B4-BE49-F238E27FC236}">
                <a16:creationId xmlns:a16="http://schemas.microsoft.com/office/drawing/2014/main" id="{48B63605-93EC-CD66-3867-2BEF41D9C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l"/>
            <a:r>
              <a:rPr lang="uk-UA" sz="3200" dirty="0">
                <a:solidFill>
                  <a:srgbClr val="FF0000"/>
                </a:solidFill>
              </a:rPr>
              <a:t>Хребет </a:t>
            </a:r>
            <a:r>
              <a:rPr lang="uk-UA" dirty="0"/>
              <a:t>                                </a:t>
            </a:r>
            <a:r>
              <a:rPr lang="uk-UA" sz="2800" dirty="0">
                <a:solidFill>
                  <a:srgbClr val="FF0000"/>
                </a:solidFill>
              </a:rPr>
              <a:t>Грудна клітка</a:t>
            </a:r>
          </a:p>
        </p:txBody>
      </p:sp>
      <p:pic>
        <p:nvPicPr>
          <p:cNvPr id="10" name="Місце для зображення 9">
            <a:extLst>
              <a:ext uri="{FF2B5EF4-FFF2-40B4-BE49-F238E27FC236}">
                <a16:creationId xmlns:a16="http://schemas.microsoft.com/office/drawing/2014/main" id="{3F50BCF4-B799-E63E-3410-768A7A399C1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4583" r="24583"/>
          <a:stretch>
            <a:fillRect/>
          </a:stretch>
        </p:blipFill>
        <p:spPr>
          <a:xfrm>
            <a:off x="7218948" y="300789"/>
            <a:ext cx="4340993" cy="6256422"/>
          </a:xfrm>
        </p:spPr>
      </p:pic>
    </p:spTree>
    <p:extLst>
      <p:ext uri="{BB962C8B-B14F-4D97-AF65-F5344CB8AC3E}">
        <p14:creationId xmlns:p14="http://schemas.microsoft.com/office/powerpoint/2010/main" val="257975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6525B5A-FB6D-F7E9-AF38-D44F5A9FF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73" y="2563678"/>
            <a:ext cx="1911280" cy="2120298"/>
          </a:xfrm>
        </p:spPr>
        <p:txBody>
          <a:bodyPr>
            <a:norm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6737933-DA9A-1CD3-C081-1343B814B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0051" y="803186"/>
            <a:ext cx="4980269" cy="5248622"/>
          </a:xfrm>
        </p:spPr>
        <p:txBody>
          <a:bodyPr/>
          <a:lstStyle/>
          <a:p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Складовими частинами хребта є хребці, їх 33-34.  Відділів хребта - 5:   </a:t>
            </a:r>
            <a:b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шийний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– 7 хребців; </a:t>
            </a:r>
            <a:b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грудний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– 12 хребців; </a:t>
            </a:r>
            <a:b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поперековий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– 5 хребців;  -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крижовий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– 5, що зрослися у криж;</a:t>
            </a:r>
            <a:b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куприковий </a:t>
            </a:r>
            <a:r>
              <a:rPr kumimoji="1" lang="uk-UA" altLang="uk-UA" sz="2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– 4-5, що зрослися у куприк.</a:t>
            </a:r>
            <a:endParaRPr lang="uk-UA" dirty="0"/>
          </a:p>
        </p:txBody>
      </p:sp>
      <p:pic>
        <p:nvPicPr>
          <p:cNvPr id="18434" name="Picture 2" descr="Травми хребта та спинного мозку: ATLS Розділ 7 – gmka.org">
            <a:extLst>
              <a:ext uri="{FF2B5EF4-FFF2-40B4-BE49-F238E27FC236}">
                <a16:creationId xmlns:a16="http://schemas.microsoft.com/office/drawing/2014/main" id="{557448F5-C5EA-AE1A-D8C5-50C57B330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03" y="596766"/>
            <a:ext cx="6304547" cy="591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55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E69E7B-71B4-453B-FE13-2F11A2F81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223" y="3495331"/>
            <a:ext cx="1499089" cy="1792772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126250B-1469-6C59-E912-2437ABB63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Хребет має 4 вигини, тому вигляд збоку нагадує латинську букву </a:t>
            </a:r>
            <a:r>
              <a:rPr kumimoji="1" lang="en-US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</a:t>
            </a:r>
            <a:r>
              <a:rPr kumimoji="1" lang="uk-UA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Вигини сприяють збереженню рівноваги та </a:t>
            </a:r>
            <a:r>
              <a:rPr kumimoji="1" lang="uk-UA" altLang="uk-UA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пом</a:t>
            </a:r>
            <a:r>
              <a:rPr kumimoji="1" lang="en-US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1" lang="uk-UA" altLang="uk-UA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якшенню</a:t>
            </a:r>
            <a:r>
              <a:rPr kumimoji="1" lang="uk-UA" alt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поштовхів.</a:t>
            </a:r>
            <a:endParaRPr kumimoji="1" lang="ru-RU" altLang="uk-UA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9458" name="Picture 2" descr="Чому болить хребет? Це повинен знати кожен!">
            <a:extLst>
              <a:ext uri="{FF2B5EF4-FFF2-40B4-BE49-F238E27FC236}">
                <a16:creationId xmlns:a16="http://schemas.microsoft.com/office/drawing/2014/main" id="{6FE6F640-0A0A-9816-A483-C60C283AA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06" y="558266"/>
            <a:ext cx="4966636" cy="559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93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FBCE8F-30D1-56CF-1520-2517096DD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Перший  </a:t>
            </a:r>
            <a:r>
              <a:rPr lang="uk-UA" i="1" dirty="0">
                <a:solidFill>
                  <a:srgbClr val="FF0000"/>
                </a:solidFill>
              </a:rPr>
              <a:t>(Атлант) </a:t>
            </a:r>
            <a:r>
              <a:rPr lang="uk-UA" dirty="0"/>
              <a:t>та другий </a:t>
            </a:r>
            <a:r>
              <a:rPr lang="uk-UA" i="1" dirty="0">
                <a:solidFill>
                  <a:srgbClr val="FF0000"/>
                </a:solidFill>
              </a:rPr>
              <a:t>(Епістрофей) </a:t>
            </a:r>
            <a:r>
              <a:rPr lang="uk-UA" dirty="0"/>
              <a:t>шийні хребці</a:t>
            </a:r>
          </a:p>
        </p:txBody>
      </p:sp>
      <p:pic>
        <p:nvPicPr>
          <p:cNvPr id="20482" name="Picture 2" descr="Хребетний стовп">
            <a:extLst>
              <a:ext uri="{FF2B5EF4-FFF2-40B4-BE49-F238E27FC236}">
                <a16:creationId xmlns:a16="http://schemas.microsoft.com/office/drawing/2014/main" id="{7D1E91C1-AE39-9E47-E689-04848C5BC1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10654"/>
            <a:ext cx="4953802" cy="46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04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C4E59E-AA27-7FE3-C83C-87EE95F13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86788" y="2224797"/>
            <a:ext cx="4563307" cy="2456442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9370D28-9187-DEED-9D6C-769B89156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Грудна клітка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Грудна клітка складається з 12 пар </a:t>
            </a:r>
            <a:r>
              <a:rPr kumimoji="1" lang="uk-UA" altLang="uk-UA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ребер</a:t>
            </a: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грудної кістки – груднини та 12 грудних хребців. 1- 6 пари </a:t>
            </a:r>
            <a:r>
              <a:rPr kumimoji="1" lang="uk-UA" altLang="uk-UA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ребер</a:t>
            </a: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прикріплюються до груднини, 7-10 пари з</a:t>
            </a:r>
            <a:r>
              <a:rPr kumimoji="1" lang="en-US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1" lang="uk-UA" altLang="uk-UA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єднані</a:t>
            </a: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разом і утворюють реберну дугу, а 11 та 12 пари недорозвинені і закінчуються вільно. Донизу грудна клітка розширена.</a:t>
            </a:r>
            <a:endParaRPr kumimoji="1" lang="ru-RU" altLang="uk-UA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21506" name="Picture 2" descr="Грудна клітка (thorax) | Синдесмология | Анатомія людини">
            <a:extLst>
              <a:ext uri="{FF2B5EF4-FFF2-40B4-BE49-F238E27FC236}">
                <a16:creationId xmlns:a16="http://schemas.microsoft.com/office/drawing/2014/main" id="{ABD8353E-7A2C-74F0-3FA1-A8B7E59CB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37" y="1182756"/>
            <a:ext cx="4646809" cy="512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8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E83AF8-504B-33CE-9529-5722F48E8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3619099"/>
            <a:ext cx="3498979" cy="1187268"/>
          </a:xfrm>
        </p:spPr>
        <p:txBody>
          <a:bodyPr>
            <a:normAutofit fontScale="90000"/>
          </a:bodyPr>
          <a:lstStyle/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Тазові кістки</a:t>
            </a:r>
            <a:br>
              <a:rPr lang="uk-UA" dirty="0"/>
            </a:b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Таз утворений двома тазовими кістками, крижовим та куприковим відділами хребта. З</a:t>
            </a:r>
            <a:r>
              <a:rPr kumimoji="1" lang="en-US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єднання цих складових частин досить міцне.</a:t>
            </a:r>
            <a:b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1" lang="uk-UA" alt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Таз є поясом нижніх кінцівок. Вони поєднані між собою міцним тазостегновим суглобом.</a:t>
            </a:r>
            <a:endParaRPr lang="uk-UA" dirty="0"/>
          </a:p>
        </p:txBody>
      </p:sp>
      <p:pic>
        <p:nvPicPr>
          <p:cNvPr id="22530" name="Picture 2" descr="Анатомія таза: будова, функції">
            <a:extLst>
              <a:ext uri="{FF2B5EF4-FFF2-40B4-BE49-F238E27FC236}">
                <a16:creationId xmlns:a16="http://schemas.microsoft.com/office/drawing/2014/main" id="{7754D092-7FD7-DDB9-B517-E71E37CF75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00" y="1357162"/>
            <a:ext cx="6281738" cy="46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50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FEACC3-6FD8-1938-A35A-3472631AC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0B9174A-ACEA-A60A-BD3E-22118DDE9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1195" y="803186"/>
            <a:ext cx="4408371" cy="5248622"/>
          </a:xfr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Скелет верхньої кінцівки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Верхня кінцівка складається з плечового поясу та вільної кінцівки.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 плечового поясу належать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лопатка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ключиця. </a:t>
            </a:r>
            <a:endParaRPr kumimoji="1" lang="ru-RU" altLang="uk-UA" sz="3600" b="1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23554" name="Picture 2" descr="Кістки верхніх кінцівок - 3D-сцена - Цифрова освіта та навчання від Mozaik">
            <a:extLst>
              <a:ext uri="{FF2B5EF4-FFF2-40B4-BE49-F238E27FC236}">
                <a16:creationId xmlns:a16="http://schemas.microsoft.com/office/drawing/2014/main" id="{577B4058-8D7D-CEEA-CDF2-B8F5EBA3B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08" y="914400"/>
            <a:ext cx="638155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738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37505-FD66-4FE6-E550-E963CF9E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870" y="1762784"/>
            <a:ext cx="1333800" cy="1363384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1C749E1-F6D3-E143-9E37-2EA6224A9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Вільна кінцівка (рука)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складається з трьох відділів: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плече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плечова кістка;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передпліччя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ліктьова та променева кістки;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Кисть(5 кісток)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1" lang="uk-UA" altLang="uk-UA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зап</a:t>
            </a:r>
            <a:r>
              <a:rPr kumimoji="1" lang="en-US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1" lang="uk-UA" altLang="uk-UA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ясток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(8 кісток), п</a:t>
            </a:r>
            <a:r>
              <a:rPr kumimoji="1" lang="en-US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1" lang="uk-UA" altLang="uk-UA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ясток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та фаланги пальців (великий </a:t>
            </a:r>
            <a:r>
              <a:rPr kumimoji="1" lang="uk-UA" altLang="uk-UA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фаланги, всі інші 3).</a:t>
            </a:r>
            <a:endParaRPr kumimoji="1" lang="ru-RU" altLang="uk-UA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24578" name="Picture 2" descr="Кістки верхніх кінцівок - 3D-сцена - Цифрова освіта та навчання від Mozaik">
            <a:extLst>
              <a:ext uri="{FF2B5EF4-FFF2-40B4-BE49-F238E27FC236}">
                <a16:creationId xmlns:a16="http://schemas.microsoft.com/office/drawing/2014/main" id="{B968DA3E-FCE8-2389-83D9-AE4C9BE02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08" y="327259"/>
            <a:ext cx="4726004" cy="378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Будова кисті Кисть руки людини, дивовижний механізм і Вам необхідно  пам'ятати, ваше завдання як фахівця манікюру, не тільки робити руки та кисті  рук красивими, але ще і піклуватися про їхнє здоров'я. А">
            <a:extLst>
              <a:ext uri="{FF2B5EF4-FFF2-40B4-BE49-F238E27FC236}">
                <a16:creationId xmlns:a16="http://schemas.microsoft.com/office/drawing/2014/main" id="{642CF52B-4FF6-0AC6-6CE0-AB6C9316A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70" y="4109987"/>
            <a:ext cx="4155006" cy="242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91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5C62C6A-CB89-C0BB-9BAB-44AF16E3F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5554" y="803186"/>
            <a:ext cx="5275446" cy="5248622"/>
          </a:xfr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Нижня кінцівка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складається з тазового поясу та вільної кінцівки: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стегно 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стегнова кістка;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гомілка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велика і мала гомілкові;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стопа</a:t>
            </a:r>
            <a:r>
              <a:rPr kumimoji="1" lang="uk-UA" alt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передплесно(7 кісток), плесно(5 кісток) та фаланги пальців.</a:t>
            </a:r>
            <a:endParaRPr kumimoji="1" lang="ru-RU" altLang="uk-UA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9D51B9-4088-A7AC-E830-E86277DA7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8217"/>
            <a:ext cx="6260432" cy="4119522"/>
          </a:xfrm>
          <a:prstGeom prst="rect">
            <a:avLst/>
          </a:prstGeom>
        </p:spPr>
      </p:pic>
      <p:sp>
        <p:nvSpPr>
          <p:cNvPr id="6" name="AutoShape 6" descr="Кінцівки: картинки, стокові Кінцівки фотографії, зображення | Скачати з  Depositphotos">
            <a:extLst>
              <a:ext uri="{FF2B5EF4-FFF2-40B4-BE49-F238E27FC236}">
                <a16:creationId xmlns:a16="http://schemas.microsoft.com/office/drawing/2014/main" id="{6E3F682E-9078-3064-4512-A4C58C684876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25608" name="Picture 8" descr="Cuboides Зображення, стокові фотографії та картинки Cuboides">
            <a:extLst>
              <a:ext uri="{FF2B5EF4-FFF2-40B4-BE49-F238E27FC236}">
                <a16:creationId xmlns:a16="http://schemas.microsoft.com/office/drawing/2014/main" id="{8BBF623B-F504-D6A1-5CA7-C6621626B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19" y="4167739"/>
            <a:ext cx="4206341" cy="272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2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9C51EE-B62D-C9CE-747D-95343ADCD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1857676"/>
            <a:ext cx="3498979" cy="2948691"/>
          </a:xfrm>
        </p:spPr>
        <p:txBody>
          <a:bodyPr>
            <a:normAutofit fontScale="90000"/>
          </a:bodyPr>
          <a:lstStyle/>
          <a:p>
            <a:r>
              <a:rPr lang="uk-UA" sz="49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Порушення постави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Лордоз</a:t>
            </a:r>
            <a:r>
              <a:rPr lang="uk-UA" dirty="0">
                <a:solidFill>
                  <a:srgbClr val="FF0000"/>
                </a:solidFill>
              </a:rPr>
              <a:t>(вигин </a:t>
            </a:r>
            <a:r>
              <a:rPr lang="uk-UA" dirty="0" err="1">
                <a:solidFill>
                  <a:srgbClr val="FF0000"/>
                </a:solidFill>
              </a:rPr>
              <a:t>хребна</a:t>
            </a:r>
            <a:r>
              <a:rPr lang="uk-UA" dirty="0">
                <a:solidFill>
                  <a:srgbClr val="FF0000"/>
                </a:solidFill>
              </a:rPr>
              <a:t> в поперековому відділі)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Кіфоз</a:t>
            </a:r>
            <a:r>
              <a:rPr lang="uk-UA" dirty="0">
                <a:solidFill>
                  <a:srgbClr val="FF0000"/>
                </a:solidFill>
              </a:rPr>
              <a:t>(вигин назад у грудному відділі)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Сколіоз</a:t>
            </a:r>
            <a:r>
              <a:rPr lang="uk-UA" dirty="0">
                <a:solidFill>
                  <a:srgbClr val="FF0000"/>
                </a:solidFill>
              </a:rPr>
              <a:t>(бокові викривлення хребта)</a:t>
            </a:r>
          </a:p>
        </p:txBody>
      </p:sp>
      <p:pic>
        <p:nvPicPr>
          <p:cNvPr id="26626" name="Picture 2" descr="Гіподинамія. Порушення функцій скелета та їх профілактика - Біологія. 8  клас. Страшко">
            <a:extLst>
              <a:ext uri="{FF2B5EF4-FFF2-40B4-BE49-F238E27FC236}">
                <a16:creationId xmlns:a16="http://schemas.microsoft.com/office/drawing/2014/main" id="{C3435F47-4001-91FD-B195-CC0DCEFECF0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279" y="895149"/>
            <a:ext cx="4677879" cy="305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Порушення постави головні причини, види, лікування та профілактика">
            <a:extLst>
              <a:ext uri="{FF2B5EF4-FFF2-40B4-BE49-F238E27FC236}">
                <a16:creationId xmlns:a16="http://schemas.microsoft.com/office/drawing/2014/main" id="{9E51A570-255A-A9D0-C4B3-410C062D7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509" y="4344202"/>
            <a:ext cx="4403156" cy="221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91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2D9E447-94A3-4089-C9E7-D1E43BCD8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7650" name="Picture 2" descr="Скелет людини - 3D-сцена - Цифрова освіта та навчання від Mozaik">
            <a:extLst>
              <a:ext uri="{FF2B5EF4-FFF2-40B4-BE49-F238E27FC236}">
                <a16:creationId xmlns:a16="http://schemas.microsoft.com/office/drawing/2014/main" id="{BC2CC319-C094-D1A2-D09E-2BA4681DF9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15" y="702644"/>
            <a:ext cx="11271183" cy="56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39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Атлас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78C30D"/>
      </a:accent1>
      <a:accent2>
        <a:srgbClr val="099B62"/>
      </a:accent2>
      <a:accent3>
        <a:srgbClr val="21CFDF"/>
      </a:accent3>
      <a:accent4>
        <a:srgbClr val="179FDF"/>
      </a:accent4>
      <a:accent5>
        <a:srgbClr val="E75710"/>
      </a:accent5>
      <a:accent6>
        <a:srgbClr val="F89C19"/>
      </a:accent6>
      <a:hlink>
        <a:srgbClr val="7CDE25"/>
      </a:hlink>
      <a:folHlink>
        <a:srgbClr val="BCE8A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EF0781-FB17-4F1F-B3B1-699933968CEA}"/>
    </a:ext>
  </a:ext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TM16401371[[fn=Атлас]]</Template>
  <TotalTime>92</TotalTime>
  <Words>413</Words>
  <Application>Microsoft Office PowerPoint</Application>
  <PresentationFormat>Широкий екран</PresentationFormat>
  <Paragraphs>49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16</vt:i4>
      </vt:variant>
    </vt:vector>
  </HeadingPairs>
  <TitlesOfParts>
    <vt:vector size="23" baseType="lpstr">
      <vt:lpstr>Arial</vt:lpstr>
      <vt:lpstr>Calibri Light</vt:lpstr>
      <vt:lpstr>Rockwell</vt:lpstr>
      <vt:lpstr>Times New Roman</vt:lpstr>
      <vt:lpstr>Wingdings</vt:lpstr>
      <vt:lpstr>Атлас</vt:lpstr>
      <vt:lpstr>Оформление по умолчанию</vt:lpstr>
      <vt:lpstr>Огляд будови скелета людини</vt:lpstr>
      <vt:lpstr>Скелет людини   складають  206 кісток. Він поділяється на     осьовий та додатковий.                        До осьового відносяться череп, хребет, грудна клітка і таз. Додатковий утворюють нижні та верхні кінцівки. </vt:lpstr>
      <vt:lpstr>Кістки черепа </vt:lpstr>
      <vt:lpstr>Мозковий відділ</vt:lpstr>
      <vt:lpstr>Презентація PowerPoint</vt:lpstr>
      <vt:lpstr>Скелет  тулуба</vt:lpstr>
      <vt:lpstr> </vt:lpstr>
      <vt:lpstr>Презентація PowerPoint</vt:lpstr>
      <vt:lpstr>Перший  (Атлант) та другий (Епістрофей) шийні хребці</vt:lpstr>
      <vt:lpstr>Презентація PowerPoint</vt:lpstr>
      <vt:lpstr>Тазові кістки Таз утворений двома тазовими кістками, крижовим та куприковим відділами хребта. З’єднання цих складових частин досить міцне. Таз є поясом нижніх кінцівок. Вони поєднані між собою міцним тазостегновим суглобом.</vt:lpstr>
      <vt:lpstr>Презентація PowerPoint</vt:lpstr>
      <vt:lpstr>Презентація PowerPoint</vt:lpstr>
      <vt:lpstr>Презентація PowerPoint</vt:lpstr>
      <vt:lpstr>Порушення постави Лордоз(вигин хребна в поперековому відділі) Кіфоз(вигин назад у грудному відділі) Сколіоз(бокові викривлення хребта)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Огляд будови скелета людини</dc:title>
  <dc:creator>Admin</dc:creator>
  <cp:lastModifiedBy>Admin</cp:lastModifiedBy>
  <cp:revision>2</cp:revision>
  <dcterms:created xsi:type="dcterms:W3CDTF">2023-02-11T15:39:15Z</dcterms:created>
  <dcterms:modified xsi:type="dcterms:W3CDTF">2023-02-11T17:16:24Z</dcterms:modified>
</cp:coreProperties>
</file>