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81" r:id="rId3"/>
    <p:sldId id="256" r:id="rId4"/>
    <p:sldId id="274" r:id="rId5"/>
    <p:sldId id="273" r:id="rId6"/>
    <p:sldId id="278" r:id="rId7"/>
    <p:sldId id="275" r:id="rId8"/>
    <p:sldId id="296" r:id="rId9"/>
    <p:sldId id="295" r:id="rId10"/>
    <p:sldId id="280" r:id="rId11"/>
    <p:sldId id="279" r:id="rId12"/>
    <p:sldId id="285" r:id="rId13"/>
    <p:sldId id="282" r:id="rId14"/>
    <p:sldId id="287" r:id="rId15"/>
    <p:sldId id="286" r:id="rId16"/>
    <p:sldId id="290" r:id="rId17"/>
    <p:sldId id="288" r:id="rId18"/>
    <p:sldId id="291" r:id="rId19"/>
    <p:sldId id="292" r:id="rId20"/>
    <p:sldId id="293" r:id="rId21"/>
    <p:sldId id="294" r:id="rId22"/>
    <p:sldId id="320" r:id="rId23"/>
    <p:sldId id="297" r:id="rId24"/>
    <p:sldId id="299" r:id="rId25"/>
    <p:sldId id="300" r:id="rId26"/>
    <p:sldId id="301" r:id="rId27"/>
    <p:sldId id="302" r:id="rId28"/>
    <p:sldId id="305" r:id="rId29"/>
    <p:sldId id="306" r:id="rId30"/>
    <p:sldId id="307" r:id="rId31"/>
    <p:sldId id="303" r:id="rId32"/>
    <p:sldId id="304" r:id="rId33"/>
    <p:sldId id="308" r:id="rId34"/>
    <p:sldId id="309" r:id="rId35"/>
    <p:sldId id="310" r:id="rId36"/>
    <p:sldId id="311" r:id="rId37"/>
    <p:sldId id="312" r:id="rId38"/>
    <p:sldId id="314" r:id="rId39"/>
    <p:sldId id="315" r:id="rId40"/>
    <p:sldId id="316" r:id="rId41"/>
    <p:sldId id="317" r:id="rId42"/>
    <p:sldId id="318" r:id="rId43"/>
    <p:sldId id="319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50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5027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1293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4469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5367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035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7482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3566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7533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0547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3471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1828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DC475-D4DF-47B6-86AD-47BF646941C9}" type="datetimeFigureOut">
              <a:rPr lang="ru-RU" smtClean="0"/>
              <a:pPr/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9E064-F6D5-4CAF-8B04-09F3004866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0127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74;&#1110;&#1076;&#1082;&#1088;&#1080;&#1090;&#1080;&#1081;%20&#1091;&#1088;&#1086;&#1082;%201\videoplayback.mp4" TargetMode="Externa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9" y="476672"/>
            <a:ext cx="77048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Урок  Узагальнення та </a:t>
            </a:r>
          </a:p>
          <a:p>
            <a:pPr algn="ctr"/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систематизації знань</a:t>
            </a:r>
          </a:p>
          <a:p>
            <a:pPr algn="ctr"/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 темі:</a:t>
            </a:r>
          </a:p>
          <a:p>
            <a:pPr algn="ctr"/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«Закономірності </a:t>
            </a:r>
          </a:p>
          <a:p>
            <a:pPr algn="ctr"/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успадкування</a:t>
            </a:r>
          </a:p>
          <a:p>
            <a:pPr algn="ctr"/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ознак»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946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Картинки по запросу замки англії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521" r="17798"/>
          <a:stretch/>
        </p:blipFill>
        <p:spPr bwMode="auto">
          <a:xfrm>
            <a:off x="251520" y="445232"/>
            <a:ext cx="4636655" cy="378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Shrewsbury_Book_f.2_(Talbot-Dog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0232" y="1643050"/>
            <a:ext cx="3907401" cy="390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відкритий урок 1\b9a8f2bb87f090530bc31889cf1d75f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3000372"/>
            <a:ext cx="5038738" cy="35527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0871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43174" y="928670"/>
            <a:ext cx="5572164" cy="171451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uk-UA" sz="9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Пригадай!</a:t>
            </a:r>
            <a:endParaRPr lang="uk-UA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952730"/>
            <a:ext cx="6408712" cy="29605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5875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26448" y="836712"/>
            <a:ext cx="1922899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Ген</a:t>
            </a:r>
          </a:p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 descr="Картинки по запросу ге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11029"/>
            <a:ext cx="5544616" cy="3844268"/>
          </a:xfrm>
          <a:prstGeom prst="rect">
            <a:avLst/>
          </a:prstGeom>
          <a:ln>
            <a:solidFill>
              <a:srgbClr val="0070C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373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123728" y="548680"/>
            <a:ext cx="6840760" cy="4968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функціональна одиниця спадковості, з допомогою якої відбувається запис, зберігання та передача генетичної  інформації в ряді поколінь, певна ділянка молекули ДНК (або РНК у деяких вірусів), розташована на певній ділянці (у певному локусі) хромосоми еукаріотів, у бактеріальній хромосомі чи </a:t>
            </a:r>
            <a:r>
              <a:rPr lang="uk-UA" sz="2400" b="1" dirty="0" err="1" smtClean="0"/>
              <a:t>плазміді</a:t>
            </a:r>
            <a:r>
              <a:rPr lang="uk-UA" sz="2400" b="1" dirty="0" smtClean="0"/>
              <a:t> у прокаріотів або в молекулі нуклеїнової кислоти вірусів. 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xmlns="" val="425030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8481" y="566678"/>
            <a:ext cx="3467039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Алель</a:t>
            </a:r>
          </a:p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708920"/>
            <a:ext cx="4512501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5934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55776" y="1484784"/>
            <a:ext cx="5832648" cy="41044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/>
              <a:t>один з можливих станів (варіантів) гена.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xmlns="" val="136133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11913" y="548680"/>
            <a:ext cx="655904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Домінантний ген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5013176"/>
            <a:ext cx="605736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Рецесивний ген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748"/>
          <a:stretch/>
        </p:blipFill>
        <p:spPr bwMode="auto">
          <a:xfrm>
            <a:off x="3016627" y="1885223"/>
            <a:ext cx="4037333" cy="32719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164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71800" y="404664"/>
            <a:ext cx="5256584" cy="2808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/>
              <a:t>алель</a:t>
            </a:r>
            <a:r>
              <a:rPr lang="ru-RU" sz="4000" dirty="0" smtClean="0"/>
              <a:t>, </a:t>
            </a:r>
            <a:r>
              <a:rPr lang="uk-UA" sz="4000" dirty="0" smtClean="0"/>
              <a:t>який пригнічує прояв іншого алеля певного гена.</a:t>
            </a:r>
            <a:endParaRPr lang="uk-UA" sz="4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71800" y="4077072"/>
            <a:ext cx="5400600" cy="2376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/>
              <a:t>алель, прояв якого пригнічується іншим алелем певного гена. 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xmlns="" val="93115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5804" y="548680"/>
            <a:ext cx="335239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Локус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206"/>
          <a:stretch/>
        </p:blipFill>
        <p:spPr bwMode="auto">
          <a:xfrm>
            <a:off x="1979713" y="1990725"/>
            <a:ext cx="6651440" cy="4160694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031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195736" y="1268760"/>
            <a:ext cx="5976664" cy="4536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місце розташування алелей певного </a:t>
            </a:r>
            <a:r>
              <a:rPr lang="uk-UA" sz="5400" dirty="0" err="1" smtClean="0"/>
              <a:t>певного</a:t>
            </a:r>
            <a:r>
              <a:rPr lang="uk-UA" sz="5400" dirty="0" smtClean="0"/>
              <a:t> гена на хромосомі. 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xmlns="" val="266493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1760" y="404664"/>
            <a:ext cx="625164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Гомозигота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170" name="Picture 2" descr="Картинки по запросу гомозигот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23" t="37124" r="11767" b="9845"/>
          <a:stretch/>
        </p:blipFill>
        <p:spPr bwMode="auto">
          <a:xfrm>
            <a:off x="2305568" y="2924944"/>
            <a:ext cx="6464032" cy="3024336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348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63688" y="980728"/>
            <a:ext cx="7056784" cy="38164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/>
              <a:t>диплоїдна або поліплоїдна клітина (особина) , гомологічні хромосоми якої мають однакові алелі певного гена</a:t>
            </a:r>
            <a:r>
              <a:rPr lang="ru-RU" sz="3600" dirty="0" smtClean="0"/>
              <a:t>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180321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332656"/>
            <a:ext cx="709720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гетерозигота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220" name="Picture 4" descr="C:\Users\user\Desktop\image01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0792"/>
          <a:stretch/>
        </p:blipFill>
        <p:spPr bwMode="auto">
          <a:xfrm>
            <a:off x="3851920" y="2420888"/>
            <a:ext cx="3454296" cy="3795861"/>
          </a:xfrm>
          <a:prstGeom prst="rect">
            <a:avLst/>
          </a:prstGeom>
          <a:ln>
            <a:solidFill>
              <a:srgbClr val="0070C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3015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835696" y="1196752"/>
            <a:ext cx="6624736" cy="35283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/>
              <a:t>диплоїдна або поліплоїдна клітина (особина), гомологічні хромосоми якої мають різні алелі певного гена. </a:t>
            </a:r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xmlns="" val="286656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8475" y="2492896"/>
            <a:ext cx="3810000" cy="38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11460" y="332656"/>
            <a:ext cx="4877015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Генотип</a:t>
            </a:r>
          </a:p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373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195736" y="1556792"/>
            <a:ext cx="5832648" cy="3960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uk-UA" sz="3200" dirty="0" smtClean="0"/>
              <a:t>сукупність усіх генів клітини, локалізованих у ядрі (у хромосомах) або в різних структурах цитоплазми (пластидах</a:t>
            </a:r>
            <a:r>
              <a:rPr lang="uk-UA" sz="3200" smtClean="0"/>
              <a:t>, мітохондріях). 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xmlns="" val="1645564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3377" y="404664"/>
            <a:ext cx="483279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фенотип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6974" y="1974324"/>
            <a:ext cx="3888432" cy="453902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729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59832" y="1124744"/>
            <a:ext cx="5328592" cy="4176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/>
              <a:t>сукупність властивостей і ознак організму, що склалися на основі взаємодії генотипу з умовами зовнішнього середовища. 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xmlns="" val="422943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6050" y="1357298"/>
            <a:ext cx="5286412" cy="29289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лотерея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921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14414" y="714356"/>
            <a:ext cx="7500990" cy="51435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1978025" algn="l"/>
                <a:tab pos="2068513" algn="l"/>
                <a:tab pos="4841875" algn="l"/>
              </a:tabLst>
            </a:pPr>
            <a:r>
              <a:rPr lang="ru-RU" sz="2800" dirty="0" smtClean="0">
                <a:solidFill>
                  <a:srgbClr val="FFC000"/>
                </a:solidFill>
              </a:rPr>
              <a:t>С</a:t>
            </a:r>
            <a:r>
              <a:rPr lang="uk-UA" sz="2800" dirty="0" smtClean="0">
                <a:solidFill>
                  <a:srgbClr val="FFC000"/>
                </a:solidFill>
              </a:rPr>
              <a:t>    </a:t>
            </a:r>
            <a:r>
              <a:rPr lang="uk-UA" sz="2800" dirty="0" smtClean="0">
                <a:solidFill>
                  <a:schemeClr val="bg1"/>
                </a:solidFill>
              </a:rPr>
              <a:t>Гібридологічний </a:t>
            </a:r>
            <a:r>
              <a:rPr lang="uk-UA" sz="2800" dirty="0" smtClean="0">
                <a:solidFill>
                  <a:srgbClr val="FFC000"/>
                </a:solidFill>
              </a:rPr>
              <a:t>      м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П                                           І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А   </a:t>
            </a:r>
            <a:r>
              <a:rPr lang="uk-UA" sz="2800" dirty="0" smtClean="0">
                <a:solidFill>
                  <a:schemeClr val="bg1"/>
                </a:solidFill>
              </a:rPr>
              <a:t>Генеалогічний   </a:t>
            </a:r>
            <a:r>
              <a:rPr lang="uk-UA" sz="2800" dirty="0" smtClean="0">
                <a:solidFill>
                  <a:srgbClr val="FFC000"/>
                </a:solidFill>
              </a:rPr>
              <a:t>         Н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Д                                          Л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К      </a:t>
            </a:r>
            <a:r>
              <a:rPr lang="uk-UA" sz="2800" dirty="0" smtClean="0">
                <a:solidFill>
                  <a:schemeClr val="bg1"/>
                </a:solidFill>
              </a:rPr>
              <a:t>Популяційно-  </a:t>
            </a:r>
            <a:r>
              <a:rPr lang="uk-UA" sz="2800" dirty="0" smtClean="0">
                <a:solidFill>
                  <a:srgbClr val="FFC000"/>
                </a:solidFill>
              </a:rPr>
              <a:t>         И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О          </a:t>
            </a:r>
            <a:r>
              <a:rPr lang="uk-UA" sz="2800" dirty="0" smtClean="0">
                <a:solidFill>
                  <a:schemeClr val="bg1"/>
                </a:solidFill>
              </a:rPr>
              <a:t>статистичний</a:t>
            </a:r>
            <a:r>
              <a:rPr lang="uk-UA" sz="2800" dirty="0" smtClean="0">
                <a:solidFill>
                  <a:srgbClr val="FFC000"/>
                </a:solidFill>
              </a:rPr>
              <a:t>       В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В       </a:t>
            </a:r>
            <a:r>
              <a:rPr lang="uk-UA" sz="2800" dirty="0" smtClean="0">
                <a:solidFill>
                  <a:schemeClr val="bg1"/>
                </a:solidFill>
              </a:rPr>
              <a:t>Цитогенетичний</a:t>
            </a:r>
            <a:r>
              <a:rPr lang="uk-UA" sz="2800" dirty="0" smtClean="0">
                <a:solidFill>
                  <a:srgbClr val="FFC000"/>
                </a:solidFill>
              </a:rPr>
              <a:t>     І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І                                           С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С            </a:t>
            </a:r>
            <a:r>
              <a:rPr lang="uk-UA" sz="2800" dirty="0" smtClean="0">
                <a:solidFill>
                  <a:schemeClr val="bg1"/>
                </a:solidFill>
              </a:rPr>
              <a:t>Біохімічний </a:t>
            </a:r>
            <a:r>
              <a:rPr lang="uk-UA" sz="2800" dirty="0" smtClean="0">
                <a:solidFill>
                  <a:srgbClr val="FFC000"/>
                </a:solidFill>
              </a:rPr>
              <a:t>        Т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Т                                           Ь</a:t>
            </a:r>
          </a:p>
          <a:p>
            <a:pPr algn="ctr">
              <a:tabLst>
                <a:tab pos="4841875" algn="l"/>
              </a:tabLst>
            </a:pPr>
            <a:r>
              <a:rPr lang="uk-UA" sz="2800" dirty="0" smtClean="0">
                <a:solidFill>
                  <a:srgbClr val="FFC000"/>
                </a:solidFill>
              </a:rPr>
              <a:t>Ь                  </a:t>
            </a:r>
            <a:r>
              <a:rPr lang="uk-UA" sz="2800" dirty="0" err="1" smtClean="0">
                <a:solidFill>
                  <a:schemeClr val="bg1"/>
                </a:solidFill>
              </a:rPr>
              <a:t>Близнюковий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videoplayback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000364" y="2857496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2786058"/>
            <a:ext cx="6685869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Хто</a:t>
            </a:r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9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зайвий</a:t>
            </a:r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er\Desktop\відкритий урок\hqdefault.jpg"/>
          <p:cNvPicPr>
            <a:picLocks noChangeAspect="1" noChangeArrowheads="1"/>
          </p:cNvPicPr>
          <p:nvPr/>
        </p:nvPicPr>
        <p:blipFill>
          <a:blip r:embed="rId3"/>
          <a:srcRect l="17188" t="6250" r="15625" b="14583"/>
          <a:stretch>
            <a:fillRect/>
          </a:stretch>
        </p:blipFill>
        <p:spPr bwMode="auto">
          <a:xfrm>
            <a:off x="2571737" y="1857364"/>
            <a:ext cx="5350304" cy="47282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14546" y="714356"/>
            <a:ext cx="6501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рівнині та у горах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er\Desktop\відкритий урок\images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857364"/>
            <a:ext cx="6242723" cy="467601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3108" y="357166"/>
            <a:ext cx="62865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Взимку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та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влітку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user\Desktop\відкритий урок\img6.jpg"/>
          <p:cNvPicPr>
            <a:picLocks noChangeAspect="1" noChangeArrowheads="1"/>
          </p:cNvPicPr>
          <p:nvPr/>
        </p:nvPicPr>
        <p:blipFill>
          <a:blip r:embed="rId3"/>
          <a:srcRect l="49026" t="48700" r="3246" b="4506"/>
          <a:stretch>
            <a:fillRect/>
          </a:stretch>
        </p:blipFill>
        <p:spPr bwMode="auto">
          <a:xfrm>
            <a:off x="2928926" y="2357430"/>
            <a:ext cx="4714908" cy="346401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5984" y="357166"/>
            <a:ext cx="617420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Різна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кількість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поживних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речовин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928662" y="1643050"/>
            <a:ext cx="7643866" cy="3412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500164" y="1071546"/>
            <a:ext cx="7314957" cy="5072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785794"/>
            <a:ext cx="3477690" cy="5751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0418" name="Picture 2" descr="C:\Users\user\Desktop\відкритий урок\1740796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1500174"/>
            <a:ext cx="3375446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642918"/>
            <a:ext cx="5857917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Дивні</a:t>
            </a:r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9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форми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user\Desktop\відкритий урок\33080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1071546"/>
            <a:ext cx="5000640" cy="5000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user\Desktop\відкритий урок\1365265679_lol54.ru_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785926"/>
            <a:ext cx="6429421" cy="4286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user\Desktop\відкритий урок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643050"/>
            <a:ext cx="6722123" cy="4572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user\Desktop\відкритий урок\де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857232"/>
            <a:ext cx="6350000" cy="4762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оричневі великі панд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4546" y="1428736"/>
            <a:ext cx="5855673" cy="4192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Чорний пінгвін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73" r="16223"/>
          <a:stretch>
            <a:fillRect/>
          </a:stretch>
        </p:blipFill>
        <p:spPr bwMode="auto">
          <a:xfrm>
            <a:off x="2643174" y="1714488"/>
            <a:ext cx="4643470" cy="4335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ебра з золотистими смугам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224" r="21227"/>
          <a:stretch>
            <a:fillRect/>
          </a:stretch>
        </p:blipFill>
        <p:spPr bwMode="auto">
          <a:xfrm>
            <a:off x="2643174" y="1071546"/>
            <a:ext cx="4786346" cy="50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ігантський кенгуру-альбінос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728" y="714356"/>
            <a:ext cx="6858048" cy="5286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Наполовину пофарбований американський омар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0166" y="857232"/>
            <a:ext cx="6500858" cy="5143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игр з меланизмом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785794"/>
            <a:ext cx="6858048" cy="5214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ілий слон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928670"/>
            <a:ext cx="6715172" cy="5143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ебри, які страждають меланизмом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1604" y="1142984"/>
            <a:ext cx="6572296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жива планета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6182" y="1357298"/>
            <a:ext cx="2571768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5538" name="Прямоугольник 1"/>
          <p:cNvSpPr>
            <a:spLocks noChangeArrowheads="1"/>
          </p:cNvSpPr>
          <p:nvPr/>
        </p:nvSpPr>
        <p:spPr bwMode="auto">
          <a:xfrm>
            <a:off x="6429388" y="1000108"/>
            <a:ext cx="2344742" cy="857256"/>
          </a:xfrm>
          <a:prstGeom prst="rect">
            <a:avLst/>
          </a:prstGeom>
          <a:solidFill>
            <a:srgbClr val="00B050"/>
          </a:solidFill>
          <a:ln w="25400">
            <a:solidFill>
              <a:srgbClr val="1F497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4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ген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5539" name="Прямоугольник 2"/>
          <p:cNvSpPr>
            <a:spLocks noChangeArrowheads="1"/>
          </p:cNvSpPr>
          <p:nvPr/>
        </p:nvSpPr>
        <p:spPr bwMode="auto">
          <a:xfrm>
            <a:off x="6429388" y="2071678"/>
            <a:ext cx="2344742" cy="1071570"/>
          </a:xfrm>
          <a:prstGeom prst="rect">
            <a:avLst/>
          </a:prstGeom>
          <a:solidFill>
            <a:srgbClr val="00B050"/>
          </a:solidFill>
          <a:ln w="25400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генотип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5540" name="Прямоугольник 3"/>
          <p:cNvSpPr>
            <a:spLocks noChangeArrowheads="1"/>
          </p:cNvSpPr>
          <p:nvPr/>
        </p:nvSpPr>
        <p:spPr bwMode="auto">
          <a:xfrm>
            <a:off x="6429388" y="3571876"/>
            <a:ext cx="2428892" cy="1357322"/>
          </a:xfrm>
          <a:prstGeom prst="rect">
            <a:avLst/>
          </a:prstGeom>
          <a:solidFill>
            <a:srgbClr val="00B050"/>
          </a:solidFill>
          <a:ln w="25400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Комбінативна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мінливість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5541" name="Прямоугольник 4"/>
          <p:cNvSpPr>
            <a:spLocks noChangeArrowheads="1"/>
          </p:cNvSpPr>
          <p:nvPr/>
        </p:nvSpPr>
        <p:spPr bwMode="auto">
          <a:xfrm>
            <a:off x="1500166" y="1071546"/>
            <a:ext cx="2233616" cy="857256"/>
          </a:xfrm>
          <a:prstGeom prst="rect">
            <a:avLst/>
          </a:prstGeom>
          <a:solidFill>
            <a:srgbClr val="00B050"/>
          </a:solidFill>
          <a:ln w="25400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мутації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5542" name="Прямоугольник 5"/>
          <p:cNvSpPr>
            <a:spLocks noChangeArrowheads="1"/>
          </p:cNvSpPr>
          <p:nvPr/>
        </p:nvSpPr>
        <p:spPr bwMode="auto">
          <a:xfrm>
            <a:off x="1500166" y="2071678"/>
            <a:ext cx="2233616" cy="1143008"/>
          </a:xfrm>
          <a:prstGeom prst="rect">
            <a:avLst/>
          </a:prstGeom>
          <a:solidFill>
            <a:srgbClr val="00B050"/>
          </a:solidFill>
          <a:ln w="25400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модифікації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5543" name="Прямоугольник 6"/>
          <p:cNvSpPr>
            <a:spLocks noChangeArrowheads="1"/>
          </p:cNvSpPr>
          <p:nvPr/>
        </p:nvSpPr>
        <p:spPr bwMode="auto">
          <a:xfrm>
            <a:off x="1500166" y="3571876"/>
            <a:ext cx="2286016" cy="1357322"/>
          </a:xfrm>
          <a:prstGeom prst="rect">
            <a:avLst/>
          </a:prstGeom>
          <a:solidFill>
            <a:srgbClr val="00B050"/>
          </a:solidFill>
          <a:ln w="25400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кросинговер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545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5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55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5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55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5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55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65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5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655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5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65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655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65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655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build="allAtOnce" animBg="1"/>
      <p:bldP spid="65539" grpId="0" build="allAtOnce" animBg="1"/>
      <p:bldP spid="65540" grpId="0" build="allAtOnce" animBg="1"/>
      <p:bldP spid="65541" grpId="0" build="allAtOnce" animBg="1"/>
      <p:bldP spid="65542" grpId="0" build="allAtOnce" animBg="1"/>
      <p:bldP spid="65543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498625SlideId27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498640SlideId2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49852SlideId26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247</Words>
  <Application>Microsoft Office PowerPoint</Application>
  <PresentationFormat>Экран (4:3)</PresentationFormat>
  <Paragraphs>50</Paragraphs>
  <Slides>43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</cp:revision>
  <dcterms:created xsi:type="dcterms:W3CDTF">2018-02-20T04:22:52Z</dcterms:created>
  <dcterms:modified xsi:type="dcterms:W3CDTF">2018-02-22T12:58:16Z</dcterms:modified>
</cp:coreProperties>
</file>