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Open Sans Bold" panose="020B0604020202020204" charset="0"/>
      <p:regular r:id="rId17"/>
    </p:embeddedFont>
    <p:embeddedFont>
      <p:font typeface="Open Sans Light Bold" panose="020B0604020202020204" charset="0"/>
      <p:regular r:id="rId18"/>
    </p:embeddedFont>
    <p:embeddedFont>
      <p:font typeface="Open Sans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6" d="100"/>
          <a:sy n="56" d="100"/>
        </p:scale>
        <p:origin x="610" y="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5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m/maps/d/u/0/viewer?mid=1na0pkbMUgvYIJJAloRveE0mU2qL2jV5O&amp;ll=45.60048476891283,31.63963080746302&amp;z=6" TargetMode="External"/><Relationship Id="rId5" Type="http://schemas.openxmlformats.org/officeDocument/2006/relationships/image" Target="../media/image15.sv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watch?v=opq0zfWm_zE" TargetMode="Externa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ogle.ru/maps/place/%D0%BE%D0%B7.+%D0%94%D0%B6%D0%B0%D0%BD%D1%82%D1%88%D0%B5%D0%B9%D1%81%D0%BA%D0%BE%D0%B5/@45.6294806,29.6132643,11.7z/data=!4m6!3m5!1s0x40b83de967f1024b:0x297d787582699298!8m2!3d45.6349147!4d29.8038551!16s/m/01113grq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6.svg"/><Relationship Id="rId7" Type="http://schemas.openxmlformats.org/officeDocument/2006/relationships/image" Target="../media/image30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8.svg"/><Relationship Id="rId4" Type="http://schemas.openxmlformats.org/officeDocument/2006/relationships/image" Target="../media/image21.png"/><Relationship Id="rId9" Type="http://schemas.openxmlformats.org/officeDocument/2006/relationships/image" Target="../media/image3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1146525"/>
            <a:ext cx="7033046" cy="6525034"/>
          </a:xfrm>
          <a:custGeom>
            <a:avLst/>
            <a:gdLst/>
            <a:ahLst/>
            <a:cxnLst/>
            <a:rect l="l" t="t" r="r" b="b"/>
            <a:pathLst>
              <a:path w="7033046" h="6525034">
                <a:moveTo>
                  <a:pt x="0" y="0"/>
                </a:moveTo>
                <a:lnTo>
                  <a:pt x="7033046" y="0"/>
                </a:lnTo>
                <a:lnTo>
                  <a:pt x="7033046" y="6525034"/>
                </a:lnTo>
                <a:lnTo>
                  <a:pt x="0" y="65250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896" t="-4075" r="-11896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815016" y="0"/>
            <a:ext cx="3219494" cy="5056118"/>
          </a:xfrm>
          <a:custGeom>
            <a:avLst/>
            <a:gdLst/>
            <a:ahLst/>
            <a:cxnLst/>
            <a:rect l="l" t="t" r="r" b="b"/>
            <a:pathLst>
              <a:path w="3219494" h="5056118">
                <a:moveTo>
                  <a:pt x="0" y="0"/>
                </a:moveTo>
                <a:lnTo>
                  <a:pt x="3219494" y="0"/>
                </a:lnTo>
                <a:lnTo>
                  <a:pt x="3219494" y="5056118"/>
                </a:lnTo>
                <a:lnTo>
                  <a:pt x="0" y="50561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117798" y="5143500"/>
            <a:ext cx="7584177" cy="5056118"/>
          </a:xfrm>
          <a:custGeom>
            <a:avLst/>
            <a:gdLst/>
            <a:ahLst/>
            <a:cxnLst/>
            <a:rect l="l" t="t" r="r" b="b"/>
            <a:pathLst>
              <a:path w="7584177" h="5056118">
                <a:moveTo>
                  <a:pt x="0" y="0"/>
                </a:moveTo>
                <a:lnTo>
                  <a:pt x="7584177" y="0"/>
                </a:lnTo>
                <a:lnTo>
                  <a:pt x="7584177" y="5056118"/>
                </a:lnTo>
                <a:lnTo>
                  <a:pt x="0" y="50561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8361169"/>
            <a:ext cx="3134679" cy="2088741"/>
          </a:xfrm>
          <a:custGeom>
            <a:avLst/>
            <a:gdLst/>
            <a:ahLst/>
            <a:cxnLst/>
            <a:rect l="l" t="t" r="r" b="b"/>
            <a:pathLst>
              <a:path w="3134679" h="2088741">
                <a:moveTo>
                  <a:pt x="0" y="0"/>
                </a:moveTo>
                <a:lnTo>
                  <a:pt x="3134679" y="0"/>
                </a:lnTo>
                <a:lnTo>
                  <a:pt x="3134679" y="2088741"/>
                </a:lnTo>
                <a:lnTo>
                  <a:pt x="0" y="208874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6488006" y="-6732"/>
            <a:ext cx="9144000" cy="1685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62"/>
              </a:lnSpc>
            </a:pPr>
            <a:r>
              <a:rPr lang="en-US" sz="4830" dirty="0" smtClean="0">
                <a:solidFill>
                  <a:srgbClr val="0E0504"/>
                </a:solidFill>
                <a:latin typeface="Open Sans Bold"/>
              </a:rPr>
              <a:t>"</a:t>
            </a:r>
            <a:r>
              <a:rPr lang="en-US" sz="4830" dirty="0" err="1">
                <a:solidFill>
                  <a:srgbClr val="0E0504"/>
                </a:solidFill>
                <a:latin typeface="Open Sans Bold"/>
              </a:rPr>
              <a:t>Всесвітній</a:t>
            </a:r>
            <a:r>
              <a:rPr lang="en-US" sz="4830" dirty="0">
                <a:solidFill>
                  <a:srgbClr val="0E0504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0E0504"/>
                </a:solidFill>
                <a:latin typeface="Open Sans Bold"/>
              </a:rPr>
              <a:t>день</a:t>
            </a:r>
            <a:r>
              <a:rPr lang="en-US" sz="4830" dirty="0">
                <a:solidFill>
                  <a:srgbClr val="0E0504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0E0504"/>
                </a:solidFill>
                <a:latin typeface="Open Sans Bold"/>
              </a:rPr>
              <a:t>водно-болотних</a:t>
            </a:r>
            <a:r>
              <a:rPr lang="en-US" sz="4830" dirty="0">
                <a:solidFill>
                  <a:srgbClr val="0E0504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0E0504"/>
                </a:solidFill>
                <a:latin typeface="Open Sans Bold"/>
              </a:rPr>
              <a:t>угідь</a:t>
            </a:r>
            <a:r>
              <a:rPr lang="en-US" sz="4830" dirty="0">
                <a:solidFill>
                  <a:srgbClr val="0E0504"/>
                </a:solidFill>
                <a:latin typeface="Open Sans Bold"/>
              </a:rPr>
              <a:t> "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344376" y="7223226"/>
            <a:ext cx="9750110" cy="29763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 dirty="0" err="1">
                <a:solidFill>
                  <a:srgbClr val="0E0504"/>
                </a:solidFill>
                <a:latin typeface="Open Sans Bold"/>
              </a:rPr>
              <a:t>Значемі</a:t>
            </a:r>
            <a:r>
              <a:rPr lang="en-US" sz="4200" dirty="0">
                <a:solidFill>
                  <a:srgbClr val="0E0504"/>
                </a:solidFill>
                <a:latin typeface="Open Sans Bold"/>
              </a:rPr>
              <a:t> </a:t>
            </a:r>
            <a:r>
              <a:rPr lang="en-US" sz="4200" dirty="0" err="1">
                <a:solidFill>
                  <a:srgbClr val="0E0504"/>
                </a:solidFill>
                <a:latin typeface="Open Sans Bold"/>
              </a:rPr>
              <a:t>місця</a:t>
            </a:r>
            <a:r>
              <a:rPr lang="en-US" sz="4200" dirty="0">
                <a:solidFill>
                  <a:srgbClr val="0E0504"/>
                </a:solidFill>
                <a:latin typeface="Open Sans Bold"/>
              </a:rPr>
              <a:t> </a:t>
            </a:r>
            <a:r>
              <a:rPr lang="en-US" sz="4200" dirty="0" err="1">
                <a:solidFill>
                  <a:srgbClr val="0E0504"/>
                </a:solidFill>
                <a:latin typeface="Open Sans Bold"/>
              </a:rPr>
              <a:t>Одещини</a:t>
            </a:r>
            <a:r>
              <a:rPr lang="en-US" sz="4200" dirty="0">
                <a:solidFill>
                  <a:srgbClr val="0E0504"/>
                </a:solidFill>
                <a:latin typeface="Open Sans Bold"/>
              </a:rPr>
              <a:t>. </a:t>
            </a:r>
            <a:r>
              <a:rPr lang="en-US" sz="4200" dirty="0" err="1">
                <a:solidFill>
                  <a:srgbClr val="0E0504"/>
                </a:solidFill>
                <a:latin typeface="Open Sans Bold"/>
              </a:rPr>
              <a:t>Дунайській</a:t>
            </a:r>
            <a:r>
              <a:rPr lang="en-US" sz="4200" dirty="0">
                <a:solidFill>
                  <a:srgbClr val="0E0504"/>
                </a:solidFill>
                <a:latin typeface="Open Sans Bold"/>
              </a:rPr>
              <a:t> </a:t>
            </a:r>
            <a:r>
              <a:rPr lang="en-US" sz="4200" dirty="0" err="1">
                <a:solidFill>
                  <a:srgbClr val="0E0504"/>
                </a:solidFill>
                <a:latin typeface="Open Sans Bold"/>
              </a:rPr>
              <a:t>біосферний</a:t>
            </a:r>
            <a:r>
              <a:rPr lang="en-US" sz="4200" dirty="0">
                <a:solidFill>
                  <a:srgbClr val="0E0504"/>
                </a:solidFill>
                <a:latin typeface="Open Sans Bold"/>
              </a:rPr>
              <a:t> </a:t>
            </a:r>
            <a:r>
              <a:rPr lang="en-US" sz="4200" dirty="0" err="1" smtClean="0">
                <a:solidFill>
                  <a:srgbClr val="0E0504"/>
                </a:solidFill>
                <a:latin typeface="Open Sans Bold"/>
              </a:rPr>
              <a:t>заповідник</a:t>
            </a:r>
            <a:endParaRPr lang="uk-UA" sz="4200" dirty="0" smtClean="0">
              <a:solidFill>
                <a:srgbClr val="0E0504"/>
              </a:solidFill>
              <a:latin typeface="Open Sans Bold"/>
            </a:endParaRPr>
          </a:p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uk-UA" sz="4200" dirty="0" smtClean="0">
                <a:solidFill>
                  <a:srgbClr val="0E0504"/>
                </a:solidFill>
                <a:latin typeface="Open Sans Bold"/>
              </a:rPr>
              <a:t>Воробйова О.С. вчитель біології</a:t>
            </a:r>
            <a:endParaRPr lang="en-US" sz="4200" dirty="0">
              <a:solidFill>
                <a:srgbClr val="0E0504"/>
              </a:solidFill>
              <a:latin typeface="Open Sans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1247668">
            <a:off x="14189803" y="5122389"/>
            <a:ext cx="2609384" cy="4135911"/>
          </a:xfrm>
          <a:custGeom>
            <a:avLst/>
            <a:gdLst/>
            <a:ahLst/>
            <a:cxnLst/>
            <a:rect l="l" t="t" r="r" b="b"/>
            <a:pathLst>
              <a:path w="2609384" h="4135911">
                <a:moveTo>
                  <a:pt x="0" y="0"/>
                </a:moveTo>
                <a:lnTo>
                  <a:pt x="2609384" y="0"/>
                </a:lnTo>
                <a:lnTo>
                  <a:pt x="2609384" y="4135911"/>
                </a:lnTo>
                <a:lnTo>
                  <a:pt x="0" y="41359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164502" y="5815239"/>
            <a:ext cx="3080957" cy="4114800"/>
          </a:xfrm>
          <a:custGeom>
            <a:avLst/>
            <a:gdLst/>
            <a:ahLst/>
            <a:cxnLst/>
            <a:rect l="l" t="t" r="r" b="b"/>
            <a:pathLst>
              <a:path w="3080957" h="4114800">
                <a:moveTo>
                  <a:pt x="0" y="0"/>
                </a:moveTo>
                <a:lnTo>
                  <a:pt x="3080957" y="0"/>
                </a:lnTo>
                <a:lnTo>
                  <a:pt x="308095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147084" y="8199111"/>
            <a:ext cx="3134679" cy="2088741"/>
          </a:xfrm>
          <a:custGeom>
            <a:avLst/>
            <a:gdLst/>
            <a:ahLst/>
            <a:cxnLst/>
            <a:rect l="l" t="t" r="r" b="b"/>
            <a:pathLst>
              <a:path w="3134679" h="2088741">
                <a:moveTo>
                  <a:pt x="0" y="0"/>
                </a:moveTo>
                <a:lnTo>
                  <a:pt x="3134679" y="0"/>
                </a:lnTo>
                <a:lnTo>
                  <a:pt x="3134679" y="2088741"/>
                </a:lnTo>
                <a:lnTo>
                  <a:pt x="0" y="20887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9136597" y="4404271"/>
            <a:ext cx="5887828" cy="1135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97"/>
              </a:lnSpc>
            </a:pPr>
            <a:endParaRPr/>
          </a:p>
        </p:txBody>
      </p:sp>
      <p:sp>
        <p:nvSpPr>
          <p:cNvPr id="6" name="TextBox 6"/>
          <p:cNvSpPr txBox="1"/>
          <p:nvPr/>
        </p:nvSpPr>
        <p:spPr>
          <a:xfrm>
            <a:off x="0" y="-104775"/>
            <a:ext cx="18032675" cy="69308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69"/>
              </a:lnSpc>
            </a:pPr>
            <a:r>
              <a:rPr lang="en-US" sz="5620">
                <a:solidFill>
                  <a:srgbClr val="FFFFFF"/>
                </a:solidFill>
                <a:latin typeface="Open Sans Light Bold"/>
              </a:rPr>
              <a:t>Світ – логічне продовження тебе. Але зовнішнє це завжди відображення внутрішнього. Будь-яка ситуація, що складається у світі, — це наслідок, причина — у тобі. Поміркуйте над цим висловом ,як це відноситься до теми нашого уроку ?</a:t>
            </a:r>
          </a:p>
          <a:p>
            <a:pPr algn="ctr">
              <a:lnSpc>
                <a:spcPts val="7869"/>
              </a:lnSpc>
            </a:pPr>
            <a:endParaRPr lang="en-US" sz="5620">
              <a:solidFill>
                <a:srgbClr val="FFFFFF"/>
              </a:solidFill>
              <a:latin typeface="Open Sans Light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508552" y="3994861"/>
            <a:ext cx="11561808" cy="6503517"/>
          </a:xfrm>
          <a:custGeom>
            <a:avLst/>
            <a:gdLst/>
            <a:ahLst/>
            <a:cxnLst/>
            <a:rect l="l" t="t" r="r" b="b"/>
            <a:pathLst>
              <a:path w="11561808" h="6503517">
                <a:moveTo>
                  <a:pt x="0" y="0"/>
                </a:moveTo>
                <a:lnTo>
                  <a:pt x="11561808" y="0"/>
                </a:lnTo>
                <a:lnTo>
                  <a:pt x="11561808" y="6503517"/>
                </a:lnTo>
                <a:lnTo>
                  <a:pt x="0" y="65035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7780" y="8152138"/>
            <a:ext cx="3134679" cy="2088741"/>
          </a:xfrm>
          <a:custGeom>
            <a:avLst/>
            <a:gdLst/>
            <a:ahLst/>
            <a:cxnLst/>
            <a:rect l="l" t="t" r="r" b="b"/>
            <a:pathLst>
              <a:path w="3134679" h="2088741">
                <a:moveTo>
                  <a:pt x="0" y="0"/>
                </a:moveTo>
                <a:lnTo>
                  <a:pt x="3134680" y="0"/>
                </a:lnTo>
                <a:lnTo>
                  <a:pt x="3134680" y="2088741"/>
                </a:lnTo>
                <a:lnTo>
                  <a:pt x="0" y="208874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-258351" y="146633"/>
            <a:ext cx="18288000" cy="36588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5200">
                <a:solidFill>
                  <a:srgbClr val="FFFFFF"/>
                </a:solidFill>
                <a:latin typeface="Open Sans Light Bold"/>
              </a:rPr>
              <a:t>Водно-болотними угіддями вважаються природні комплекси боліт, заплавних лук і лісів, а також плавні та мілководні водойми чи їх ділянки глибиною до 6 метрів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041176" y="4523475"/>
            <a:ext cx="4894528" cy="4894528"/>
          </a:xfrm>
          <a:prstGeom prst="rect">
            <a:avLst/>
          </a:prstGeom>
        </p:spPr>
      </p:pic>
      <p:sp>
        <p:nvSpPr>
          <p:cNvPr id="3" name="Freeform 3"/>
          <p:cNvSpPr/>
          <p:nvPr/>
        </p:nvSpPr>
        <p:spPr>
          <a:xfrm>
            <a:off x="111267" y="8105165"/>
            <a:ext cx="3134679" cy="2088741"/>
          </a:xfrm>
          <a:custGeom>
            <a:avLst/>
            <a:gdLst/>
            <a:ahLst/>
            <a:cxnLst/>
            <a:rect l="l" t="t" r="r" b="b"/>
            <a:pathLst>
              <a:path w="3134679" h="2088741">
                <a:moveTo>
                  <a:pt x="0" y="0"/>
                </a:moveTo>
                <a:lnTo>
                  <a:pt x="3134679" y="0"/>
                </a:lnTo>
                <a:lnTo>
                  <a:pt x="3134679" y="2088741"/>
                </a:lnTo>
                <a:lnTo>
                  <a:pt x="0" y="208874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0" y="128972"/>
            <a:ext cx="18288000" cy="3428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4900">
                <a:solidFill>
                  <a:srgbClr val="FFFFFF"/>
                </a:solidFill>
                <a:latin typeface="Open Sans Bold"/>
              </a:rPr>
              <a:t> Водно-болотні екосистеми у всьому світі займають приблизно 1280 мільйонів гектарів; тобто на 33% більше, ніж площа США, і на 50% більше, ніж площа Бразилії.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744418" y="4703879"/>
            <a:ext cx="6166594" cy="4114800"/>
          </a:xfrm>
          <a:custGeom>
            <a:avLst/>
            <a:gdLst/>
            <a:ahLst/>
            <a:cxnLst/>
            <a:rect l="l" t="t" r="r" b="b"/>
            <a:pathLst>
              <a:path w="6166594" h="4114800">
                <a:moveTo>
                  <a:pt x="0" y="0"/>
                </a:moveTo>
                <a:lnTo>
                  <a:pt x="6166594" y="0"/>
                </a:lnTo>
                <a:lnTo>
                  <a:pt x="61665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51435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0" y="110648"/>
            <a:ext cx="18288000" cy="4249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62"/>
              </a:lnSpc>
              <a:spcBef>
                <a:spcPct val="0"/>
              </a:spcBef>
            </a:pP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Рамсарська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конвенція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набула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чинності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в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Україні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1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грудня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1991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року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. В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даний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час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Україна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має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50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ділянок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,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визначених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як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водно-болотні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угіддя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,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що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мають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міжнародне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значення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(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Рамсарські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угіддя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),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загальною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площею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 802 604 </a:t>
            </a:r>
            <a:r>
              <a:rPr lang="en-US" sz="4830" dirty="0" err="1">
                <a:solidFill>
                  <a:srgbClr val="FFFFFF"/>
                </a:solidFill>
                <a:latin typeface="Open Sans Bold"/>
              </a:rPr>
              <a:t>га</a:t>
            </a:r>
            <a:r>
              <a:rPr lang="en-US" sz="4830" dirty="0">
                <a:solidFill>
                  <a:srgbClr val="FFFFFF"/>
                </a:solidFill>
                <a:latin typeface="Open Sans Bold"/>
              </a:rPr>
              <a:t>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51712" y="9113954"/>
            <a:ext cx="16230600" cy="807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62"/>
              </a:lnSpc>
              <a:spcBef>
                <a:spcPct val="0"/>
              </a:spcBef>
            </a:pPr>
            <a:r>
              <a:rPr lang="en-US" sz="2330" u="sng">
                <a:solidFill>
                  <a:srgbClr val="FFFFFF"/>
                </a:solidFill>
                <a:latin typeface="Open Sans Bold"/>
                <a:hlinkClick r:id="rId6" tooltip="https://www.google.com/maps/d/u/0/viewer?mid=1na0pkbMUgvYIJJAloRveE0mU2qL2jV5O&amp;ll=45.60048476891283%2C31.63963080746302&amp;z=6"/>
              </a:rPr>
              <a:t>https://www.google.com/maps/d/u/0/viewer?mid=1na0pkbMUgvYIJJAloRveE0mU2qL2jV5O&amp;ll=45.60048476891283%2C31.63963080746302&amp;z=6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181740" y="5586291"/>
            <a:ext cx="8356816" cy="4700709"/>
          </a:xfrm>
          <a:prstGeom prst="rect">
            <a:avLst/>
          </a:prstGeom>
        </p:spPr>
      </p:pic>
      <p:sp>
        <p:nvSpPr>
          <p:cNvPr id="3" name="Freeform 3"/>
          <p:cNvSpPr/>
          <p:nvPr/>
        </p:nvSpPr>
        <p:spPr>
          <a:xfrm>
            <a:off x="576107" y="3239739"/>
            <a:ext cx="8210943" cy="7047261"/>
          </a:xfrm>
          <a:custGeom>
            <a:avLst/>
            <a:gdLst/>
            <a:ahLst/>
            <a:cxnLst/>
            <a:rect l="l" t="t" r="r" b="b"/>
            <a:pathLst>
              <a:path w="8210943" h="7047261">
                <a:moveTo>
                  <a:pt x="0" y="0"/>
                </a:moveTo>
                <a:lnTo>
                  <a:pt x="8210944" y="0"/>
                </a:lnTo>
                <a:lnTo>
                  <a:pt x="8210944" y="7047261"/>
                </a:lnTo>
                <a:lnTo>
                  <a:pt x="0" y="70472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4099" r="-14099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0" y="363120"/>
            <a:ext cx="18288000" cy="1677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62"/>
              </a:lnSpc>
              <a:spcBef>
                <a:spcPct val="0"/>
              </a:spcBef>
            </a:pPr>
            <a:r>
              <a:rPr lang="en-US" sz="4830">
                <a:solidFill>
                  <a:srgbClr val="FFFFFF"/>
                </a:solidFill>
                <a:latin typeface="Open Sans Bold"/>
              </a:rPr>
              <a:t>Дельта Дунаю – один з найцікавіших куточків природи Європи. І один з наймолодших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46248" y="3781829"/>
            <a:ext cx="5397752" cy="6505171"/>
          </a:xfrm>
          <a:custGeom>
            <a:avLst/>
            <a:gdLst/>
            <a:ahLst/>
            <a:cxnLst/>
            <a:rect l="l" t="t" r="r" b="b"/>
            <a:pathLst>
              <a:path w="5397752" h="6505171">
                <a:moveTo>
                  <a:pt x="0" y="0"/>
                </a:moveTo>
                <a:lnTo>
                  <a:pt x="5397752" y="0"/>
                </a:lnTo>
                <a:lnTo>
                  <a:pt x="5397752" y="6505171"/>
                </a:lnTo>
                <a:lnTo>
                  <a:pt x="0" y="65051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76081" y="3580033"/>
            <a:ext cx="8011919" cy="6706967"/>
          </a:xfrm>
          <a:custGeom>
            <a:avLst/>
            <a:gdLst/>
            <a:ahLst/>
            <a:cxnLst/>
            <a:rect l="l" t="t" r="r" b="b"/>
            <a:pathLst>
              <a:path w="8011919" h="6706967">
                <a:moveTo>
                  <a:pt x="0" y="0"/>
                </a:moveTo>
                <a:lnTo>
                  <a:pt x="8011919" y="0"/>
                </a:lnTo>
                <a:lnTo>
                  <a:pt x="8011919" y="6706967"/>
                </a:lnTo>
                <a:lnTo>
                  <a:pt x="0" y="67069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06" b="-1465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8198259"/>
            <a:ext cx="3134679" cy="2088741"/>
          </a:xfrm>
          <a:custGeom>
            <a:avLst/>
            <a:gdLst/>
            <a:ahLst/>
            <a:cxnLst/>
            <a:rect l="l" t="t" r="r" b="b"/>
            <a:pathLst>
              <a:path w="3134679" h="2088741">
                <a:moveTo>
                  <a:pt x="0" y="0"/>
                </a:moveTo>
                <a:lnTo>
                  <a:pt x="3134679" y="0"/>
                </a:lnTo>
                <a:lnTo>
                  <a:pt x="3134679" y="2088741"/>
                </a:lnTo>
                <a:lnTo>
                  <a:pt x="0" y="20887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-281837" y="112862"/>
            <a:ext cx="18288000" cy="2489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22"/>
              </a:lnSpc>
              <a:spcBef>
                <a:spcPct val="0"/>
              </a:spcBef>
            </a:pPr>
            <a:r>
              <a:rPr lang="en-US" sz="4730">
                <a:solidFill>
                  <a:srgbClr val="FFFFFF"/>
                </a:solidFill>
                <a:latin typeface="Open Sans Bold"/>
              </a:rPr>
              <a:t> 10 серпня 1998 року на базі природного заповідника «Дунайські плавні» було створено Дунайський біосферний заповідник.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5995240"/>
            <a:ext cx="6522067" cy="4476400"/>
          </a:xfrm>
          <a:custGeom>
            <a:avLst/>
            <a:gdLst/>
            <a:ahLst/>
            <a:cxnLst/>
            <a:rect l="l" t="t" r="r" b="b"/>
            <a:pathLst>
              <a:path w="6522067" h="4476400">
                <a:moveTo>
                  <a:pt x="0" y="0"/>
                </a:moveTo>
                <a:lnTo>
                  <a:pt x="6522067" y="0"/>
                </a:lnTo>
                <a:lnTo>
                  <a:pt x="6522067" y="4476400"/>
                </a:lnTo>
                <a:lnTo>
                  <a:pt x="0" y="44764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797367" y="6168068"/>
            <a:ext cx="6490633" cy="4303572"/>
          </a:xfrm>
          <a:custGeom>
            <a:avLst/>
            <a:gdLst/>
            <a:ahLst/>
            <a:cxnLst/>
            <a:rect l="l" t="t" r="r" b="b"/>
            <a:pathLst>
              <a:path w="6490633" h="4303572">
                <a:moveTo>
                  <a:pt x="0" y="0"/>
                </a:moveTo>
                <a:lnTo>
                  <a:pt x="6490633" y="0"/>
                </a:lnTo>
                <a:lnTo>
                  <a:pt x="6490633" y="4303572"/>
                </a:lnTo>
                <a:lnTo>
                  <a:pt x="0" y="43035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0" y="395987"/>
            <a:ext cx="18288000" cy="1198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02"/>
              </a:lnSpc>
              <a:spcBef>
                <a:spcPct val="0"/>
              </a:spcBef>
            </a:pPr>
            <a:r>
              <a:rPr lang="en-US" sz="3430">
                <a:solidFill>
                  <a:srgbClr val="FFFFFF"/>
                </a:solidFill>
                <a:latin typeface="Open Sans Bold"/>
              </a:rPr>
              <a:t>Складовими частинами Дунайського біосферного заповідника є дельта Кілійського рукава Дунаю, острів Єрмаків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0" y="1902138"/>
            <a:ext cx="18288000" cy="12344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>
                <a:solidFill>
                  <a:srgbClr val="FFFFFF"/>
                </a:solidFill>
                <a:latin typeface="Open Sans Bold"/>
              </a:rPr>
              <a:t>https://www.google.ru/maps/place/Ермаков/@45.4358311,29.4824905,14z/data=!3m1!4b1!4m6!3m5!1s0x40b8328d82a224d7:0xcbb841287ec92c76!8m2!3d45.435833!4d29.5000001!16s%2Fg%2F122h71q7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0" y="3422328"/>
            <a:ext cx="18288000" cy="12065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>
                <a:solidFill>
                  <a:srgbClr val="FFFFFF"/>
                </a:solidFill>
                <a:latin typeface="Open Sans Bold"/>
              </a:rPr>
              <a:t>Жебриянське пасмо, Стенцівсько-Жебриянівські плавні, верхів'я озера Сасик та Джантшейський лиман.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28810" y="4933628"/>
            <a:ext cx="17959190" cy="12344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400" u="sng">
                <a:solidFill>
                  <a:srgbClr val="FFFFFF"/>
                </a:solidFill>
                <a:latin typeface="Open Sans Bold"/>
                <a:hlinkClick r:id="rId4" tooltip="https://www.google.ru/maps/place/%D0%BE%D0%B7.+%D0%94%D0%B6%D0%B0%D0%BD%D1%82%D1%88%D0%B5%D0%B9%D1%81%D0%BA%D0%BE%D0%B5/@45.6294806,29.6132643,11.7z/data=!4m6!3m5!1s0x40b83de967f1024b:0x297d787582699298!8m2!3d45.6349147!4d29.8038551!16s%2Fm%2F01113grq"/>
              </a:rPr>
              <a:t>https://www.google.ru/maps/place/оз.+Джантшейское/@45.6294806,29.6132643,11.7z/data=!4m6!3m5!1s0x40b83de967f1024b:0x297d787582699298!8m2!3d45.6349147!4d29.8038551!16s%2Fm%2F01113grq</a:t>
            </a:r>
            <a:r>
              <a:rPr lang="en-US" sz="2400">
                <a:solidFill>
                  <a:srgbClr val="FFFFFF"/>
                </a:solidFill>
                <a:latin typeface="Open Sans"/>
              </a:rPr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8240" y="3067326"/>
            <a:ext cx="8519393" cy="7465118"/>
          </a:xfrm>
          <a:custGeom>
            <a:avLst/>
            <a:gdLst/>
            <a:ahLst/>
            <a:cxnLst/>
            <a:rect l="l" t="t" r="r" b="b"/>
            <a:pathLst>
              <a:path w="8519393" h="7465118">
                <a:moveTo>
                  <a:pt x="0" y="0"/>
                </a:moveTo>
                <a:lnTo>
                  <a:pt x="8519393" y="0"/>
                </a:lnTo>
                <a:lnTo>
                  <a:pt x="8519393" y="7465118"/>
                </a:lnTo>
                <a:lnTo>
                  <a:pt x="0" y="74651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455210" y="2532942"/>
            <a:ext cx="6580902" cy="3808697"/>
          </a:xfrm>
          <a:custGeom>
            <a:avLst/>
            <a:gdLst/>
            <a:ahLst/>
            <a:cxnLst/>
            <a:rect l="l" t="t" r="r" b="b"/>
            <a:pathLst>
              <a:path w="6580902" h="3808697">
                <a:moveTo>
                  <a:pt x="0" y="0"/>
                </a:moveTo>
                <a:lnTo>
                  <a:pt x="6580902" y="0"/>
                </a:lnTo>
                <a:lnTo>
                  <a:pt x="6580902" y="3808697"/>
                </a:lnTo>
                <a:lnTo>
                  <a:pt x="0" y="380869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401054" y="6591975"/>
            <a:ext cx="6291813" cy="3539145"/>
          </a:xfrm>
          <a:custGeom>
            <a:avLst/>
            <a:gdLst/>
            <a:ahLst/>
            <a:cxnLst/>
            <a:rect l="l" t="t" r="r" b="b"/>
            <a:pathLst>
              <a:path w="6291813" h="3539145">
                <a:moveTo>
                  <a:pt x="0" y="0"/>
                </a:moveTo>
                <a:lnTo>
                  <a:pt x="6291813" y="0"/>
                </a:lnTo>
                <a:lnTo>
                  <a:pt x="6291813" y="3539144"/>
                </a:lnTo>
                <a:lnTo>
                  <a:pt x="0" y="35391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0" y="315376"/>
            <a:ext cx="18288000" cy="1967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FFFFFF"/>
                </a:solidFill>
                <a:latin typeface="Open Sans Bold"/>
              </a:rPr>
              <a:t> Водно-болотні угіддя займають близько 6% поверхні Землі, при чому 87% з них зникли протягом останніх 300 років. Станом на сьогодні водно-болотні угіддя зникають втричі швидше, ніж ліси, внаслідок чого під загрозою зникнення опинилися ті види рослин і тварин, чиє існування залежить від водно-болотних угідь.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61397" y="5442979"/>
            <a:ext cx="2880360" cy="4114800"/>
          </a:xfrm>
          <a:custGeom>
            <a:avLst/>
            <a:gdLst/>
            <a:ahLst/>
            <a:cxnLst/>
            <a:rect l="l" t="t" r="r" b="b"/>
            <a:pathLst>
              <a:path w="2880360" h="4114800">
                <a:moveTo>
                  <a:pt x="0" y="0"/>
                </a:moveTo>
                <a:lnTo>
                  <a:pt x="2880360" y="0"/>
                </a:lnTo>
                <a:lnTo>
                  <a:pt x="28803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405629" y="3930160"/>
            <a:ext cx="2917767" cy="4114800"/>
          </a:xfrm>
          <a:custGeom>
            <a:avLst/>
            <a:gdLst/>
            <a:ahLst/>
            <a:cxnLst/>
            <a:rect l="l" t="t" r="r" b="b"/>
            <a:pathLst>
              <a:path w="2917767" h="4114800">
                <a:moveTo>
                  <a:pt x="0" y="0"/>
                </a:moveTo>
                <a:lnTo>
                  <a:pt x="2917767" y="0"/>
                </a:lnTo>
                <a:lnTo>
                  <a:pt x="291776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683812" y="5918579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639580" y="6172200"/>
            <a:ext cx="5686281" cy="4114800"/>
          </a:xfrm>
          <a:custGeom>
            <a:avLst/>
            <a:gdLst/>
            <a:ahLst/>
            <a:cxnLst/>
            <a:rect l="l" t="t" r="r" b="b"/>
            <a:pathLst>
              <a:path w="5686281" h="4114800">
                <a:moveTo>
                  <a:pt x="0" y="0"/>
                </a:moveTo>
                <a:lnTo>
                  <a:pt x="5686282" y="0"/>
                </a:lnTo>
                <a:lnTo>
                  <a:pt x="568628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0" y="450215"/>
            <a:ext cx="18288000" cy="1099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FFFFFF"/>
                </a:solidFill>
                <a:latin typeface="Open Sans Bold"/>
              </a:rPr>
              <a:t>Діяльність людей призводить до забруднення та мілководдя.  Частіше забруднення зустрічається у вигляді побутового сміття, харчових відходів та фекалій.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2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42133" y="3686691"/>
            <a:ext cx="4658270" cy="6600309"/>
          </a:xfrm>
          <a:custGeom>
            <a:avLst/>
            <a:gdLst/>
            <a:ahLst/>
            <a:cxnLst/>
            <a:rect l="l" t="t" r="r" b="b"/>
            <a:pathLst>
              <a:path w="4658270" h="6600309">
                <a:moveTo>
                  <a:pt x="0" y="0"/>
                </a:moveTo>
                <a:lnTo>
                  <a:pt x="4658270" y="0"/>
                </a:lnTo>
                <a:lnTo>
                  <a:pt x="4658270" y="6600309"/>
                </a:lnTo>
                <a:lnTo>
                  <a:pt x="0" y="660030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368253" y="3238528"/>
            <a:ext cx="12530617" cy="7048472"/>
          </a:xfrm>
          <a:custGeom>
            <a:avLst/>
            <a:gdLst/>
            <a:ahLst/>
            <a:cxnLst/>
            <a:rect l="l" t="t" r="r" b="b"/>
            <a:pathLst>
              <a:path w="12530617" h="7048472">
                <a:moveTo>
                  <a:pt x="0" y="0"/>
                </a:moveTo>
                <a:lnTo>
                  <a:pt x="12530617" y="0"/>
                </a:lnTo>
                <a:lnTo>
                  <a:pt x="12530617" y="7048472"/>
                </a:lnTo>
                <a:lnTo>
                  <a:pt x="0" y="70484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0" y="257436"/>
            <a:ext cx="18288000" cy="2425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82"/>
              </a:lnSpc>
              <a:spcBef>
                <a:spcPct val="0"/>
              </a:spcBef>
            </a:pPr>
            <a:r>
              <a:rPr lang="en-US" sz="4630">
                <a:solidFill>
                  <a:srgbClr val="FFFFFF"/>
                </a:solidFill>
                <a:latin typeface="Open Sans Bold"/>
              </a:rPr>
              <a:t>Основна задача збереження водно-болотних угідь  це  навчитися раціональному і сталому використанню ,яке дуже важливе для майбутнього людства і планети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328</Words>
  <Application>Microsoft Office PowerPoint</Application>
  <PresentationFormat>Произвольный</PresentationFormat>
  <Paragraphs>17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Calibri</vt:lpstr>
      <vt:lpstr>Open Sans Bold</vt:lpstr>
      <vt:lpstr>Open Sans Light Bold</vt:lpstr>
      <vt:lpstr>Arial</vt:lpstr>
      <vt:lpstr>Open Sans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Добавить заголовок</dc:title>
  <cp:lastModifiedBy>Пользователь Windows</cp:lastModifiedBy>
  <cp:revision>3</cp:revision>
  <dcterms:created xsi:type="dcterms:W3CDTF">2006-08-16T00:00:00Z</dcterms:created>
  <dcterms:modified xsi:type="dcterms:W3CDTF">2023-07-11T14:25:46Z</dcterms:modified>
  <dc:identifier>DAFZ5No3lKM</dc:identifier>
</cp:coreProperties>
</file>