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2" r:id="rId1"/>
  </p:sldMasterIdLst>
  <p:notesMasterIdLst>
    <p:notesMasterId r:id="rId48"/>
  </p:notesMasterIdLst>
  <p:sldIdLst>
    <p:sldId id="256" r:id="rId2"/>
    <p:sldId id="257" r:id="rId3"/>
    <p:sldId id="306" r:id="rId4"/>
    <p:sldId id="258" r:id="rId5"/>
    <p:sldId id="262" r:id="rId6"/>
    <p:sldId id="304" r:id="rId7"/>
    <p:sldId id="305" r:id="rId8"/>
    <p:sldId id="259" r:id="rId9"/>
    <p:sldId id="260" r:id="rId10"/>
    <p:sldId id="268" r:id="rId11"/>
    <p:sldId id="261" r:id="rId12"/>
    <p:sldId id="263" r:id="rId13"/>
    <p:sldId id="267" r:id="rId14"/>
    <p:sldId id="265" r:id="rId15"/>
    <p:sldId id="269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9" r:id="rId24"/>
    <p:sldId id="280" r:id="rId25"/>
    <p:sldId id="281" r:id="rId26"/>
    <p:sldId id="282" r:id="rId27"/>
    <p:sldId id="283" r:id="rId28"/>
    <p:sldId id="284" r:id="rId29"/>
    <p:sldId id="287" r:id="rId30"/>
    <p:sldId id="285" r:id="rId31"/>
    <p:sldId id="286" r:id="rId32"/>
    <p:sldId id="288" r:id="rId33"/>
    <p:sldId id="289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264" r:id="rId46"/>
    <p:sldId id="303" r:id="rId4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C507"/>
    <a:srgbClr val="2D9F05"/>
    <a:srgbClr val="2686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74" d="100"/>
          <a:sy n="74" d="100"/>
        </p:scale>
        <p:origin x="-36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19E9C62-58E0-484B-809B-E260AAF00CC9}" type="doc">
      <dgm:prSet loTypeId="urn:microsoft.com/office/officeart/2005/8/layout/hierarchy3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088983F9-6BE4-4B6E-ACA1-2A362C743312}">
      <dgm:prSet phldrT="[Текст]"/>
      <dgm:spPr>
        <a:solidFill>
          <a:srgbClr val="00B050"/>
        </a:solidFill>
        <a:ln>
          <a:solidFill>
            <a:srgbClr val="002060"/>
          </a:solidFill>
        </a:ln>
      </dgm:spPr>
      <dgm:t>
        <a:bodyPr/>
        <a:lstStyle/>
        <a:p>
          <a:r>
            <a:rPr lang="ru-RU" b="1" dirty="0" smtClean="0"/>
            <a:t>За </a:t>
          </a:r>
        </a:p>
        <a:p>
          <a:r>
            <a:rPr lang="ru-RU" b="1" dirty="0" smtClean="0"/>
            <a:t>походженням</a:t>
          </a:r>
          <a:endParaRPr lang="ru-RU" b="1" dirty="0"/>
        </a:p>
      </dgm:t>
    </dgm:pt>
    <dgm:pt modelId="{E0CD0E89-BDD8-41F5-B6DD-6287F3C412C4}" type="parTrans" cxnId="{18C0CB6A-5D09-40FC-97D8-542BEA7CBD7A}">
      <dgm:prSet/>
      <dgm:spPr/>
      <dgm:t>
        <a:bodyPr/>
        <a:lstStyle/>
        <a:p>
          <a:endParaRPr lang="ru-RU"/>
        </a:p>
      </dgm:t>
    </dgm:pt>
    <dgm:pt modelId="{42314434-89C6-42E4-BA58-D08AA65393CD}" type="sibTrans" cxnId="{18C0CB6A-5D09-40FC-97D8-542BEA7CBD7A}">
      <dgm:prSet/>
      <dgm:spPr/>
      <dgm:t>
        <a:bodyPr/>
        <a:lstStyle/>
        <a:p>
          <a:endParaRPr lang="ru-RU"/>
        </a:p>
      </dgm:t>
    </dgm:pt>
    <dgm:pt modelId="{1C04EDC9-19A7-4765-8CF2-B5F87B3E81B1}">
      <dgm:prSet phldrT="[Текст]" custT="1"/>
      <dgm:spPr/>
      <dgm:t>
        <a:bodyPr/>
        <a:lstStyle/>
        <a:p>
          <a:r>
            <a:rPr lang="ru-RU" sz="2000" b="1" i="1" dirty="0" smtClean="0"/>
            <a:t>Спонтанні (мимовільні)</a:t>
          </a:r>
          <a:endParaRPr lang="ru-RU" sz="2000" b="1" i="1" dirty="0"/>
        </a:p>
      </dgm:t>
    </dgm:pt>
    <dgm:pt modelId="{E60CEF06-811B-41EF-A2D7-AB693476BBF4}" type="parTrans" cxnId="{438607DF-9AC0-4C2F-AEF3-A960CB0D2BAD}">
      <dgm:prSet/>
      <dgm:spPr/>
      <dgm:t>
        <a:bodyPr/>
        <a:lstStyle/>
        <a:p>
          <a:endParaRPr lang="ru-RU"/>
        </a:p>
      </dgm:t>
    </dgm:pt>
    <dgm:pt modelId="{25E9B768-1A3E-49CD-B642-E738A3D7DDFE}" type="sibTrans" cxnId="{438607DF-9AC0-4C2F-AEF3-A960CB0D2BAD}">
      <dgm:prSet/>
      <dgm:spPr/>
      <dgm:t>
        <a:bodyPr/>
        <a:lstStyle/>
        <a:p>
          <a:endParaRPr lang="ru-RU"/>
        </a:p>
      </dgm:t>
    </dgm:pt>
    <dgm:pt modelId="{DE4C00CF-84AC-4BE1-83F5-137712865A58}">
      <dgm:prSet phldrT="[Текст]" custT="1"/>
      <dgm:spPr/>
      <dgm:t>
        <a:bodyPr/>
        <a:lstStyle/>
        <a:p>
          <a:r>
            <a:rPr lang="uk-UA" sz="2000" b="1" i="1" dirty="0" smtClean="0"/>
            <a:t>І</a:t>
          </a:r>
          <a:r>
            <a:rPr lang="ru-RU" sz="2000" b="1" i="1" dirty="0" smtClean="0"/>
            <a:t>ндуковані</a:t>
          </a:r>
          <a:endParaRPr lang="ru-RU" sz="2000" b="1" i="1" dirty="0"/>
        </a:p>
      </dgm:t>
    </dgm:pt>
    <dgm:pt modelId="{C50F9223-CA79-40C0-B06E-DDF1DEC13EC7}" type="parTrans" cxnId="{DFB44F38-62A4-47FB-ACE1-83A8728F6BBF}">
      <dgm:prSet/>
      <dgm:spPr>
        <a:solidFill>
          <a:srgbClr val="00B050"/>
        </a:solidFill>
      </dgm:spPr>
      <dgm:t>
        <a:bodyPr/>
        <a:lstStyle/>
        <a:p>
          <a:endParaRPr lang="ru-RU"/>
        </a:p>
      </dgm:t>
    </dgm:pt>
    <dgm:pt modelId="{3AA896AD-C369-477A-8841-2D995ED6A5E0}" type="sibTrans" cxnId="{DFB44F38-62A4-47FB-ACE1-83A8728F6BBF}">
      <dgm:prSet/>
      <dgm:spPr/>
      <dgm:t>
        <a:bodyPr/>
        <a:lstStyle/>
        <a:p>
          <a:endParaRPr lang="ru-RU"/>
        </a:p>
      </dgm:t>
    </dgm:pt>
    <dgm:pt modelId="{2407543A-17E1-42AD-B56C-8A96F6CE73D8}">
      <dgm:prSet phldrT="[Текст]"/>
      <dgm:spPr>
        <a:solidFill>
          <a:srgbClr val="00B050"/>
        </a:solidFill>
        <a:ln>
          <a:solidFill>
            <a:srgbClr val="002060"/>
          </a:solidFill>
        </a:ln>
      </dgm:spPr>
      <dgm:t>
        <a:bodyPr/>
        <a:lstStyle/>
        <a:p>
          <a:r>
            <a:rPr lang="ru-RU" b="1" dirty="0" smtClean="0"/>
            <a:t>За природою мутагена</a:t>
          </a:r>
          <a:endParaRPr lang="ru-RU" b="1" dirty="0"/>
        </a:p>
      </dgm:t>
    </dgm:pt>
    <dgm:pt modelId="{41EC205C-94EF-4085-A4EE-52C5E79C850A}" type="parTrans" cxnId="{F2B3CE73-66B7-41AF-BE84-E4845046A570}">
      <dgm:prSet/>
      <dgm:spPr/>
      <dgm:t>
        <a:bodyPr/>
        <a:lstStyle/>
        <a:p>
          <a:endParaRPr lang="ru-RU"/>
        </a:p>
      </dgm:t>
    </dgm:pt>
    <dgm:pt modelId="{534E4E79-AD4B-4B7D-900E-0F91678DB632}" type="sibTrans" cxnId="{F2B3CE73-66B7-41AF-BE84-E4845046A570}">
      <dgm:prSet/>
      <dgm:spPr/>
      <dgm:t>
        <a:bodyPr/>
        <a:lstStyle/>
        <a:p>
          <a:endParaRPr lang="ru-RU"/>
        </a:p>
      </dgm:t>
    </dgm:pt>
    <dgm:pt modelId="{813BD539-6713-44FA-A7FF-D4AB11AAAD1F}">
      <dgm:prSet phldrT="[Текст]" custT="1"/>
      <dgm:spPr/>
      <dgm:t>
        <a:bodyPr/>
        <a:lstStyle/>
        <a:p>
          <a:r>
            <a:rPr lang="ru-RU" sz="2000" b="1" i="1" dirty="0" smtClean="0"/>
            <a:t>Фізичні (різні типи випромінювань, температур)</a:t>
          </a:r>
          <a:endParaRPr lang="ru-RU" sz="2000" b="1" i="1" dirty="0"/>
        </a:p>
      </dgm:t>
    </dgm:pt>
    <dgm:pt modelId="{54220F72-DD99-4A44-BB12-3A9871B1903A}" type="parTrans" cxnId="{A82B8EC2-9426-4A1B-9077-D3AC8C441F17}">
      <dgm:prSet/>
      <dgm:spPr/>
      <dgm:t>
        <a:bodyPr/>
        <a:lstStyle/>
        <a:p>
          <a:endParaRPr lang="ru-RU"/>
        </a:p>
      </dgm:t>
    </dgm:pt>
    <dgm:pt modelId="{96AC7C20-3061-496B-9403-553B5CF67564}" type="sibTrans" cxnId="{A82B8EC2-9426-4A1B-9077-D3AC8C441F17}">
      <dgm:prSet/>
      <dgm:spPr/>
      <dgm:t>
        <a:bodyPr/>
        <a:lstStyle/>
        <a:p>
          <a:endParaRPr lang="ru-RU"/>
        </a:p>
      </dgm:t>
    </dgm:pt>
    <dgm:pt modelId="{255DE941-7EB9-4283-9780-99CA326741A2}">
      <dgm:prSet phldrT="[Текст]" custT="1"/>
      <dgm:spPr/>
      <dgm:t>
        <a:bodyPr/>
        <a:lstStyle/>
        <a:p>
          <a:r>
            <a:rPr lang="ru-RU" sz="2000" b="1" i="1" dirty="0" smtClean="0"/>
            <a:t>Хімічні (різні речовини: побутова хімія, СМЗ, добрива, харчові добавки) </a:t>
          </a:r>
          <a:endParaRPr lang="ru-RU" sz="2000" b="1" i="1" dirty="0"/>
        </a:p>
      </dgm:t>
    </dgm:pt>
    <dgm:pt modelId="{5A17C5CA-D50C-46A2-A59C-5B14E0636772}" type="parTrans" cxnId="{E85BB4DE-A127-491D-AD78-DBDCD49D0895}">
      <dgm:prSet/>
      <dgm:spPr/>
      <dgm:t>
        <a:bodyPr/>
        <a:lstStyle/>
        <a:p>
          <a:endParaRPr lang="ru-RU"/>
        </a:p>
      </dgm:t>
    </dgm:pt>
    <dgm:pt modelId="{922677ED-20D6-497F-9675-D8C3217C0FB3}" type="sibTrans" cxnId="{E85BB4DE-A127-491D-AD78-DBDCD49D0895}">
      <dgm:prSet/>
      <dgm:spPr/>
      <dgm:t>
        <a:bodyPr/>
        <a:lstStyle/>
        <a:p>
          <a:endParaRPr lang="ru-RU"/>
        </a:p>
      </dgm:t>
    </dgm:pt>
    <dgm:pt modelId="{814BB489-3D72-4D38-9782-5ACA11FCF39E}">
      <dgm:prSet custT="1"/>
      <dgm:spPr/>
      <dgm:t>
        <a:bodyPr/>
        <a:lstStyle/>
        <a:p>
          <a:r>
            <a:rPr lang="ru-RU" sz="2000" b="1" i="1" dirty="0" smtClean="0"/>
            <a:t>Біологічні (речовини рослин, віруси, ГМО)</a:t>
          </a:r>
          <a:endParaRPr lang="ru-RU" sz="2000" b="1" i="1" dirty="0"/>
        </a:p>
      </dgm:t>
    </dgm:pt>
    <dgm:pt modelId="{C430A3BF-5B47-4707-87A8-936002CB025D}" type="parTrans" cxnId="{4CEA91C7-E435-4014-A6A0-2D5D3F63DC8E}">
      <dgm:prSet/>
      <dgm:spPr/>
      <dgm:t>
        <a:bodyPr/>
        <a:lstStyle/>
        <a:p>
          <a:endParaRPr lang="ru-RU"/>
        </a:p>
      </dgm:t>
    </dgm:pt>
    <dgm:pt modelId="{01C79278-299D-4F27-A8AA-ED972CA0CC98}" type="sibTrans" cxnId="{4CEA91C7-E435-4014-A6A0-2D5D3F63DC8E}">
      <dgm:prSet/>
      <dgm:spPr/>
      <dgm:t>
        <a:bodyPr/>
        <a:lstStyle/>
        <a:p>
          <a:endParaRPr lang="ru-RU"/>
        </a:p>
      </dgm:t>
    </dgm:pt>
    <dgm:pt modelId="{603DDFCC-E955-4335-85A5-D50A1D21D62C}" type="pres">
      <dgm:prSet presAssocID="{419E9C62-58E0-484B-809B-E260AAF00CC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C9631FC-13C3-4211-B1C7-176C23FE9E61}" type="pres">
      <dgm:prSet presAssocID="{088983F9-6BE4-4B6E-ACA1-2A362C743312}" presName="root" presStyleCnt="0"/>
      <dgm:spPr/>
    </dgm:pt>
    <dgm:pt modelId="{F1C2C0D5-0438-439D-BC5F-DC82995FEF62}" type="pres">
      <dgm:prSet presAssocID="{088983F9-6BE4-4B6E-ACA1-2A362C743312}" presName="rootComposite" presStyleCnt="0"/>
      <dgm:spPr/>
    </dgm:pt>
    <dgm:pt modelId="{1430973F-E5B8-4824-B6FC-7F7BDA3A1180}" type="pres">
      <dgm:prSet presAssocID="{088983F9-6BE4-4B6E-ACA1-2A362C743312}" presName="rootText" presStyleLbl="node1" presStyleIdx="0" presStyleCnt="2" custScaleX="175049"/>
      <dgm:spPr/>
      <dgm:t>
        <a:bodyPr/>
        <a:lstStyle/>
        <a:p>
          <a:endParaRPr lang="ru-RU"/>
        </a:p>
      </dgm:t>
    </dgm:pt>
    <dgm:pt modelId="{3D7E4F34-D6AA-46FF-9785-C8F50F97BC45}" type="pres">
      <dgm:prSet presAssocID="{088983F9-6BE4-4B6E-ACA1-2A362C743312}" presName="rootConnector" presStyleLbl="node1" presStyleIdx="0" presStyleCnt="2"/>
      <dgm:spPr/>
      <dgm:t>
        <a:bodyPr/>
        <a:lstStyle/>
        <a:p>
          <a:endParaRPr lang="ru-RU"/>
        </a:p>
      </dgm:t>
    </dgm:pt>
    <dgm:pt modelId="{5A26B13B-C1CD-4F0C-B69C-CE6623C48818}" type="pres">
      <dgm:prSet presAssocID="{088983F9-6BE4-4B6E-ACA1-2A362C743312}" presName="childShape" presStyleCnt="0"/>
      <dgm:spPr/>
    </dgm:pt>
    <dgm:pt modelId="{FCB0FBB2-1497-4F8E-BFD7-D4C4F7256326}" type="pres">
      <dgm:prSet presAssocID="{E60CEF06-811B-41EF-A2D7-AB693476BBF4}" presName="Name13" presStyleLbl="parChTrans1D2" presStyleIdx="0" presStyleCnt="5"/>
      <dgm:spPr/>
      <dgm:t>
        <a:bodyPr/>
        <a:lstStyle/>
        <a:p>
          <a:endParaRPr lang="ru-RU"/>
        </a:p>
      </dgm:t>
    </dgm:pt>
    <dgm:pt modelId="{73119218-D99B-4848-BFB2-FF684AA44361}" type="pres">
      <dgm:prSet presAssocID="{1C04EDC9-19A7-4765-8CF2-B5F87B3E81B1}" presName="childText" presStyleLbl="bgAcc1" presStyleIdx="0" presStyleCnt="5" custScaleX="1781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C34C8A-DDFD-4AED-A653-71E5AAFC410A}" type="pres">
      <dgm:prSet presAssocID="{C50F9223-CA79-40C0-B06E-DDF1DEC13EC7}" presName="Name13" presStyleLbl="parChTrans1D2" presStyleIdx="1" presStyleCnt="5"/>
      <dgm:spPr/>
      <dgm:t>
        <a:bodyPr/>
        <a:lstStyle/>
        <a:p>
          <a:endParaRPr lang="ru-RU"/>
        </a:p>
      </dgm:t>
    </dgm:pt>
    <dgm:pt modelId="{48400BE9-BB8A-4B0E-9E4C-FC883A82F1AA}" type="pres">
      <dgm:prSet presAssocID="{DE4C00CF-84AC-4BE1-83F5-137712865A58}" presName="childText" presStyleLbl="bgAcc1" presStyleIdx="1" presStyleCnt="5" custScaleX="1781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D100CA-D5FC-4671-82EE-E9C1C7EA8A34}" type="pres">
      <dgm:prSet presAssocID="{2407543A-17E1-42AD-B56C-8A96F6CE73D8}" presName="root" presStyleCnt="0"/>
      <dgm:spPr/>
    </dgm:pt>
    <dgm:pt modelId="{D4C76A63-6B99-4267-BCFE-6E651FCE0CD5}" type="pres">
      <dgm:prSet presAssocID="{2407543A-17E1-42AD-B56C-8A96F6CE73D8}" presName="rootComposite" presStyleCnt="0"/>
      <dgm:spPr/>
    </dgm:pt>
    <dgm:pt modelId="{9F0AFCF5-4877-4FCA-875B-0F21DC0EBF19}" type="pres">
      <dgm:prSet presAssocID="{2407543A-17E1-42AD-B56C-8A96F6CE73D8}" presName="rootText" presStyleLbl="node1" presStyleIdx="1" presStyleCnt="2" custScaleX="182513"/>
      <dgm:spPr/>
      <dgm:t>
        <a:bodyPr/>
        <a:lstStyle/>
        <a:p>
          <a:endParaRPr lang="ru-RU"/>
        </a:p>
      </dgm:t>
    </dgm:pt>
    <dgm:pt modelId="{2F47590D-5260-43B7-BBB3-28D415B982BB}" type="pres">
      <dgm:prSet presAssocID="{2407543A-17E1-42AD-B56C-8A96F6CE73D8}" presName="rootConnector" presStyleLbl="node1" presStyleIdx="1" presStyleCnt="2"/>
      <dgm:spPr/>
      <dgm:t>
        <a:bodyPr/>
        <a:lstStyle/>
        <a:p>
          <a:endParaRPr lang="ru-RU"/>
        </a:p>
      </dgm:t>
    </dgm:pt>
    <dgm:pt modelId="{D958DD84-E39A-4739-94B1-756DF1D0AF01}" type="pres">
      <dgm:prSet presAssocID="{2407543A-17E1-42AD-B56C-8A96F6CE73D8}" presName="childShape" presStyleCnt="0"/>
      <dgm:spPr/>
    </dgm:pt>
    <dgm:pt modelId="{8940DD65-FB31-4397-A3E4-7AA90508431E}" type="pres">
      <dgm:prSet presAssocID="{54220F72-DD99-4A44-BB12-3A9871B1903A}" presName="Name13" presStyleLbl="parChTrans1D2" presStyleIdx="2" presStyleCnt="5"/>
      <dgm:spPr/>
      <dgm:t>
        <a:bodyPr/>
        <a:lstStyle/>
        <a:p>
          <a:endParaRPr lang="ru-RU"/>
        </a:p>
      </dgm:t>
    </dgm:pt>
    <dgm:pt modelId="{A3483404-8552-48F0-BF25-62F147023C30}" type="pres">
      <dgm:prSet presAssocID="{813BD539-6713-44FA-A7FF-D4AB11AAAD1F}" presName="childText" presStyleLbl="bgAcc1" presStyleIdx="2" presStyleCnt="5" custScaleX="216459" custScaleY="1390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67DA86-5B0F-436B-99BA-594C76AB504E}" type="pres">
      <dgm:prSet presAssocID="{5A17C5CA-D50C-46A2-A59C-5B14E0636772}" presName="Name13" presStyleLbl="parChTrans1D2" presStyleIdx="3" presStyleCnt="5"/>
      <dgm:spPr/>
      <dgm:t>
        <a:bodyPr/>
        <a:lstStyle/>
        <a:p>
          <a:endParaRPr lang="ru-RU"/>
        </a:p>
      </dgm:t>
    </dgm:pt>
    <dgm:pt modelId="{B9CCEE4F-997A-4AFE-8FFB-E594433F97FD}" type="pres">
      <dgm:prSet presAssocID="{255DE941-7EB9-4283-9780-99CA326741A2}" presName="childText" presStyleLbl="bgAcc1" presStyleIdx="3" presStyleCnt="5" custScaleX="228415" custScaleY="120961" custLinFactNeighborX="848" custLinFactNeighborY="-35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E2F2A4-2157-4727-8A62-C980DD71CC2D}" type="pres">
      <dgm:prSet presAssocID="{C430A3BF-5B47-4707-87A8-936002CB025D}" presName="Name13" presStyleLbl="parChTrans1D2" presStyleIdx="4" presStyleCnt="5"/>
      <dgm:spPr/>
      <dgm:t>
        <a:bodyPr/>
        <a:lstStyle/>
        <a:p>
          <a:endParaRPr lang="ru-RU"/>
        </a:p>
      </dgm:t>
    </dgm:pt>
    <dgm:pt modelId="{B3C7B0C5-FD9A-4B8D-890C-95234F5569DC}" type="pres">
      <dgm:prSet presAssocID="{814BB489-3D72-4D38-9782-5ACA11FCF39E}" presName="childText" presStyleLbl="bgAcc1" presStyleIdx="4" presStyleCnt="5" custScaleX="2472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E375F29-8EB2-4614-AC95-124F2BBD5375}" type="presOf" srcId="{54220F72-DD99-4A44-BB12-3A9871B1903A}" destId="{8940DD65-FB31-4397-A3E4-7AA90508431E}" srcOrd="0" destOrd="0" presId="urn:microsoft.com/office/officeart/2005/8/layout/hierarchy3"/>
    <dgm:cxn modelId="{F2B3CE73-66B7-41AF-BE84-E4845046A570}" srcId="{419E9C62-58E0-484B-809B-E260AAF00CC9}" destId="{2407543A-17E1-42AD-B56C-8A96F6CE73D8}" srcOrd="1" destOrd="0" parTransId="{41EC205C-94EF-4085-A4EE-52C5E79C850A}" sibTransId="{534E4E79-AD4B-4B7D-900E-0F91678DB632}"/>
    <dgm:cxn modelId="{66A7B9C9-A56F-44CD-A41A-DC0CEC0740E4}" type="presOf" srcId="{088983F9-6BE4-4B6E-ACA1-2A362C743312}" destId="{3D7E4F34-D6AA-46FF-9785-C8F50F97BC45}" srcOrd="1" destOrd="0" presId="urn:microsoft.com/office/officeart/2005/8/layout/hierarchy3"/>
    <dgm:cxn modelId="{748CA8C6-3090-4DB3-8AF4-9C9BF3468F2F}" type="presOf" srcId="{C50F9223-CA79-40C0-B06E-DDF1DEC13EC7}" destId="{60C34C8A-DDFD-4AED-A653-71E5AAFC410A}" srcOrd="0" destOrd="0" presId="urn:microsoft.com/office/officeart/2005/8/layout/hierarchy3"/>
    <dgm:cxn modelId="{84749585-1D48-45A6-AC64-FA342798A914}" type="presOf" srcId="{E60CEF06-811B-41EF-A2D7-AB693476BBF4}" destId="{FCB0FBB2-1497-4F8E-BFD7-D4C4F7256326}" srcOrd="0" destOrd="0" presId="urn:microsoft.com/office/officeart/2005/8/layout/hierarchy3"/>
    <dgm:cxn modelId="{4CEA91C7-E435-4014-A6A0-2D5D3F63DC8E}" srcId="{2407543A-17E1-42AD-B56C-8A96F6CE73D8}" destId="{814BB489-3D72-4D38-9782-5ACA11FCF39E}" srcOrd="2" destOrd="0" parTransId="{C430A3BF-5B47-4707-87A8-936002CB025D}" sibTransId="{01C79278-299D-4F27-A8AA-ED972CA0CC98}"/>
    <dgm:cxn modelId="{18C0CB6A-5D09-40FC-97D8-542BEA7CBD7A}" srcId="{419E9C62-58E0-484B-809B-E260AAF00CC9}" destId="{088983F9-6BE4-4B6E-ACA1-2A362C743312}" srcOrd="0" destOrd="0" parTransId="{E0CD0E89-BDD8-41F5-B6DD-6287F3C412C4}" sibTransId="{42314434-89C6-42E4-BA58-D08AA65393CD}"/>
    <dgm:cxn modelId="{A82B8EC2-9426-4A1B-9077-D3AC8C441F17}" srcId="{2407543A-17E1-42AD-B56C-8A96F6CE73D8}" destId="{813BD539-6713-44FA-A7FF-D4AB11AAAD1F}" srcOrd="0" destOrd="0" parTransId="{54220F72-DD99-4A44-BB12-3A9871B1903A}" sibTransId="{96AC7C20-3061-496B-9403-553B5CF67564}"/>
    <dgm:cxn modelId="{D2F30E8F-870A-47FE-AB23-AA09B9A8D196}" type="presOf" srcId="{1C04EDC9-19A7-4765-8CF2-B5F87B3E81B1}" destId="{73119218-D99B-4848-BFB2-FF684AA44361}" srcOrd="0" destOrd="0" presId="urn:microsoft.com/office/officeart/2005/8/layout/hierarchy3"/>
    <dgm:cxn modelId="{7ACE50BF-472A-41EC-A7F7-B8DB19FA4C96}" type="presOf" srcId="{C430A3BF-5B47-4707-87A8-936002CB025D}" destId="{E2E2F2A4-2157-4727-8A62-C980DD71CC2D}" srcOrd="0" destOrd="0" presId="urn:microsoft.com/office/officeart/2005/8/layout/hierarchy3"/>
    <dgm:cxn modelId="{E179A3B0-379B-4052-BD4F-6B989061B4D5}" type="presOf" srcId="{255DE941-7EB9-4283-9780-99CA326741A2}" destId="{B9CCEE4F-997A-4AFE-8FFB-E594433F97FD}" srcOrd="0" destOrd="0" presId="urn:microsoft.com/office/officeart/2005/8/layout/hierarchy3"/>
    <dgm:cxn modelId="{336B7121-8C9B-4A38-9298-55BC02061AEC}" type="presOf" srcId="{419E9C62-58E0-484B-809B-E260AAF00CC9}" destId="{603DDFCC-E955-4335-85A5-D50A1D21D62C}" srcOrd="0" destOrd="0" presId="urn:microsoft.com/office/officeart/2005/8/layout/hierarchy3"/>
    <dgm:cxn modelId="{45151BB5-AA26-40C7-B09D-022557A07D6C}" type="presOf" srcId="{DE4C00CF-84AC-4BE1-83F5-137712865A58}" destId="{48400BE9-BB8A-4B0E-9E4C-FC883A82F1AA}" srcOrd="0" destOrd="0" presId="urn:microsoft.com/office/officeart/2005/8/layout/hierarchy3"/>
    <dgm:cxn modelId="{B60244BB-C0F6-430E-B465-E7F508171124}" type="presOf" srcId="{813BD539-6713-44FA-A7FF-D4AB11AAAD1F}" destId="{A3483404-8552-48F0-BF25-62F147023C30}" srcOrd="0" destOrd="0" presId="urn:microsoft.com/office/officeart/2005/8/layout/hierarchy3"/>
    <dgm:cxn modelId="{A26F6406-EA02-46D6-956B-EC539E40BE8C}" type="presOf" srcId="{2407543A-17E1-42AD-B56C-8A96F6CE73D8}" destId="{2F47590D-5260-43B7-BBB3-28D415B982BB}" srcOrd="1" destOrd="0" presId="urn:microsoft.com/office/officeart/2005/8/layout/hierarchy3"/>
    <dgm:cxn modelId="{DFB44F38-62A4-47FB-ACE1-83A8728F6BBF}" srcId="{088983F9-6BE4-4B6E-ACA1-2A362C743312}" destId="{DE4C00CF-84AC-4BE1-83F5-137712865A58}" srcOrd="1" destOrd="0" parTransId="{C50F9223-CA79-40C0-B06E-DDF1DEC13EC7}" sibTransId="{3AA896AD-C369-477A-8841-2D995ED6A5E0}"/>
    <dgm:cxn modelId="{168CD763-8038-452C-870F-EB020E48DEF9}" type="presOf" srcId="{5A17C5CA-D50C-46A2-A59C-5B14E0636772}" destId="{0C67DA86-5B0F-436B-99BA-594C76AB504E}" srcOrd="0" destOrd="0" presId="urn:microsoft.com/office/officeart/2005/8/layout/hierarchy3"/>
    <dgm:cxn modelId="{CBC0EEFC-3888-4D52-A426-BF55985CDD6C}" type="presOf" srcId="{2407543A-17E1-42AD-B56C-8A96F6CE73D8}" destId="{9F0AFCF5-4877-4FCA-875B-0F21DC0EBF19}" srcOrd="0" destOrd="0" presId="urn:microsoft.com/office/officeart/2005/8/layout/hierarchy3"/>
    <dgm:cxn modelId="{E85BB4DE-A127-491D-AD78-DBDCD49D0895}" srcId="{2407543A-17E1-42AD-B56C-8A96F6CE73D8}" destId="{255DE941-7EB9-4283-9780-99CA326741A2}" srcOrd="1" destOrd="0" parTransId="{5A17C5CA-D50C-46A2-A59C-5B14E0636772}" sibTransId="{922677ED-20D6-497F-9675-D8C3217C0FB3}"/>
    <dgm:cxn modelId="{46CB779E-5517-4E4D-8DC8-070BE49D7310}" type="presOf" srcId="{814BB489-3D72-4D38-9782-5ACA11FCF39E}" destId="{B3C7B0C5-FD9A-4B8D-890C-95234F5569DC}" srcOrd="0" destOrd="0" presId="urn:microsoft.com/office/officeart/2005/8/layout/hierarchy3"/>
    <dgm:cxn modelId="{048D9433-B584-49C4-B651-EB09106819E6}" type="presOf" srcId="{088983F9-6BE4-4B6E-ACA1-2A362C743312}" destId="{1430973F-E5B8-4824-B6FC-7F7BDA3A1180}" srcOrd="0" destOrd="0" presId="urn:microsoft.com/office/officeart/2005/8/layout/hierarchy3"/>
    <dgm:cxn modelId="{438607DF-9AC0-4C2F-AEF3-A960CB0D2BAD}" srcId="{088983F9-6BE4-4B6E-ACA1-2A362C743312}" destId="{1C04EDC9-19A7-4765-8CF2-B5F87B3E81B1}" srcOrd="0" destOrd="0" parTransId="{E60CEF06-811B-41EF-A2D7-AB693476BBF4}" sibTransId="{25E9B768-1A3E-49CD-B642-E738A3D7DDFE}"/>
    <dgm:cxn modelId="{29DB2594-5A43-4046-B270-8684E4DB57A7}" type="presParOf" srcId="{603DDFCC-E955-4335-85A5-D50A1D21D62C}" destId="{4C9631FC-13C3-4211-B1C7-176C23FE9E61}" srcOrd="0" destOrd="0" presId="urn:microsoft.com/office/officeart/2005/8/layout/hierarchy3"/>
    <dgm:cxn modelId="{D9E1C66A-7FD4-4B3E-B4C1-EBC9ED26FABB}" type="presParOf" srcId="{4C9631FC-13C3-4211-B1C7-176C23FE9E61}" destId="{F1C2C0D5-0438-439D-BC5F-DC82995FEF62}" srcOrd="0" destOrd="0" presId="urn:microsoft.com/office/officeart/2005/8/layout/hierarchy3"/>
    <dgm:cxn modelId="{220D5735-71FD-49EA-9CC8-D07E7FEB92D3}" type="presParOf" srcId="{F1C2C0D5-0438-439D-BC5F-DC82995FEF62}" destId="{1430973F-E5B8-4824-B6FC-7F7BDA3A1180}" srcOrd="0" destOrd="0" presId="urn:microsoft.com/office/officeart/2005/8/layout/hierarchy3"/>
    <dgm:cxn modelId="{F66B74B0-EE8A-4801-BECB-1E2953D815F3}" type="presParOf" srcId="{F1C2C0D5-0438-439D-BC5F-DC82995FEF62}" destId="{3D7E4F34-D6AA-46FF-9785-C8F50F97BC45}" srcOrd="1" destOrd="0" presId="urn:microsoft.com/office/officeart/2005/8/layout/hierarchy3"/>
    <dgm:cxn modelId="{5D56C8C4-FB3E-4653-B915-60A655C2AF87}" type="presParOf" srcId="{4C9631FC-13C3-4211-B1C7-176C23FE9E61}" destId="{5A26B13B-C1CD-4F0C-B69C-CE6623C48818}" srcOrd="1" destOrd="0" presId="urn:microsoft.com/office/officeart/2005/8/layout/hierarchy3"/>
    <dgm:cxn modelId="{3620DEC1-EAA5-4EC7-85FB-6A1B7D2B67C9}" type="presParOf" srcId="{5A26B13B-C1CD-4F0C-B69C-CE6623C48818}" destId="{FCB0FBB2-1497-4F8E-BFD7-D4C4F7256326}" srcOrd="0" destOrd="0" presId="urn:microsoft.com/office/officeart/2005/8/layout/hierarchy3"/>
    <dgm:cxn modelId="{BD396D90-83A9-458B-AE0B-8604B000F6AB}" type="presParOf" srcId="{5A26B13B-C1CD-4F0C-B69C-CE6623C48818}" destId="{73119218-D99B-4848-BFB2-FF684AA44361}" srcOrd="1" destOrd="0" presId="urn:microsoft.com/office/officeart/2005/8/layout/hierarchy3"/>
    <dgm:cxn modelId="{4B53FCDC-8D4F-4C42-B865-AC4C97D177B9}" type="presParOf" srcId="{5A26B13B-C1CD-4F0C-B69C-CE6623C48818}" destId="{60C34C8A-DDFD-4AED-A653-71E5AAFC410A}" srcOrd="2" destOrd="0" presId="urn:microsoft.com/office/officeart/2005/8/layout/hierarchy3"/>
    <dgm:cxn modelId="{7D30FAF4-4863-4CD7-955D-BEE821BB6B99}" type="presParOf" srcId="{5A26B13B-C1CD-4F0C-B69C-CE6623C48818}" destId="{48400BE9-BB8A-4B0E-9E4C-FC883A82F1AA}" srcOrd="3" destOrd="0" presId="urn:microsoft.com/office/officeart/2005/8/layout/hierarchy3"/>
    <dgm:cxn modelId="{030B573D-A247-4242-A9C4-02252EACA777}" type="presParOf" srcId="{603DDFCC-E955-4335-85A5-D50A1D21D62C}" destId="{E1D100CA-D5FC-4671-82EE-E9C1C7EA8A34}" srcOrd="1" destOrd="0" presId="urn:microsoft.com/office/officeart/2005/8/layout/hierarchy3"/>
    <dgm:cxn modelId="{BEF5FC32-4DE3-4CC6-93FC-957D1CEDBD47}" type="presParOf" srcId="{E1D100CA-D5FC-4671-82EE-E9C1C7EA8A34}" destId="{D4C76A63-6B99-4267-BCFE-6E651FCE0CD5}" srcOrd="0" destOrd="0" presId="urn:microsoft.com/office/officeart/2005/8/layout/hierarchy3"/>
    <dgm:cxn modelId="{98C3FB68-5C4B-447C-8031-FA925E63F73D}" type="presParOf" srcId="{D4C76A63-6B99-4267-BCFE-6E651FCE0CD5}" destId="{9F0AFCF5-4877-4FCA-875B-0F21DC0EBF19}" srcOrd="0" destOrd="0" presId="urn:microsoft.com/office/officeart/2005/8/layout/hierarchy3"/>
    <dgm:cxn modelId="{742BCE0A-C988-4BED-A568-084256C26567}" type="presParOf" srcId="{D4C76A63-6B99-4267-BCFE-6E651FCE0CD5}" destId="{2F47590D-5260-43B7-BBB3-28D415B982BB}" srcOrd="1" destOrd="0" presId="urn:microsoft.com/office/officeart/2005/8/layout/hierarchy3"/>
    <dgm:cxn modelId="{209B3222-31E5-457C-80EA-1B4CF6D02DBE}" type="presParOf" srcId="{E1D100CA-D5FC-4671-82EE-E9C1C7EA8A34}" destId="{D958DD84-E39A-4739-94B1-756DF1D0AF01}" srcOrd="1" destOrd="0" presId="urn:microsoft.com/office/officeart/2005/8/layout/hierarchy3"/>
    <dgm:cxn modelId="{26C1D378-10FC-4DCA-9A03-597F418DF9F4}" type="presParOf" srcId="{D958DD84-E39A-4739-94B1-756DF1D0AF01}" destId="{8940DD65-FB31-4397-A3E4-7AA90508431E}" srcOrd="0" destOrd="0" presId="urn:microsoft.com/office/officeart/2005/8/layout/hierarchy3"/>
    <dgm:cxn modelId="{2D74CF91-7673-4315-BDFE-77E4C2B0EC6F}" type="presParOf" srcId="{D958DD84-E39A-4739-94B1-756DF1D0AF01}" destId="{A3483404-8552-48F0-BF25-62F147023C30}" srcOrd="1" destOrd="0" presId="urn:microsoft.com/office/officeart/2005/8/layout/hierarchy3"/>
    <dgm:cxn modelId="{97F200A3-A5EA-4FA8-A4DB-77454707F673}" type="presParOf" srcId="{D958DD84-E39A-4739-94B1-756DF1D0AF01}" destId="{0C67DA86-5B0F-436B-99BA-594C76AB504E}" srcOrd="2" destOrd="0" presId="urn:microsoft.com/office/officeart/2005/8/layout/hierarchy3"/>
    <dgm:cxn modelId="{F3B29CE7-7724-42DB-891E-2ECD715A07A5}" type="presParOf" srcId="{D958DD84-E39A-4739-94B1-756DF1D0AF01}" destId="{B9CCEE4F-997A-4AFE-8FFB-E594433F97FD}" srcOrd="3" destOrd="0" presId="urn:microsoft.com/office/officeart/2005/8/layout/hierarchy3"/>
    <dgm:cxn modelId="{DD3711D7-3971-4228-BEAA-737989F4862D}" type="presParOf" srcId="{D958DD84-E39A-4739-94B1-756DF1D0AF01}" destId="{E2E2F2A4-2157-4727-8A62-C980DD71CC2D}" srcOrd="4" destOrd="0" presId="urn:microsoft.com/office/officeart/2005/8/layout/hierarchy3"/>
    <dgm:cxn modelId="{03F58E99-6DBB-4A72-BED4-796CAA6AFEDA}" type="presParOf" srcId="{D958DD84-E39A-4739-94B1-756DF1D0AF01}" destId="{B3C7B0C5-FD9A-4B8D-890C-95234F5569DC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30973F-E5B8-4824-B6FC-7F7BDA3A1180}">
      <dsp:nvSpPr>
        <dsp:cNvPr id="0" name=""/>
        <dsp:cNvSpPr/>
      </dsp:nvSpPr>
      <dsp:spPr>
        <a:xfrm>
          <a:off x="328" y="106015"/>
          <a:ext cx="3230315" cy="922689"/>
        </a:xfrm>
        <a:prstGeom prst="roundRect">
          <a:avLst>
            <a:gd name="adj" fmla="val 10000"/>
          </a:avLst>
        </a:prstGeom>
        <a:solidFill>
          <a:srgbClr val="00B050"/>
        </a:solidFill>
        <a:ln w="15875" cap="rnd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За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походженням</a:t>
          </a:r>
          <a:endParaRPr lang="ru-RU" sz="2400" b="1" kern="1200" dirty="0"/>
        </a:p>
      </dsp:txBody>
      <dsp:txXfrm>
        <a:off x="27353" y="133040"/>
        <a:ext cx="3176265" cy="868639"/>
      </dsp:txXfrm>
    </dsp:sp>
    <dsp:sp modelId="{FCB0FBB2-1497-4F8E-BFD7-D4C4F7256326}">
      <dsp:nvSpPr>
        <dsp:cNvPr id="0" name=""/>
        <dsp:cNvSpPr/>
      </dsp:nvSpPr>
      <dsp:spPr>
        <a:xfrm>
          <a:off x="323360" y="1028704"/>
          <a:ext cx="323031" cy="6920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92016"/>
              </a:lnTo>
              <a:lnTo>
                <a:pt x="323031" y="692016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119218-D99B-4848-BFB2-FF684AA44361}">
      <dsp:nvSpPr>
        <dsp:cNvPr id="0" name=""/>
        <dsp:cNvSpPr/>
      </dsp:nvSpPr>
      <dsp:spPr>
        <a:xfrm>
          <a:off x="646391" y="1259377"/>
          <a:ext cx="2630165" cy="9226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/>
            <a:t>Спонтанні (мимовільні)</a:t>
          </a:r>
          <a:endParaRPr lang="ru-RU" sz="2000" b="1" i="1" kern="1200" dirty="0"/>
        </a:p>
      </dsp:txBody>
      <dsp:txXfrm>
        <a:off x="673416" y="1286402"/>
        <a:ext cx="2576115" cy="868639"/>
      </dsp:txXfrm>
    </dsp:sp>
    <dsp:sp modelId="{60C34C8A-DDFD-4AED-A653-71E5AAFC410A}">
      <dsp:nvSpPr>
        <dsp:cNvPr id="0" name=""/>
        <dsp:cNvSpPr/>
      </dsp:nvSpPr>
      <dsp:spPr>
        <a:xfrm>
          <a:off x="323360" y="1028704"/>
          <a:ext cx="323031" cy="18453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45378"/>
              </a:lnTo>
              <a:lnTo>
                <a:pt x="323031" y="1845378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400BE9-BB8A-4B0E-9E4C-FC883A82F1AA}">
      <dsp:nvSpPr>
        <dsp:cNvPr id="0" name=""/>
        <dsp:cNvSpPr/>
      </dsp:nvSpPr>
      <dsp:spPr>
        <a:xfrm>
          <a:off x="646391" y="2412738"/>
          <a:ext cx="2630180" cy="9226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i="1" kern="1200" dirty="0" smtClean="0"/>
            <a:t>І</a:t>
          </a:r>
          <a:r>
            <a:rPr lang="ru-RU" sz="2000" b="1" i="1" kern="1200" dirty="0" smtClean="0"/>
            <a:t>ндуковані</a:t>
          </a:r>
          <a:endParaRPr lang="ru-RU" sz="2000" b="1" i="1" kern="1200" dirty="0"/>
        </a:p>
      </dsp:txBody>
      <dsp:txXfrm>
        <a:off x="673416" y="2439763"/>
        <a:ext cx="2576130" cy="868639"/>
      </dsp:txXfrm>
    </dsp:sp>
    <dsp:sp modelId="{9F0AFCF5-4877-4FCA-875B-0F21DC0EBF19}">
      <dsp:nvSpPr>
        <dsp:cNvPr id="0" name=""/>
        <dsp:cNvSpPr/>
      </dsp:nvSpPr>
      <dsp:spPr>
        <a:xfrm>
          <a:off x="3691989" y="106015"/>
          <a:ext cx="3368054" cy="922689"/>
        </a:xfrm>
        <a:prstGeom prst="roundRect">
          <a:avLst>
            <a:gd name="adj" fmla="val 10000"/>
          </a:avLst>
        </a:prstGeom>
        <a:solidFill>
          <a:srgbClr val="00B050"/>
        </a:solidFill>
        <a:ln w="15875" cap="rnd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За природою мутагена</a:t>
          </a:r>
          <a:endParaRPr lang="ru-RU" sz="2400" b="1" kern="1200" dirty="0"/>
        </a:p>
      </dsp:txBody>
      <dsp:txXfrm>
        <a:off x="3719014" y="133040"/>
        <a:ext cx="3314004" cy="868639"/>
      </dsp:txXfrm>
    </dsp:sp>
    <dsp:sp modelId="{8940DD65-FB31-4397-A3E4-7AA90508431E}">
      <dsp:nvSpPr>
        <dsp:cNvPr id="0" name=""/>
        <dsp:cNvSpPr/>
      </dsp:nvSpPr>
      <dsp:spPr>
        <a:xfrm>
          <a:off x="4028794" y="1028704"/>
          <a:ext cx="336805" cy="8723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72370"/>
              </a:lnTo>
              <a:lnTo>
                <a:pt x="336805" y="872370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483404-8552-48F0-BF25-62F147023C30}">
      <dsp:nvSpPr>
        <dsp:cNvPr id="0" name=""/>
        <dsp:cNvSpPr/>
      </dsp:nvSpPr>
      <dsp:spPr>
        <a:xfrm>
          <a:off x="4365599" y="1259377"/>
          <a:ext cx="3195589" cy="1283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/>
            <a:t>Фізичні (різні типи випромінювань, температур)</a:t>
          </a:r>
          <a:endParaRPr lang="ru-RU" sz="2000" b="1" i="1" kern="1200" dirty="0"/>
        </a:p>
      </dsp:txBody>
      <dsp:txXfrm>
        <a:off x="4403188" y="1296966"/>
        <a:ext cx="3120411" cy="1208217"/>
      </dsp:txXfrm>
    </dsp:sp>
    <dsp:sp modelId="{0C67DA86-5B0F-436B-99BA-594C76AB504E}">
      <dsp:nvSpPr>
        <dsp:cNvPr id="0" name=""/>
        <dsp:cNvSpPr/>
      </dsp:nvSpPr>
      <dsp:spPr>
        <a:xfrm>
          <a:off x="4028794" y="1028704"/>
          <a:ext cx="349324" cy="22700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70087"/>
              </a:lnTo>
              <a:lnTo>
                <a:pt x="349324" y="2270087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CCEE4F-997A-4AFE-8FFB-E594433F97FD}">
      <dsp:nvSpPr>
        <dsp:cNvPr id="0" name=""/>
        <dsp:cNvSpPr/>
      </dsp:nvSpPr>
      <dsp:spPr>
        <a:xfrm>
          <a:off x="4378119" y="2740745"/>
          <a:ext cx="3372096" cy="11160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/>
            <a:t>Хімічні (різні речовини: побутова хімія, СМЗ, добрива, харчові добавки) </a:t>
          </a:r>
          <a:endParaRPr lang="ru-RU" sz="2000" b="1" i="1" kern="1200" dirty="0"/>
        </a:p>
      </dsp:txBody>
      <dsp:txXfrm>
        <a:off x="4410808" y="2773434"/>
        <a:ext cx="3306718" cy="1050715"/>
      </dsp:txXfrm>
    </dsp:sp>
    <dsp:sp modelId="{E2E2F2A4-2157-4727-8A62-C980DD71CC2D}">
      <dsp:nvSpPr>
        <dsp:cNvPr id="0" name=""/>
        <dsp:cNvSpPr/>
      </dsp:nvSpPr>
      <dsp:spPr>
        <a:xfrm>
          <a:off x="4028794" y="1028704"/>
          <a:ext cx="336805" cy="35528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52850"/>
              </a:lnTo>
              <a:lnTo>
                <a:pt x="336805" y="3552850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3C7B0C5-FD9A-4B8D-890C-95234F5569DC}">
      <dsp:nvSpPr>
        <dsp:cNvPr id="0" name=""/>
        <dsp:cNvSpPr/>
      </dsp:nvSpPr>
      <dsp:spPr>
        <a:xfrm>
          <a:off x="4365599" y="4120211"/>
          <a:ext cx="3649626" cy="9226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/>
            <a:t>Біологічні (речовини рослин, віруси, ГМО)</a:t>
          </a:r>
          <a:endParaRPr lang="ru-RU" sz="2000" b="1" i="1" kern="1200" dirty="0"/>
        </a:p>
      </dsp:txBody>
      <dsp:txXfrm>
        <a:off x="4392624" y="4147236"/>
        <a:ext cx="3595576" cy="8686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69C17C-B351-4DDB-B443-72E46D43487E}" type="datetimeFigureOut">
              <a:rPr lang="ru-RU" smtClean="0"/>
              <a:t>14.11.2016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2E0981-9945-4039-BA2F-7D00CFFC48D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00747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2E0981-9945-4039-BA2F-7D00CFFC48D4}" type="slidenum">
              <a:rPr lang="ru-RU" smtClean="0"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00458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9F0B3-496D-4F5C-B84A-1060173A4FF8}" type="datetimeFigureOut">
              <a:rPr lang="ru-RU" smtClean="0"/>
              <a:t>14.11.2016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53C7AF7A-AC55-4C67-8F27-083CF00CA29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6568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9F0B3-496D-4F5C-B84A-1060173A4FF8}" type="datetimeFigureOut">
              <a:rPr lang="ru-RU" smtClean="0"/>
              <a:t>14.11.2016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7AF7A-AC55-4C67-8F27-083CF00CA29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324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9F0B3-496D-4F5C-B84A-1060173A4FF8}" type="datetimeFigureOut">
              <a:rPr lang="ru-RU" smtClean="0"/>
              <a:t>14.11.2016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3C7AF7A-AC55-4C67-8F27-083CF00CA29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4923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9F0B3-496D-4F5C-B84A-1060173A4FF8}" type="datetimeFigureOut">
              <a:rPr lang="ru-RU" smtClean="0"/>
              <a:t>14.11.2016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3C7AF7A-AC55-4C67-8F27-083CF00CA29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3355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9F0B3-496D-4F5C-B84A-1060173A4FF8}" type="datetimeFigureOut">
              <a:rPr lang="ru-RU" smtClean="0"/>
              <a:t>14.11.2016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3C7AF7A-AC55-4C67-8F27-083CF00CA29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6056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9F0B3-496D-4F5C-B84A-1060173A4FF8}" type="datetimeFigureOut">
              <a:rPr lang="ru-RU" smtClean="0"/>
              <a:t>14.11.2016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7AF7A-AC55-4C67-8F27-083CF00CA29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1544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9F0B3-496D-4F5C-B84A-1060173A4FF8}" type="datetimeFigureOut">
              <a:rPr lang="ru-RU" smtClean="0"/>
              <a:t>14.11.2016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7AF7A-AC55-4C67-8F27-083CF00CA29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0915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9F0B3-496D-4F5C-B84A-1060173A4FF8}" type="datetimeFigureOut">
              <a:rPr lang="ru-RU" smtClean="0"/>
              <a:t>14.11.2016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7AF7A-AC55-4C67-8F27-083CF00CA29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274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9F0B3-496D-4F5C-B84A-1060173A4FF8}" type="datetimeFigureOut">
              <a:rPr lang="ru-RU" smtClean="0"/>
              <a:t>14.11.2016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3C7AF7A-AC55-4C67-8F27-083CF00CA29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5870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9F0B3-496D-4F5C-B84A-1060173A4FF8}" type="datetimeFigureOut">
              <a:rPr lang="ru-RU" smtClean="0"/>
              <a:t>14.11.2016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3C7AF7A-AC55-4C67-8F27-083CF00CA29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3411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9F0B3-496D-4F5C-B84A-1060173A4FF8}" type="datetimeFigureOut">
              <a:rPr lang="ru-RU" smtClean="0"/>
              <a:t>14.11.2016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3C7AF7A-AC55-4C67-8F27-083CF00CA29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52639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9F0B3-496D-4F5C-B84A-1060173A4FF8}" type="datetimeFigureOut">
              <a:rPr lang="ru-RU" smtClean="0"/>
              <a:t>14.11.2016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3C7AF7A-AC55-4C67-8F27-083CF00CA29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7979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9F0B3-496D-4F5C-B84A-1060173A4FF8}" type="datetimeFigureOut">
              <a:rPr lang="ru-RU" smtClean="0"/>
              <a:t>14.11.2016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3C7AF7A-AC55-4C67-8F27-083CF00CA29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9032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9F0B3-496D-4F5C-B84A-1060173A4FF8}" type="datetimeFigureOut">
              <a:rPr lang="ru-RU" smtClean="0"/>
              <a:t>14.11.2016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3C7AF7A-AC55-4C67-8F27-083CF00CA29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8000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9F0B3-496D-4F5C-B84A-1060173A4FF8}" type="datetimeFigureOut">
              <a:rPr lang="ru-RU" smtClean="0"/>
              <a:t>14.11.2016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7AF7A-AC55-4C67-8F27-083CF00CA29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583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9F0B3-496D-4F5C-B84A-1060173A4FF8}" type="datetimeFigureOut">
              <a:rPr lang="ru-RU" smtClean="0"/>
              <a:t>14.11.2016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7AF7A-AC55-4C67-8F27-083CF00CA29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7947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C9F0B3-496D-4F5C-B84A-1060173A4FF8}" type="datetimeFigureOut">
              <a:rPr lang="ru-RU" smtClean="0"/>
              <a:t>14.11.2016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53C7AF7A-AC55-4C67-8F27-083CF00CA29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1913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3" r:id="rId1"/>
    <p:sldLayoutId id="2147483994" r:id="rId2"/>
    <p:sldLayoutId id="2147483995" r:id="rId3"/>
    <p:sldLayoutId id="2147483996" r:id="rId4"/>
    <p:sldLayoutId id="2147483997" r:id="rId5"/>
    <p:sldLayoutId id="2147483998" r:id="rId6"/>
    <p:sldLayoutId id="2147483999" r:id="rId7"/>
    <p:sldLayoutId id="2147484000" r:id="rId8"/>
    <p:sldLayoutId id="2147484001" r:id="rId9"/>
    <p:sldLayoutId id="2147484002" r:id="rId10"/>
    <p:sldLayoutId id="2147484003" r:id="rId11"/>
    <p:sldLayoutId id="2147484004" r:id="rId12"/>
    <p:sldLayoutId id="2147484005" r:id="rId13"/>
    <p:sldLayoutId id="2147484006" r:id="rId14"/>
    <p:sldLayoutId id="2147484007" r:id="rId15"/>
    <p:sldLayoutId id="2147484008" r:id="rId16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5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89213" y="536732"/>
            <a:ext cx="9144000" cy="2185916"/>
          </a:xfrm>
        </p:spPr>
        <p:txBody>
          <a:bodyPr>
            <a:normAutofit/>
          </a:bodyPr>
          <a:lstStyle/>
          <a:p>
            <a:r>
              <a:rPr lang="uk-UA" sz="6000" dirty="0" smtClean="0">
                <a:solidFill>
                  <a:srgbClr val="268604"/>
                </a:solidFill>
                <a:latin typeface="Calibri" panose="020F0502020204030204" pitchFamily="34" charset="0"/>
              </a:rPr>
              <a:t>Тема: </a:t>
            </a:r>
            <a:r>
              <a:rPr lang="uk-UA" sz="6000" dirty="0" smtClean="0">
                <a:solidFill>
                  <a:schemeClr val="tx1"/>
                </a:solidFill>
                <a:latin typeface="Calibri" panose="020F0502020204030204" pitchFamily="34" charset="0"/>
              </a:rPr>
              <a:t/>
            </a:r>
            <a:br>
              <a:rPr lang="uk-UA" sz="6000" dirty="0" smtClean="0">
                <a:solidFill>
                  <a:schemeClr val="tx1"/>
                </a:solidFill>
                <a:latin typeface="Calibri" panose="020F0502020204030204" pitchFamily="34" charset="0"/>
              </a:rPr>
            </a:br>
            <a:r>
              <a:rPr lang="uk-UA" sz="6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Види </a:t>
            </a:r>
            <a:r>
              <a:rPr lang="uk-UA" sz="6000" dirty="0">
                <a:solidFill>
                  <a:schemeClr val="tx1"/>
                </a:solidFill>
                <a:latin typeface="Calibri" panose="020F0502020204030204" pitchFamily="34" charset="0"/>
              </a:rPr>
              <a:t>мутацій. Мутагенез</a:t>
            </a:r>
            <a:endParaRPr lang="ru-RU" sz="60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89213" y="3102692"/>
            <a:ext cx="8915399" cy="831355"/>
          </a:xfrm>
        </p:spPr>
        <p:txBody>
          <a:bodyPr>
            <a:noAutofit/>
          </a:bodyPr>
          <a:lstStyle/>
          <a:p>
            <a:r>
              <a:rPr lang="uk-UA" sz="2400" b="1" dirty="0" smtClean="0">
                <a:solidFill>
                  <a:srgbClr val="268604"/>
                </a:solidFill>
                <a:latin typeface="Calibri" panose="020F0502020204030204" pitchFamily="34" charset="0"/>
              </a:rPr>
              <a:t>Мета: </a:t>
            </a:r>
            <a:r>
              <a:rPr lang="uk-UA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Установити види мутаційної мінливості, дати поняття про мутагенез і мутагенні фактори. </a:t>
            </a:r>
            <a:endParaRPr lang="ru-RU" sz="2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766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37550" y="1302807"/>
            <a:ext cx="4742117" cy="4625565"/>
          </a:xfrm>
        </p:spPr>
        <p:txBody>
          <a:bodyPr>
            <a:normAutofit/>
          </a:bodyPr>
          <a:lstStyle/>
          <a:p>
            <a:pPr>
              <a:buClr>
                <a:srgbClr val="268604"/>
              </a:buClr>
            </a:pPr>
            <a:r>
              <a:rPr lang="uk-UA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Мутації </a:t>
            </a:r>
            <a:r>
              <a:rPr lang="uk-UA" sz="2400" dirty="0">
                <a:solidFill>
                  <a:schemeClr val="tx1"/>
                </a:solidFill>
                <a:latin typeface="Calibri" panose="020F0502020204030204" pitchFamily="34" charset="0"/>
              </a:rPr>
              <a:t>виникають раптово.</a:t>
            </a:r>
            <a:endParaRPr lang="ru-RU" sz="24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>
              <a:buClr>
                <a:srgbClr val="268604"/>
              </a:buClr>
            </a:pPr>
            <a:r>
              <a:rPr lang="uk-UA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Нові </a:t>
            </a:r>
            <a:r>
              <a:rPr lang="uk-UA" sz="2400" dirty="0">
                <a:solidFill>
                  <a:schemeClr val="tx1"/>
                </a:solidFill>
                <a:latin typeface="Calibri" panose="020F0502020204030204" pitchFamily="34" charset="0"/>
              </a:rPr>
              <a:t>форми є найчастіше рецесивними.</a:t>
            </a:r>
            <a:endParaRPr lang="ru-RU" sz="24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>
              <a:buClr>
                <a:srgbClr val="268604"/>
              </a:buClr>
            </a:pPr>
            <a:r>
              <a:rPr lang="uk-UA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Мутація-це </a:t>
            </a:r>
            <a:r>
              <a:rPr lang="uk-UA" sz="2400" dirty="0">
                <a:solidFill>
                  <a:schemeClr val="tx1"/>
                </a:solidFill>
                <a:latin typeface="Calibri" panose="020F0502020204030204" pitchFamily="34" charset="0"/>
              </a:rPr>
              <a:t>завжди якісні зміни.</a:t>
            </a:r>
            <a:endParaRPr lang="ru-RU" sz="24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>
              <a:buClr>
                <a:srgbClr val="268604"/>
              </a:buClr>
            </a:pPr>
            <a:r>
              <a:rPr lang="uk-UA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Мутації-різнонаправленні (корисні</a:t>
            </a:r>
            <a:r>
              <a:rPr lang="uk-UA" sz="2400" dirty="0">
                <a:solidFill>
                  <a:schemeClr val="tx1"/>
                </a:solidFill>
                <a:latin typeface="Calibri" panose="020F0502020204030204" pitchFamily="34" charset="0"/>
              </a:rPr>
              <a:t>, шкідливі, нейтральні)</a:t>
            </a:r>
            <a:endParaRPr lang="ru-RU" sz="24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>
              <a:buClr>
                <a:srgbClr val="268604"/>
              </a:buClr>
            </a:pPr>
            <a:r>
              <a:rPr lang="uk-UA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Одні </a:t>
            </a:r>
            <a:r>
              <a:rPr lang="uk-UA" sz="2400" dirty="0">
                <a:solidFill>
                  <a:schemeClr val="tx1"/>
                </a:solidFill>
                <a:latin typeface="Calibri" panose="020F0502020204030204" pitchFamily="34" charset="0"/>
              </a:rPr>
              <a:t>й ті самі мутації можуть виникати повторно</a:t>
            </a:r>
            <a:r>
              <a:rPr lang="uk-UA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.</a:t>
            </a:r>
            <a:endParaRPr lang="ru-RU" sz="2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2257675" y="1128604"/>
            <a:ext cx="2101675" cy="3233533"/>
            <a:chOff x="486781" y="744102"/>
            <a:chExt cx="2101675" cy="3233533"/>
          </a:xfrm>
        </p:grpSpPr>
        <p:pic>
          <p:nvPicPr>
            <p:cNvPr id="1026" name="Picture 2" descr="http://web-local.rudn.ru/web-local/uem/ido.../psix_gen/biograf78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781" y="744102"/>
              <a:ext cx="2101675" cy="28401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698643" y="3608303"/>
              <a:ext cx="15793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dirty="0" smtClean="0">
                  <a:latin typeface="Calibri" panose="020F0502020204030204" pitchFamily="34" charset="0"/>
                </a:rPr>
                <a:t>Гюго де Фріз </a:t>
              </a:r>
              <a:endParaRPr lang="ru-RU" dirty="0">
                <a:latin typeface="Calibri" panose="020F0502020204030204" pitchFamily="34" charset="0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1804143" y="380596"/>
            <a:ext cx="56035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268604"/>
                </a:solidFill>
                <a:latin typeface="Calibri" panose="020F0502020204030204" pitchFamily="34" charset="0"/>
              </a:rPr>
              <a:t>Засновники мутаційної теорії</a:t>
            </a:r>
            <a:endParaRPr lang="ru-RU" sz="3200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4614760" y="3276998"/>
            <a:ext cx="2111970" cy="3004124"/>
            <a:chOff x="3419232" y="3637724"/>
            <a:chExt cx="2111970" cy="3004124"/>
          </a:xfrm>
        </p:grpSpPr>
        <p:pic>
          <p:nvPicPr>
            <p:cNvPr id="1028" name="Picture 4" descr="http://esu.com.ua/images/article_images/K/Korghinsykiy%20Sergiy%20Ivanovich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9232" y="3997411"/>
              <a:ext cx="2111970" cy="26444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3540345" y="3637724"/>
              <a:ext cx="18697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dirty="0" smtClean="0">
                  <a:latin typeface="Calibri" panose="020F0502020204030204" pitchFamily="34" charset="0"/>
                </a:rPr>
                <a:t>С.І. Коржинський</a:t>
              </a:r>
              <a:endParaRPr lang="ru-RU" dirty="0"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1783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476703" y="507769"/>
            <a:ext cx="3429400" cy="24929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Clr>
                <a:srgbClr val="268604"/>
              </a:buClr>
            </a:pPr>
            <a:r>
              <a:rPr lang="uk-UA" sz="3200" b="1" dirty="0">
                <a:solidFill>
                  <a:srgbClr val="268604"/>
                </a:solidFill>
                <a:latin typeface="Calibri" panose="020F0502020204030204" pitchFamily="34" charset="0"/>
              </a:rPr>
              <a:t>Знати</a:t>
            </a:r>
            <a:r>
              <a:rPr lang="uk-UA" sz="3200" b="1" dirty="0" smtClean="0">
                <a:solidFill>
                  <a:srgbClr val="268604"/>
                </a:solidFill>
                <a:latin typeface="Calibri" panose="020F0502020204030204" pitchFamily="34" charset="0"/>
              </a:rPr>
              <a:t>:</a:t>
            </a:r>
            <a:endParaRPr lang="uk-UA" sz="3200" b="1" dirty="0" smtClean="0">
              <a:latin typeface="Calibri" panose="020F0502020204030204" pitchFamily="34" charset="0"/>
            </a:endParaRPr>
          </a:p>
          <a:p>
            <a:pPr marL="285750" indent="-285750">
              <a:buClr>
                <a:srgbClr val="268604"/>
              </a:buClr>
              <a:buFont typeface="Wingdings" panose="05000000000000000000" pitchFamily="2" charset="2"/>
              <a:buChar char="Ø"/>
            </a:pPr>
            <a:r>
              <a:rPr lang="uk-UA" sz="2400" b="1" dirty="0" smtClean="0">
                <a:latin typeface="Calibri" panose="020F0502020204030204" pitchFamily="34" charset="0"/>
              </a:rPr>
              <a:t>класифікацію </a:t>
            </a:r>
            <a:r>
              <a:rPr lang="uk-UA" sz="2400" b="1" dirty="0">
                <a:latin typeface="Calibri" panose="020F0502020204030204" pitchFamily="34" charset="0"/>
              </a:rPr>
              <a:t>м</a:t>
            </a:r>
            <a:r>
              <a:rPr lang="uk-UA" sz="2400" b="1" dirty="0" smtClean="0">
                <a:latin typeface="Calibri" panose="020F0502020204030204" pitchFamily="34" charset="0"/>
              </a:rPr>
              <a:t>утацій</a:t>
            </a:r>
          </a:p>
          <a:p>
            <a:pPr marL="285750" indent="-285750">
              <a:buClr>
                <a:srgbClr val="268604"/>
              </a:buClr>
              <a:buFont typeface="Wingdings" panose="05000000000000000000" pitchFamily="2" charset="2"/>
              <a:buChar char="Ø"/>
            </a:pPr>
            <a:r>
              <a:rPr lang="uk-UA" sz="2400" b="1" dirty="0" smtClean="0">
                <a:latin typeface="Calibri" panose="020F0502020204030204" pitchFamily="34" charset="0"/>
              </a:rPr>
              <a:t>поняття</a:t>
            </a:r>
          </a:p>
          <a:p>
            <a:pPr marL="285750" indent="-285750">
              <a:buClr>
                <a:srgbClr val="268604"/>
              </a:buClr>
              <a:buFont typeface="Arial" panose="020B0604020202020204" pitchFamily="34" charset="0"/>
              <a:buChar char="•"/>
            </a:pPr>
            <a:r>
              <a:rPr lang="uk-UA" sz="2400" b="1" dirty="0" smtClean="0">
                <a:latin typeface="Calibri" panose="020F0502020204030204" pitchFamily="34" charset="0"/>
              </a:rPr>
              <a:t>мутагенез</a:t>
            </a:r>
          </a:p>
          <a:p>
            <a:pPr marL="285750" indent="-285750">
              <a:buClr>
                <a:srgbClr val="268604"/>
              </a:buClr>
              <a:buFont typeface="Arial" panose="020B0604020202020204" pitchFamily="34" charset="0"/>
              <a:buChar char="•"/>
            </a:pPr>
            <a:r>
              <a:rPr lang="uk-UA" sz="2400" b="1" dirty="0">
                <a:latin typeface="Calibri" panose="020F0502020204030204" pitchFamily="34" charset="0"/>
              </a:rPr>
              <a:t>м</a:t>
            </a:r>
            <a:r>
              <a:rPr lang="uk-UA" sz="2400" b="1" dirty="0" smtClean="0">
                <a:latin typeface="Calibri" panose="020F0502020204030204" pitchFamily="34" charset="0"/>
              </a:rPr>
              <a:t>утагени</a:t>
            </a:r>
          </a:p>
          <a:p>
            <a:pPr marL="285750" indent="-285750">
              <a:buClr>
                <a:srgbClr val="268604"/>
              </a:buClr>
              <a:buFont typeface="Arial" panose="020B0604020202020204" pitchFamily="34" charset="0"/>
              <a:buChar char="•"/>
            </a:pPr>
            <a:r>
              <a:rPr lang="uk-UA" sz="2400" b="1" dirty="0" smtClean="0">
                <a:latin typeface="Calibri" panose="020F0502020204030204" pitchFamily="34" charset="0"/>
              </a:rPr>
              <a:t>мутант</a:t>
            </a:r>
            <a:endParaRPr lang="ru-RU" sz="2400" b="1" dirty="0"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76703" y="4051006"/>
            <a:ext cx="378917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>
                <a:solidFill>
                  <a:srgbClr val="268604"/>
                </a:solidFill>
                <a:latin typeface="Calibri" panose="020F0502020204030204" pitchFamily="34" charset="0"/>
              </a:rPr>
              <a:t>Уміти: </a:t>
            </a:r>
            <a:endParaRPr lang="uk-UA" sz="3200" b="1" dirty="0" smtClean="0">
              <a:solidFill>
                <a:srgbClr val="268604"/>
              </a:solidFill>
              <a:latin typeface="Calibri" panose="020F0502020204030204" pitchFamily="34" charset="0"/>
            </a:endParaRPr>
          </a:p>
          <a:p>
            <a:pPr marL="285750" indent="-285750">
              <a:buClr>
                <a:srgbClr val="268604"/>
              </a:buClr>
              <a:buFont typeface="Wingdings" panose="05000000000000000000" pitchFamily="2" charset="2"/>
              <a:buChar char="Ø"/>
            </a:pPr>
            <a:r>
              <a:rPr lang="uk-UA" sz="2400" b="1" dirty="0" smtClean="0">
                <a:latin typeface="Calibri" panose="020F0502020204030204" pitchFamily="34" charset="0"/>
              </a:rPr>
              <a:t>розрізняти </a:t>
            </a:r>
            <a:r>
              <a:rPr lang="uk-UA" sz="2400" b="1" dirty="0">
                <a:latin typeface="Calibri" panose="020F0502020204030204" pitchFamily="34" charset="0"/>
              </a:rPr>
              <a:t>види </a:t>
            </a:r>
            <a:r>
              <a:rPr lang="uk-UA" sz="2400" b="1" dirty="0" smtClean="0">
                <a:latin typeface="Calibri" panose="020F0502020204030204" pitchFamily="34" charset="0"/>
              </a:rPr>
              <a:t>мутацій</a:t>
            </a:r>
          </a:p>
          <a:p>
            <a:pPr marL="285750" indent="-285750">
              <a:buClr>
                <a:srgbClr val="268604"/>
              </a:buClr>
              <a:buFont typeface="Wingdings" panose="05000000000000000000" pitchFamily="2" charset="2"/>
              <a:buChar char="Ø"/>
            </a:pPr>
            <a:r>
              <a:rPr lang="uk-UA" sz="2400" b="1" dirty="0" smtClean="0">
                <a:latin typeface="Calibri" panose="020F0502020204030204" pitchFamily="34" charset="0"/>
              </a:rPr>
              <a:t>робити висновки</a:t>
            </a:r>
            <a:endParaRPr lang="ru-RU" sz="2400" b="1" dirty="0">
              <a:latin typeface="Calibri" panose="020F0502020204030204" pitchFamily="34" charset="0"/>
            </a:endParaRPr>
          </a:p>
        </p:txBody>
      </p:sp>
      <p:pic>
        <p:nvPicPr>
          <p:cNvPr id="1026" name="Picture 2" descr="http://xvatit.com/uploads/posts/2016-05/1463725349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8010" y="4099110"/>
            <a:ext cx="3863990" cy="2758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1097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1698" y="511094"/>
            <a:ext cx="7979183" cy="896465"/>
          </a:xfrm>
        </p:spPr>
        <p:txBody>
          <a:bodyPr>
            <a:normAutofit/>
          </a:bodyPr>
          <a:lstStyle/>
          <a:p>
            <a:r>
              <a:rPr lang="uk-UA" sz="4400" dirty="0">
                <a:solidFill>
                  <a:srgbClr val="268604"/>
                </a:solidFill>
                <a:latin typeface="Calibri" panose="020F0502020204030204" pitchFamily="34" charset="0"/>
              </a:rPr>
              <a:t>Т</a:t>
            </a:r>
            <a:r>
              <a:rPr lang="uk-UA" sz="4400" dirty="0" smtClean="0">
                <a:solidFill>
                  <a:srgbClr val="268604"/>
                </a:solidFill>
                <a:latin typeface="Calibri" panose="020F0502020204030204" pitchFamily="34" charset="0"/>
              </a:rPr>
              <a:t>ипи  </a:t>
            </a:r>
            <a:r>
              <a:rPr lang="uk-UA" sz="4400" dirty="0">
                <a:solidFill>
                  <a:srgbClr val="268604"/>
                </a:solidFill>
                <a:latin typeface="Calibri" panose="020F0502020204030204" pitchFamily="34" charset="0"/>
              </a:rPr>
              <a:t>класифікацій  мутацій:</a:t>
            </a:r>
            <a:endParaRPr lang="ru-RU" sz="4400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21698" y="1599344"/>
            <a:ext cx="8081924" cy="3777622"/>
          </a:xfrm>
        </p:spPr>
        <p:txBody>
          <a:bodyPr>
            <a:normAutofit/>
          </a:bodyPr>
          <a:lstStyle/>
          <a:p>
            <a:pPr>
              <a:buClr>
                <a:srgbClr val="268604"/>
              </a:buClr>
            </a:pPr>
            <a:r>
              <a:rPr lang="uk-UA" sz="2400" dirty="0">
                <a:solidFill>
                  <a:schemeClr val="tx1"/>
                </a:solidFill>
                <a:latin typeface="Calibri" panose="020F0502020204030204" pitchFamily="34" charset="0"/>
              </a:rPr>
              <a:t>За місцем виникнення</a:t>
            </a:r>
            <a:r>
              <a:rPr lang="uk-UA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.</a:t>
            </a:r>
          </a:p>
          <a:p>
            <a:pPr>
              <a:buClr>
                <a:srgbClr val="268604"/>
              </a:buClr>
            </a:pPr>
            <a:r>
              <a:rPr lang="uk-UA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За </a:t>
            </a:r>
            <a:r>
              <a:rPr lang="uk-UA" sz="2400" dirty="0">
                <a:solidFill>
                  <a:schemeClr val="tx1"/>
                </a:solidFill>
                <a:latin typeface="Calibri" panose="020F0502020204030204" pitchFamily="34" charset="0"/>
              </a:rPr>
              <a:t>впливом на життєдіяльність.</a:t>
            </a:r>
            <a:endParaRPr lang="ru-RU" sz="24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>
              <a:buClr>
                <a:srgbClr val="268604"/>
              </a:buClr>
            </a:pPr>
            <a:r>
              <a:rPr lang="uk-UA" sz="2400" dirty="0">
                <a:solidFill>
                  <a:schemeClr val="tx1"/>
                </a:solidFill>
                <a:latin typeface="Calibri" panose="020F0502020204030204" pitchFamily="34" charset="0"/>
              </a:rPr>
              <a:t>За характером змін генетичного матеріалу</a:t>
            </a:r>
            <a:r>
              <a:rPr lang="uk-UA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.</a:t>
            </a:r>
          </a:p>
          <a:p>
            <a:pPr>
              <a:buClr>
                <a:srgbClr val="268604"/>
              </a:buClr>
            </a:pPr>
            <a:r>
              <a:rPr lang="uk-UA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За характером походження.</a:t>
            </a:r>
            <a:endParaRPr lang="ru-RU" sz="24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37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5105" y="209803"/>
            <a:ext cx="8911687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000" dirty="0" smtClean="0">
                <a:solidFill>
                  <a:srgbClr val="268604"/>
                </a:solidFill>
                <a:latin typeface="Calibri" panose="020F0502020204030204" pitchFamily="34" charset="0"/>
              </a:rPr>
              <a:t>Геномні мутації </a:t>
            </a:r>
            <a:br>
              <a:rPr lang="uk-UA" sz="4000" dirty="0" smtClean="0">
                <a:solidFill>
                  <a:srgbClr val="268604"/>
                </a:solidFill>
                <a:latin typeface="Calibri" panose="020F0502020204030204" pitchFamily="34" charset="0"/>
              </a:rPr>
            </a:br>
            <a:r>
              <a:rPr lang="uk-UA" sz="4000" dirty="0" smtClean="0">
                <a:solidFill>
                  <a:srgbClr val="268604"/>
                </a:solidFill>
                <a:latin typeface="Calibri" panose="020F0502020204030204" pitchFamily="34" charset="0"/>
              </a:rPr>
              <a:t>(зміна кількості наборів хромосом)</a:t>
            </a:r>
            <a:endParaRPr lang="ru-RU" sz="4000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Picture 5" descr="Трансге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0286" y="2766464"/>
            <a:ext cx="3787325" cy="2877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 descr="http://fs1.ppt4web.ru/images/95563/161817/640/img1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43" t="43660" r="5202" b="8697"/>
          <a:stretch/>
        </p:blipFill>
        <p:spPr bwMode="auto">
          <a:xfrm>
            <a:off x="7081283" y="2766464"/>
            <a:ext cx="4922874" cy="267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152374" y="1490693"/>
            <a:ext cx="24571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latin typeface="Calibri" panose="020F0502020204030204" pitchFamily="34" charset="0"/>
              </a:rPr>
              <a:t>Поліплоїдія</a:t>
            </a:r>
            <a:endParaRPr lang="ru-RU" sz="36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371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10893" y="2642057"/>
            <a:ext cx="4508205" cy="588644"/>
          </a:xfrm>
        </p:spPr>
        <p:txBody>
          <a:bodyPr>
            <a:noAutofit/>
          </a:bodyPr>
          <a:lstStyle/>
          <a:p>
            <a:pPr marL="0" indent="0" algn="ctr" fontAlgn="base">
              <a:spcAft>
                <a:spcPct val="0"/>
              </a:spcAft>
              <a:buClr>
                <a:srgbClr val="0BD0D9"/>
              </a:buClr>
              <a:buSzPct val="95000"/>
              <a:buNone/>
            </a:pPr>
            <a:r>
              <a:rPr lang="ru-RU" sz="2800" dirty="0" smtClean="0">
                <a:solidFill>
                  <a:schemeClr val="tx1"/>
                </a:solidFill>
                <a:latin typeface="Calibri" panose="020F0502020204030204" pitchFamily="34" charset="0"/>
                <a:cs typeface="Times New Roman" pitchFamily="18" charset="0"/>
              </a:rPr>
              <a:t>Гексоплоїдна рослина</a:t>
            </a:r>
            <a:r>
              <a:rPr lang="en-US" sz="2800" dirty="0" smtClean="0">
                <a:solidFill>
                  <a:schemeClr val="tx1"/>
                </a:solidFill>
                <a:latin typeface="Calibri" panose="020F0502020204030204" pitchFamily="34" charset="0"/>
                <a:cs typeface="Times New Roman" pitchFamily="18" charset="0"/>
              </a:rPr>
              <a:t>(6n)</a:t>
            </a:r>
            <a:endParaRPr lang="ru-RU" sz="2800" dirty="0" smtClean="0">
              <a:solidFill>
                <a:schemeClr val="tx1"/>
              </a:solidFill>
              <a:latin typeface="Calibri" panose="020F0502020204030204" pitchFamily="34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36965" y="2642057"/>
            <a:ext cx="44691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</a:pPr>
            <a:r>
              <a:rPr lang="ru-RU" sz="2800" dirty="0" smtClean="0">
                <a:latin typeface="Calibri" panose="020F0502020204030204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Диплоїдна рослина(</a:t>
            </a:r>
            <a:r>
              <a:rPr lang="en-US" sz="2800" dirty="0" smtClean="0">
                <a:latin typeface="Calibri" panose="020F0502020204030204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2n</a:t>
            </a:r>
            <a:r>
              <a:rPr lang="ru-RU" sz="2800" dirty="0" smtClean="0">
                <a:latin typeface="Calibri" panose="020F0502020204030204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)</a:t>
            </a:r>
            <a:endParaRPr lang="ru-RU" sz="2800" dirty="0">
              <a:latin typeface="Calibri" panose="020F0502020204030204" pitchFamily="34" charset="0"/>
              <a:ea typeface="Segoe UI Historic" panose="020B0502040204020203" pitchFamily="34" charset="0"/>
              <a:cs typeface="Segoe UI Historic" panose="020B0502040204020203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0140" y="3243201"/>
            <a:ext cx="4329113" cy="3356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6965" y="3243201"/>
            <a:ext cx="4469185" cy="3356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563059" y="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4000" dirty="0" smtClean="0">
                <a:solidFill>
                  <a:srgbClr val="268604"/>
                </a:solidFill>
                <a:latin typeface="Calibri" panose="020F0502020204030204" pitchFamily="34" charset="0"/>
              </a:rPr>
              <a:t>Геномні мутації </a:t>
            </a:r>
            <a:br>
              <a:rPr lang="uk-UA" sz="4000" dirty="0" smtClean="0">
                <a:solidFill>
                  <a:srgbClr val="268604"/>
                </a:solidFill>
                <a:latin typeface="Calibri" panose="020F0502020204030204" pitchFamily="34" charset="0"/>
              </a:rPr>
            </a:br>
            <a:r>
              <a:rPr lang="uk-UA" sz="4000" dirty="0" smtClean="0">
                <a:solidFill>
                  <a:srgbClr val="268604"/>
                </a:solidFill>
                <a:latin typeface="Calibri" panose="020F0502020204030204" pitchFamily="34" charset="0"/>
              </a:rPr>
              <a:t>(зміна кількості наборів хромосом)</a:t>
            </a:r>
            <a:endParaRPr lang="ru-RU" sz="4000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90328" y="1358814"/>
            <a:ext cx="24571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latin typeface="Calibri" panose="020F0502020204030204" pitchFamily="34" charset="0"/>
              </a:rPr>
              <a:t>Поліплоїдія</a:t>
            </a:r>
            <a:endParaRPr lang="ru-RU" sz="36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497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8744" y="223911"/>
            <a:ext cx="8938726" cy="988201"/>
          </a:xfrm>
        </p:spPr>
        <p:txBody>
          <a:bodyPr>
            <a:noAutofit/>
          </a:bodyPr>
          <a:lstStyle/>
          <a:p>
            <a:pPr marL="448056" indent="-384048">
              <a:spcBef>
                <a:spcPct val="20000"/>
              </a:spcBef>
            </a:pPr>
            <a:r>
              <a:rPr lang="ru-RU" sz="4000" dirty="0" smtClean="0">
                <a:solidFill>
                  <a:srgbClr val="268604"/>
                </a:solidFill>
                <a:latin typeface="Calibri" panose="020F0502020204030204" pitchFamily="34" charset="0"/>
                <a:ea typeface="+mn-ea"/>
                <a:cs typeface="+mn-cs"/>
              </a:rPr>
              <a:t>Використання поліплоїдів</a:t>
            </a:r>
            <a:r>
              <a:rPr lang="ru-RU" sz="4000" dirty="0">
                <a:solidFill>
                  <a:srgbClr val="268604"/>
                </a:solidFill>
                <a:latin typeface="Calibri" panose="020F0502020204030204" pitchFamily="34" charset="0"/>
                <a:ea typeface="+mn-ea"/>
                <a:cs typeface="+mn-cs"/>
              </a:rPr>
              <a:t> </a:t>
            </a:r>
            <a:r>
              <a:rPr lang="ru-RU" sz="4000" dirty="0" smtClean="0">
                <a:solidFill>
                  <a:srgbClr val="268604"/>
                </a:solidFill>
                <a:latin typeface="Calibri" panose="020F0502020204030204" pitchFamily="34" charset="0"/>
                <a:ea typeface="+mn-ea"/>
                <a:cs typeface="+mn-cs"/>
              </a:rPr>
              <a:t>людиною</a:t>
            </a:r>
            <a:endParaRPr lang="ru-RU" sz="4000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3832" y="1706039"/>
            <a:ext cx="3605047" cy="2744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5799" y="2827685"/>
            <a:ext cx="4091671" cy="324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440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81430" y="188175"/>
            <a:ext cx="3829140" cy="726225"/>
          </a:xfrm>
        </p:spPr>
        <p:txBody>
          <a:bodyPr/>
          <a:lstStyle/>
          <a:p>
            <a:r>
              <a:rPr lang="uk-UA" dirty="0" smtClean="0">
                <a:solidFill>
                  <a:srgbClr val="268604"/>
                </a:solidFill>
                <a:latin typeface="Calibri" panose="020F0502020204030204" pitchFamily="34" charset="0"/>
              </a:rPr>
              <a:t>Геномні мутації</a:t>
            </a:r>
            <a:endParaRPr lang="ru-RU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45263" y="2163845"/>
            <a:ext cx="410445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65113"/>
            <a:r>
              <a:rPr lang="uk-UA" sz="2800" b="1" dirty="0" smtClean="0">
                <a:latin typeface="Calibri" panose="020F0502020204030204" pitchFamily="34" charset="0"/>
                <a:cs typeface="Times New Roman" pitchFamily="18" charset="0"/>
              </a:rPr>
              <a:t>Прояви:</a:t>
            </a:r>
          </a:p>
          <a:p>
            <a:pPr indent="265113">
              <a:buFont typeface="Symbol" pitchFamily="18" charset="2"/>
              <a:buChar char="-"/>
            </a:pPr>
            <a:r>
              <a:rPr lang="uk-UA" sz="2400" dirty="0" smtClean="0">
                <a:latin typeface="Calibri" panose="020F0502020204030204" pitchFamily="34" charset="0"/>
                <a:cs typeface="Times New Roman" pitchFamily="18" charset="0"/>
              </a:rPr>
              <a:t>розумова відсталість;</a:t>
            </a:r>
          </a:p>
          <a:p>
            <a:pPr indent="265113">
              <a:buFont typeface="Symbol" pitchFamily="18" charset="2"/>
              <a:buChar char="-"/>
            </a:pPr>
            <a:r>
              <a:rPr lang="uk-UA" sz="2400" dirty="0" smtClean="0">
                <a:latin typeface="Calibri" panose="020F0502020204030204" pitchFamily="34" charset="0"/>
                <a:cs typeface="Times New Roman" pitchFamily="18" charset="0"/>
              </a:rPr>
              <a:t>незначна тривалість життя (як правило, не більше 30 років);</a:t>
            </a:r>
          </a:p>
          <a:p>
            <a:pPr indent="265113">
              <a:buFont typeface="Symbol" pitchFamily="18" charset="2"/>
              <a:buChar char="-"/>
            </a:pPr>
            <a:r>
              <a:rPr lang="uk-UA" sz="2400" dirty="0" smtClean="0">
                <a:latin typeface="Calibri" panose="020F0502020204030204" pitchFamily="34" charset="0"/>
                <a:cs typeface="Times New Roman" pitchFamily="18" charset="0"/>
              </a:rPr>
              <a:t>малий череп, коротка шия, пласке обличчя, короткі фаланги пальців тощо.</a:t>
            </a:r>
            <a:endParaRPr lang="uk-UA" sz="2400" dirty="0">
              <a:latin typeface="Calibri" panose="020F0502020204030204" pitchFamily="34" charset="0"/>
              <a:cs typeface="Times New Roman" pitchFamily="18" charset="0"/>
            </a:endParaRPr>
          </a:p>
          <a:p>
            <a:pPr indent="265113">
              <a:buFont typeface="Symbol" pitchFamily="18" charset="2"/>
              <a:buChar char="-"/>
            </a:pPr>
            <a:r>
              <a:rPr lang="uk-UA" sz="2400" dirty="0" smtClean="0">
                <a:latin typeface="Calibri" panose="020F0502020204030204" pitchFamily="34" charset="0"/>
                <a:cs typeface="Times New Roman" pitchFamily="18" charset="0"/>
              </a:rPr>
              <a:t>1:700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788562" y="3851758"/>
            <a:ext cx="2171700" cy="231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8" descr="http://vse-pro-geny.com/uppload/Image/hvoroby/sundrom%20Dayna/sundrom-Dauna-oznaky(ua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2930" y="1640625"/>
            <a:ext cx="2432421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645263" y="918433"/>
            <a:ext cx="7591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latin typeface="Calibri" panose="020F0502020204030204" pitchFamily="34" charset="0"/>
              </a:rPr>
              <a:t>Синдром Дауна (</a:t>
            </a:r>
            <a:r>
              <a:rPr lang="uk-UA" sz="2800" b="1" dirty="0" err="1" smtClean="0">
                <a:latin typeface="Calibri" panose="020F0502020204030204" pitchFamily="34" charset="0"/>
              </a:rPr>
              <a:t>трисомія</a:t>
            </a:r>
            <a:r>
              <a:rPr lang="uk-UA" sz="2800" b="1" dirty="0" smtClean="0">
                <a:latin typeface="Calibri" panose="020F0502020204030204" pitchFamily="34" charset="0"/>
              </a:rPr>
              <a:t> у 21 парі хромосом)</a:t>
            </a:r>
            <a:endParaRPr lang="ru-RU" sz="2800" b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170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47829" y="1486940"/>
            <a:ext cx="410445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65113"/>
            <a:r>
              <a:rPr lang="uk-UA" b="1" dirty="0" smtClean="0">
                <a:latin typeface="Calibri" panose="020F0502020204030204" pitchFamily="34" charset="0"/>
                <a:cs typeface="Times New Roman" pitchFamily="18" charset="0"/>
              </a:rPr>
              <a:t>Прояви:</a:t>
            </a:r>
          </a:p>
          <a:p>
            <a:pPr indent="265113">
              <a:buFont typeface="Symbol" pitchFamily="18" charset="2"/>
              <a:buChar char="-"/>
            </a:pPr>
            <a:r>
              <a:rPr lang="uk-UA" dirty="0" smtClean="0">
                <a:latin typeface="Calibri" panose="020F0502020204030204" pitchFamily="34" charset="0"/>
                <a:cs typeface="Times New Roman" pitchFamily="18" charset="0"/>
              </a:rPr>
              <a:t>вади серця, аномалії внутрішніх органів, статевої системи;</a:t>
            </a:r>
          </a:p>
          <a:p>
            <a:pPr indent="265113">
              <a:buFont typeface="Symbol" pitchFamily="18" charset="2"/>
              <a:buChar char="-"/>
            </a:pPr>
            <a:r>
              <a:rPr lang="uk-UA" dirty="0" smtClean="0">
                <a:latin typeface="Calibri" panose="020F0502020204030204" pitchFamily="34" charset="0"/>
                <a:cs typeface="Times New Roman" pitchFamily="18" charset="0"/>
              </a:rPr>
              <a:t>незначна тривалість життя (10% хворих доживає до 12 років);</a:t>
            </a:r>
          </a:p>
          <a:p>
            <a:pPr indent="265113">
              <a:buFont typeface="Symbol" pitchFamily="18" charset="2"/>
              <a:buChar char="-"/>
            </a:pPr>
            <a:r>
              <a:rPr lang="uk-UA" dirty="0" smtClean="0">
                <a:latin typeface="Calibri" panose="020F0502020204030204" pitchFamily="34" charset="0"/>
                <a:cs typeface="Times New Roman" pitchFamily="18" charset="0"/>
              </a:rPr>
              <a:t>довгий вузький череп, мале підборіддя, короткі пальці, деформовані вуха тощо.</a:t>
            </a:r>
          </a:p>
          <a:p>
            <a:pPr indent="265113">
              <a:buFont typeface="Symbol" pitchFamily="18" charset="2"/>
              <a:buChar char="-"/>
            </a:pPr>
            <a:r>
              <a:rPr lang="uk-UA" dirty="0" smtClean="0">
                <a:latin typeface="Calibri" panose="020F0502020204030204" pitchFamily="34" charset="0"/>
                <a:cs typeface="Times New Roman" pitchFamily="18" charset="0"/>
              </a:rPr>
              <a:t>1:7000</a:t>
            </a:r>
            <a:endParaRPr lang="uk-UA" dirty="0">
              <a:latin typeface="Calibri" panose="020F0502020204030204" pitchFamily="34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040" y="1891779"/>
            <a:ext cx="3755789" cy="2682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403409" y="809954"/>
            <a:ext cx="56976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latin typeface="Calibri" panose="020F0502020204030204" pitchFamily="34" charset="0"/>
              </a:rPr>
              <a:t>Синдром Едвардса (трисомія у 18 парі хромосом)</a:t>
            </a:r>
            <a:endParaRPr lang="ru-RU" sz="2800" b="1" dirty="0">
              <a:latin typeface="Calibri" panose="020F0502020204030204" pitchFamily="3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4181430" y="188175"/>
            <a:ext cx="3829140" cy="726225"/>
          </a:xfrm>
        </p:spPr>
        <p:txBody>
          <a:bodyPr/>
          <a:lstStyle/>
          <a:p>
            <a:r>
              <a:rPr lang="uk-UA" dirty="0" smtClean="0">
                <a:solidFill>
                  <a:srgbClr val="268604"/>
                </a:solidFill>
                <a:latin typeface="Calibri" panose="020F0502020204030204" pitchFamily="34" charset="0"/>
              </a:rPr>
              <a:t>Геномні мутації</a:t>
            </a:r>
            <a:endParaRPr lang="ru-RU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316007" y="4321171"/>
            <a:ext cx="3932349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>Синдром </a:t>
            </a:r>
            <a:r>
              <a:rPr lang="ru-RU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Патау</a:t>
            </a:r>
            <a:endParaRPr lang="ru-RU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трисомія</a:t>
            </a:r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> у 13 </a:t>
            </a:r>
            <a:r>
              <a:rPr lang="ru-RU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парі</a:t>
            </a:r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> хромосом)</a:t>
            </a:r>
          </a:p>
          <a:p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>1:7000</a:t>
            </a:r>
          </a:p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розщеплення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губи;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- вади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внутрішніх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органів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недорозвинення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очей;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розумова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відсталість</a:t>
            </a:r>
            <a:endParaRPr lang="ru-RU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8995" y="4076474"/>
            <a:ext cx="4147013" cy="2643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293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7283434" y="762933"/>
            <a:ext cx="4853957" cy="27392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latin typeface="Calibri" panose="020F0502020204030204" pitchFamily="34" charset="0"/>
              </a:rPr>
              <a:t>Синдром Шерешевського-Тернера</a:t>
            </a:r>
          </a:p>
          <a:p>
            <a:r>
              <a:rPr lang="uk-UA" sz="2400" b="1" dirty="0" smtClean="0">
                <a:latin typeface="Calibri" panose="020F0502020204030204" pitchFamily="34" charset="0"/>
              </a:rPr>
              <a:t>(45, ХО)</a:t>
            </a:r>
          </a:p>
          <a:p>
            <a:r>
              <a:rPr lang="uk-UA" sz="2400" dirty="0" smtClean="0">
                <a:latin typeface="Calibri" panose="020F0502020204030204" pitchFamily="34" charset="0"/>
              </a:rPr>
              <a:t>1:5000</a:t>
            </a: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- коротка шия з </a:t>
            </a:r>
            <a:r>
              <a:rPr lang="ru-RU" sz="20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криловидними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 складками;</a:t>
            </a: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ru-RU" sz="20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порушення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20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будові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кісток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r>
              <a:rPr lang="uk-UA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- не розвиваються статеві залози;</a:t>
            </a:r>
          </a:p>
          <a:p>
            <a:r>
              <a:rPr lang="uk-UA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- низький зріст.</a:t>
            </a:r>
            <a:endParaRPr lang="ru-RU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Tx/>
              <a:buChar char="-"/>
            </a:pP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181430" y="188175"/>
            <a:ext cx="3829140" cy="726225"/>
          </a:xfrm>
        </p:spPr>
        <p:txBody>
          <a:bodyPr/>
          <a:lstStyle/>
          <a:p>
            <a:r>
              <a:rPr lang="uk-UA" dirty="0" smtClean="0">
                <a:solidFill>
                  <a:srgbClr val="268604"/>
                </a:solidFill>
                <a:latin typeface="Calibri" panose="020F0502020204030204" pitchFamily="34" charset="0"/>
              </a:rPr>
              <a:t>Геномні мутації</a:t>
            </a:r>
            <a:endParaRPr lang="ru-RU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650" y="847758"/>
            <a:ext cx="2094150" cy="296967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5380" y="1391470"/>
            <a:ext cx="2957719" cy="208661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052501" y="3719384"/>
            <a:ext cx="422653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Синдром </a:t>
            </a:r>
            <a:r>
              <a:rPr lang="ru-RU" sz="20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Клайнфельтера</a:t>
            </a:r>
            <a:r>
              <a:rPr lang="ru-RU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ru-RU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(47, ХХУ, ХХХУ, ХХХХУ)</a:t>
            </a:r>
          </a:p>
          <a:p>
            <a:r>
              <a:rPr lang="ru-RU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1:500-700</a:t>
            </a:r>
          </a:p>
          <a:p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ru-RU" sz="20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високий</a:t>
            </a:r>
            <a:r>
              <a:rPr lang="ru-RU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зр</a:t>
            </a:r>
            <a:r>
              <a:rPr lang="uk-UA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іст;</a:t>
            </a:r>
          </a:p>
          <a:p>
            <a:r>
              <a:rPr lang="uk-UA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- короткий тулуб;</a:t>
            </a:r>
          </a:p>
          <a:p>
            <a:r>
              <a:rPr lang="uk-UA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- схильність до ожиріння;</a:t>
            </a:r>
          </a:p>
          <a:p>
            <a:r>
              <a:rPr lang="uk-UA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- безпліддя.;</a:t>
            </a:r>
          </a:p>
          <a:p>
            <a:r>
              <a:rPr lang="uk-UA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- розумова відсталість. 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8115" y="2949262"/>
            <a:ext cx="2542818" cy="26202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2135" y="4529489"/>
            <a:ext cx="2165224" cy="208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969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03748" y="0"/>
            <a:ext cx="8911687" cy="1280890"/>
          </a:xfrm>
        </p:spPr>
        <p:txBody>
          <a:bodyPr>
            <a:normAutofit/>
          </a:bodyPr>
          <a:lstStyle/>
          <a:p>
            <a:pPr algn="ctr">
              <a:tabLst>
                <a:tab pos="6188075" algn="l"/>
              </a:tabLst>
            </a:pPr>
            <a:r>
              <a:rPr lang="uk-UA" dirty="0" smtClean="0">
                <a:solidFill>
                  <a:srgbClr val="268604"/>
                </a:solidFill>
                <a:latin typeface="Calibri" panose="020F0502020204030204" pitchFamily="34" charset="0"/>
              </a:rPr>
              <a:t>Хромосомні мутації</a:t>
            </a:r>
            <a:br>
              <a:rPr lang="uk-UA" dirty="0" smtClean="0">
                <a:solidFill>
                  <a:srgbClr val="268604"/>
                </a:solidFill>
                <a:latin typeface="Calibri" panose="020F0502020204030204" pitchFamily="34" charset="0"/>
              </a:rPr>
            </a:br>
            <a:r>
              <a:rPr lang="uk-UA" dirty="0" smtClean="0">
                <a:solidFill>
                  <a:srgbClr val="268604"/>
                </a:solidFill>
                <a:latin typeface="Calibri" panose="020F0502020204030204" pitchFamily="34" charset="0"/>
              </a:rPr>
              <a:t>(зміна структури хромосом)</a:t>
            </a:r>
            <a:endParaRPr lang="ru-RU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55135" y="1909340"/>
            <a:ext cx="410445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65113"/>
            <a:r>
              <a:rPr lang="uk-UA" sz="2800" b="1" dirty="0" smtClean="0">
                <a:latin typeface="Calibri" panose="020F0502020204030204" pitchFamily="34" charset="0"/>
                <a:cs typeface="Times New Roman" pitchFamily="18" charset="0"/>
              </a:rPr>
              <a:t>Прояви:</a:t>
            </a:r>
          </a:p>
          <a:p>
            <a:pPr indent="265113">
              <a:buFont typeface="Symbol" pitchFamily="18" charset="2"/>
              <a:buChar char="-"/>
            </a:pPr>
            <a:r>
              <a:rPr lang="uk-UA" sz="2400" dirty="0" smtClean="0">
                <a:latin typeface="Calibri" panose="020F0502020204030204" pitchFamily="34" charset="0"/>
                <a:cs typeface="Times New Roman" pitchFamily="18" charset="0"/>
              </a:rPr>
              <a:t>розумова відсталість;</a:t>
            </a:r>
          </a:p>
          <a:p>
            <a:pPr indent="265113">
              <a:buFont typeface="Symbol" pitchFamily="18" charset="2"/>
              <a:buChar char="-"/>
            </a:pPr>
            <a:r>
              <a:rPr lang="uk-UA" sz="2400" dirty="0" smtClean="0">
                <a:latin typeface="Calibri" panose="020F0502020204030204" pitchFamily="34" charset="0"/>
                <a:cs typeface="Times New Roman" pitchFamily="18" charset="0"/>
              </a:rPr>
              <a:t>незначна тривалість життя (до 10 років);</a:t>
            </a:r>
          </a:p>
          <a:p>
            <a:pPr indent="265113">
              <a:buFont typeface="Symbol" pitchFamily="18" charset="2"/>
              <a:buChar char="-"/>
            </a:pPr>
            <a:r>
              <a:rPr lang="uk-UA" sz="2400" dirty="0" smtClean="0">
                <a:latin typeface="Calibri" panose="020F0502020204030204" pitchFamily="34" charset="0"/>
                <a:cs typeface="Times New Roman" pitchFamily="18" charset="0"/>
              </a:rPr>
              <a:t>плач, що нагадує крик кішки;</a:t>
            </a:r>
          </a:p>
          <a:p>
            <a:pPr indent="265113">
              <a:buFont typeface="Symbol" pitchFamily="18" charset="2"/>
              <a:buChar char="-"/>
            </a:pPr>
            <a:r>
              <a:rPr lang="uk-UA" sz="2400" dirty="0" smtClean="0">
                <a:latin typeface="Calibri" panose="020F0502020204030204" pitchFamily="34" charset="0"/>
                <a:cs typeface="Times New Roman" pitchFamily="18" charset="0"/>
              </a:rPr>
              <a:t>місяцеподібне обличчя, низько розташовані, деформовані вуха тощо.</a:t>
            </a:r>
            <a:endParaRPr lang="uk-UA" sz="2400" dirty="0">
              <a:latin typeface="Calibri" panose="020F0502020204030204" pitchFamily="34" charset="0"/>
              <a:cs typeface="Times New Roman" pitchFamily="18" charset="0"/>
            </a:endParaRPr>
          </a:p>
        </p:txBody>
      </p:sp>
      <p:pic>
        <p:nvPicPr>
          <p:cNvPr id="5" name="Picture 2" descr="Файл:Criduch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7340" y="2033756"/>
            <a:ext cx="3271805" cy="4355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091089" y="1270695"/>
            <a:ext cx="101078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Calibri" panose="020F0502020204030204" pitchFamily="34" charset="0"/>
              </a:rPr>
              <a:t>Синдром «котячого крику» (відсутність частини 5-ї хромосоми)</a:t>
            </a:r>
            <a:endParaRPr lang="ru-RU" sz="2800" b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38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3893" y="135012"/>
            <a:ext cx="4594684" cy="1280890"/>
          </a:xfrm>
        </p:spPr>
        <p:txBody>
          <a:bodyPr>
            <a:normAutofit fontScale="90000"/>
          </a:bodyPr>
          <a:lstStyle/>
          <a:p>
            <a:r>
              <a:rPr lang="uk-UA" sz="4000" dirty="0" smtClean="0">
                <a:solidFill>
                  <a:srgbClr val="268604"/>
                </a:solidFill>
                <a:latin typeface="Calibri" panose="020F0502020204030204" pitchFamily="34" charset="0"/>
              </a:rPr>
              <a:t>Генні (точкові) мутації</a:t>
            </a:r>
            <a:br>
              <a:rPr lang="uk-UA" sz="4000" dirty="0" smtClean="0">
                <a:solidFill>
                  <a:srgbClr val="268604"/>
                </a:solidFill>
                <a:latin typeface="Calibri" panose="020F0502020204030204" pitchFamily="34" charset="0"/>
              </a:rPr>
            </a:br>
            <a:r>
              <a:rPr lang="uk-UA" sz="4000" dirty="0" smtClean="0">
                <a:solidFill>
                  <a:srgbClr val="268604"/>
                </a:solidFill>
                <a:latin typeface="Calibri" panose="020F0502020204030204" pitchFamily="34" charset="0"/>
              </a:rPr>
              <a:t>(зміна структури гена)</a:t>
            </a:r>
            <a:endParaRPr lang="ru-RU" sz="4000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83" t="18563" r="31724" b="52127"/>
          <a:stretch/>
        </p:blipFill>
        <p:spPr>
          <a:xfrm>
            <a:off x="5914063" y="1388529"/>
            <a:ext cx="3511496" cy="246675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24864" y="1303533"/>
            <a:ext cx="26053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latin typeface="Calibri" panose="020F0502020204030204" pitchFamily="34" charset="0"/>
              </a:rPr>
              <a:t>Фенілкетонурія</a:t>
            </a:r>
          </a:p>
          <a:p>
            <a:r>
              <a:rPr lang="uk-UA" sz="2800" dirty="0" smtClean="0">
                <a:latin typeface="Calibri" panose="020F0502020204030204" pitchFamily="34" charset="0"/>
              </a:rPr>
              <a:t>1:20000</a:t>
            </a:r>
            <a:endParaRPr lang="ru-RU" sz="2800" dirty="0">
              <a:latin typeface="Calibri" panose="020F0502020204030204" pitchFamily="34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3021240" y="3945603"/>
            <a:ext cx="4106647" cy="2663959"/>
            <a:chOff x="2368581" y="3650865"/>
            <a:chExt cx="4106647" cy="2663959"/>
          </a:xfrm>
        </p:grpSpPr>
        <p:pic>
          <p:nvPicPr>
            <p:cNvPr id="6152" name="Picture 8" descr="амавротическая идиотия тея - сакса, 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081" t="46995" r="19552" b="5165"/>
            <a:stretch/>
          </p:blipFill>
          <p:spPr bwMode="auto">
            <a:xfrm>
              <a:off x="2368581" y="3650865"/>
              <a:ext cx="2030818" cy="26626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8" descr="амавротическая идиотия тея - сакса, 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83" t="29831" r="55949" b="7733"/>
            <a:stretch/>
          </p:blipFill>
          <p:spPr bwMode="auto">
            <a:xfrm>
              <a:off x="4485910" y="3650865"/>
              <a:ext cx="1989318" cy="26639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TextBox 6"/>
          <p:cNvSpPr txBox="1"/>
          <p:nvPr/>
        </p:nvSpPr>
        <p:spPr>
          <a:xfrm>
            <a:off x="2097167" y="2250545"/>
            <a:ext cx="37134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>
                <a:latin typeface="Calibri" panose="020F0502020204030204" pitchFamily="34" charset="0"/>
              </a:rPr>
              <a:t> </a:t>
            </a:r>
            <a:r>
              <a:rPr lang="uk-UA" sz="2000" b="1" dirty="0" smtClean="0">
                <a:latin typeface="Calibri" panose="020F0502020204030204" pitchFamily="34" charset="0"/>
              </a:rPr>
              <a:t>     Прояви:</a:t>
            </a:r>
          </a:p>
          <a:p>
            <a:pPr marL="342900" indent="-342900">
              <a:buFont typeface="Century Gothic" panose="020B0502020202020204" pitchFamily="34" charset="0"/>
              <a:buChar char="―"/>
            </a:pPr>
            <a:r>
              <a:rPr lang="uk-UA" sz="2000" dirty="0" smtClean="0">
                <a:latin typeface="Calibri" panose="020F0502020204030204" pitchFamily="34" charset="0"/>
              </a:rPr>
              <a:t>затримка фізичного розвитку</a:t>
            </a:r>
          </a:p>
          <a:p>
            <a:pPr marL="342900" indent="-342900">
              <a:buFont typeface="Century Gothic" panose="020B0502020202020204" pitchFamily="34" charset="0"/>
              <a:buChar char="―"/>
            </a:pPr>
            <a:r>
              <a:rPr lang="uk-UA" sz="2000" dirty="0">
                <a:latin typeface="Calibri" panose="020F0502020204030204" pitchFamily="34" charset="0"/>
              </a:rPr>
              <a:t>у</a:t>
            </a:r>
            <a:r>
              <a:rPr lang="uk-UA" sz="2000" dirty="0" smtClean="0">
                <a:latin typeface="Calibri" panose="020F0502020204030204" pitchFamily="34" charset="0"/>
              </a:rPr>
              <a:t>раження ВНД</a:t>
            </a:r>
          </a:p>
          <a:p>
            <a:pPr marL="342900" indent="-342900">
              <a:buFont typeface="Century Gothic" panose="020B0502020202020204" pitchFamily="34" charset="0"/>
              <a:buChar char="―"/>
            </a:pPr>
            <a:r>
              <a:rPr lang="uk-UA" sz="2000" dirty="0">
                <a:latin typeface="Calibri" panose="020F0502020204030204" pitchFamily="34" charset="0"/>
              </a:rPr>
              <a:t>м</a:t>
            </a:r>
            <a:r>
              <a:rPr lang="uk-UA" sz="2000" dirty="0" smtClean="0">
                <a:latin typeface="Calibri" panose="020F0502020204030204" pitchFamily="34" charset="0"/>
              </a:rPr>
              <a:t>ікроцефалія</a:t>
            </a:r>
            <a:endParaRPr lang="ru-RU" sz="2000" dirty="0">
              <a:latin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80644" y="4080153"/>
            <a:ext cx="31927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latin typeface="Calibri" panose="020F0502020204030204" pitchFamily="34" charset="0"/>
              </a:rPr>
              <a:t>Синдром </a:t>
            </a:r>
            <a:r>
              <a:rPr lang="uk-UA" sz="2800" b="1" dirty="0" err="1" smtClean="0">
                <a:latin typeface="Calibri" panose="020F0502020204030204" pitchFamily="34" charset="0"/>
              </a:rPr>
              <a:t>Тея</a:t>
            </a:r>
            <a:r>
              <a:rPr lang="uk-UA" sz="2800" b="1" dirty="0" smtClean="0">
                <a:latin typeface="Calibri" panose="020F0502020204030204" pitchFamily="34" charset="0"/>
              </a:rPr>
              <a:t>-Сакса</a:t>
            </a:r>
          </a:p>
          <a:p>
            <a:r>
              <a:rPr lang="uk-UA" sz="2800" dirty="0" smtClean="0">
                <a:latin typeface="Calibri" panose="020F0502020204030204" pitchFamily="34" charset="0"/>
              </a:rPr>
              <a:t>1:4000</a:t>
            </a:r>
            <a:endParaRPr lang="ru-RU" sz="2800" dirty="0">
              <a:latin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80645" y="5034261"/>
            <a:ext cx="366068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>
                <a:latin typeface="Calibri" panose="020F0502020204030204" pitchFamily="34" charset="0"/>
              </a:rPr>
              <a:t>      Прояви:</a:t>
            </a:r>
          </a:p>
          <a:p>
            <a:pPr marL="342900" indent="-342900">
              <a:buFont typeface="Calibri" panose="020F0502020204030204" pitchFamily="34" charset="0"/>
              <a:buChar char="―"/>
            </a:pPr>
            <a:r>
              <a:rPr lang="uk-UA" sz="2000" dirty="0">
                <a:latin typeface="Calibri" panose="020F0502020204030204" pitchFamily="34" charset="0"/>
              </a:rPr>
              <a:t>р</a:t>
            </a:r>
            <a:r>
              <a:rPr lang="uk-UA" sz="2000" dirty="0" smtClean="0">
                <a:latin typeface="Calibri" panose="020F0502020204030204" pitchFamily="34" charset="0"/>
              </a:rPr>
              <a:t>озумова відсталість</a:t>
            </a:r>
          </a:p>
          <a:p>
            <a:pPr marL="342900" indent="-342900">
              <a:buFont typeface="Calibri" panose="020F0502020204030204" pitchFamily="34" charset="0"/>
              <a:buChar char="―"/>
            </a:pPr>
            <a:r>
              <a:rPr lang="uk-UA" sz="2000" dirty="0">
                <a:latin typeface="Calibri" panose="020F0502020204030204" pitchFamily="34" charset="0"/>
              </a:rPr>
              <a:t>с</a:t>
            </a:r>
            <a:r>
              <a:rPr lang="uk-UA" sz="2000" dirty="0" smtClean="0">
                <a:latin typeface="Calibri" panose="020F0502020204030204" pitchFamily="34" charset="0"/>
              </a:rPr>
              <a:t>ліпота</a:t>
            </a:r>
          </a:p>
          <a:p>
            <a:pPr marL="342900" indent="-342900">
              <a:buFont typeface="Calibri" panose="020F0502020204030204" pitchFamily="34" charset="0"/>
              <a:buChar char="―"/>
            </a:pPr>
            <a:r>
              <a:rPr lang="uk-UA" sz="2000" dirty="0">
                <a:latin typeface="Calibri" panose="020F0502020204030204" pitchFamily="34" charset="0"/>
              </a:rPr>
              <a:t>р</a:t>
            </a:r>
            <a:r>
              <a:rPr lang="uk-UA" sz="2000" dirty="0" smtClean="0">
                <a:latin typeface="Calibri" panose="020F0502020204030204" pitchFamily="34" charset="0"/>
              </a:rPr>
              <a:t>ання смертність(до 4 років)</a:t>
            </a:r>
            <a:endParaRPr lang="ru-RU" sz="20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2441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93106" y="273742"/>
            <a:ext cx="2634915" cy="67302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4000" b="1" dirty="0" smtClean="0">
                <a:solidFill>
                  <a:srgbClr val="2686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Мутагенез</a:t>
            </a:r>
            <a:endParaRPr lang="ru-RU" sz="4000" dirty="0" smtClean="0">
              <a:solidFill>
                <a:srgbClr val="26860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621745" y="5819025"/>
            <a:ext cx="19795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 smtClean="0">
                <a:solidFill>
                  <a:srgbClr val="2686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Мутант</a:t>
            </a:r>
            <a:endParaRPr lang="ru-RU" sz="4000" b="1" dirty="0">
              <a:solidFill>
                <a:srgbClr val="26860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://images.myshared.ru/4/154834/slide_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6" t="5164" r="63342" b="54250"/>
          <a:stretch/>
        </p:blipFill>
        <p:spPr bwMode="auto">
          <a:xfrm>
            <a:off x="1719263" y="273742"/>
            <a:ext cx="3273842" cy="299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mages.myshared.ru/4/154834/slide_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34" t="48567" r="4672" b="8924"/>
          <a:stretch/>
        </p:blipFill>
        <p:spPr bwMode="auto">
          <a:xfrm>
            <a:off x="8601326" y="3534300"/>
            <a:ext cx="3359803" cy="299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трелка вправо 3"/>
          <p:cNvSpPr/>
          <p:nvPr/>
        </p:nvSpPr>
        <p:spPr>
          <a:xfrm>
            <a:off x="5197642" y="3266353"/>
            <a:ext cx="2767263" cy="403279"/>
          </a:xfrm>
          <a:prstGeom prst="rightArrow">
            <a:avLst/>
          </a:prstGeom>
          <a:solidFill>
            <a:srgbClr val="39C50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>
            <a:off x="5238113" y="4475023"/>
            <a:ext cx="2767263" cy="403279"/>
          </a:xfrm>
          <a:prstGeom prst="rightArrow">
            <a:avLst/>
          </a:prstGeom>
          <a:solidFill>
            <a:srgbClr val="39C50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>
            <a:off x="5197641" y="2057683"/>
            <a:ext cx="2767263" cy="403279"/>
          </a:xfrm>
          <a:prstGeom prst="rightArrow">
            <a:avLst/>
          </a:prstGeom>
          <a:solidFill>
            <a:srgbClr val="39C50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1497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94987" y="98301"/>
            <a:ext cx="8911687" cy="773569"/>
          </a:xfrm>
        </p:spPr>
        <p:txBody>
          <a:bodyPr>
            <a:normAutofit/>
          </a:bodyPr>
          <a:lstStyle/>
          <a:p>
            <a:pPr algn="ctr"/>
            <a:r>
              <a:rPr lang="ru-RU" sz="4000" dirty="0" err="1">
                <a:solidFill>
                  <a:srgbClr val="268604"/>
                </a:solidFill>
                <a:latin typeface="Calibri" panose="020F0502020204030204" pitchFamily="34" charset="0"/>
              </a:rPr>
              <a:t>У</a:t>
            </a:r>
            <a:r>
              <a:rPr lang="ru-RU" sz="4000" dirty="0" err="1" smtClean="0">
                <a:solidFill>
                  <a:srgbClr val="268604"/>
                </a:solidFill>
                <a:latin typeface="Calibri" panose="020F0502020204030204" pitchFamily="34" charset="0"/>
              </a:rPr>
              <a:t>чені</a:t>
            </a:r>
            <a:r>
              <a:rPr lang="ru-RU" sz="4000" dirty="0" smtClean="0">
                <a:solidFill>
                  <a:srgbClr val="268604"/>
                </a:solidFill>
                <a:latin typeface="Calibri" panose="020F0502020204030204" pitchFamily="34" charset="0"/>
              </a:rPr>
              <a:t>, які застосовували мутагени</a:t>
            </a:r>
            <a:endParaRPr lang="ru-RU" sz="4000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  <p:grpSp>
        <p:nvGrpSpPr>
          <p:cNvPr id="17" name="Группа 16"/>
          <p:cNvGrpSpPr/>
          <p:nvPr/>
        </p:nvGrpSpPr>
        <p:grpSpPr>
          <a:xfrm>
            <a:off x="2852554" y="1461054"/>
            <a:ext cx="2487475" cy="5326261"/>
            <a:chOff x="800238" y="1548468"/>
            <a:chExt cx="2487475" cy="5326261"/>
          </a:xfrm>
        </p:grpSpPr>
        <p:grpSp>
          <p:nvGrpSpPr>
            <p:cNvPr id="13" name="Группа 12"/>
            <p:cNvGrpSpPr/>
            <p:nvPr/>
          </p:nvGrpSpPr>
          <p:grpSpPr>
            <a:xfrm>
              <a:off x="800238" y="1548468"/>
              <a:ext cx="2487475" cy="3510379"/>
              <a:chOff x="800238" y="1548468"/>
              <a:chExt cx="2487475" cy="3510379"/>
            </a:xfrm>
          </p:grpSpPr>
          <p:pic>
            <p:nvPicPr>
              <p:cNvPr id="4" name="Picture 5" descr="Nadson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38200" y="1887022"/>
                <a:ext cx="2449513" cy="31718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" name="TextBox 4"/>
              <p:cNvSpPr txBox="1"/>
              <p:nvPr/>
            </p:nvSpPr>
            <p:spPr>
              <a:xfrm>
                <a:off x="800238" y="1548468"/>
                <a:ext cx="2472536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altLang="ru-RU" sz="1600" dirty="0" smtClean="0">
                    <a:latin typeface="Times New Roman" panose="02020603050405020304" pitchFamily="18" charset="0"/>
                  </a:rPr>
                  <a:t>Надсон Георгій Адамович</a:t>
                </a:r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838200" y="5058847"/>
              <a:ext cx="2449513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altLang="ru-RU" sz="16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Довів на нижчих грибах можливість штучного одержання мутацій під дією іонізуючої радіації (спільно з Г.С.Філіпповим)</a:t>
              </a:r>
            </a:p>
            <a:p>
              <a:endParaRPr lang="ru-RU" sz="1600" dirty="0"/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6136809" y="1430747"/>
            <a:ext cx="2769733" cy="4095154"/>
            <a:chOff x="4967228" y="1548468"/>
            <a:chExt cx="2769733" cy="4095154"/>
          </a:xfrm>
        </p:grpSpPr>
        <p:grpSp>
          <p:nvGrpSpPr>
            <p:cNvPr id="9" name="Группа 8"/>
            <p:cNvGrpSpPr/>
            <p:nvPr/>
          </p:nvGrpSpPr>
          <p:grpSpPr>
            <a:xfrm>
              <a:off x="4967228" y="1548468"/>
              <a:ext cx="2769733" cy="3502469"/>
              <a:chOff x="4891056" y="1649592"/>
              <a:chExt cx="2769733" cy="3502469"/>
            </a:xfrm>
          </p:grpSpPr>
          <p:pic>
            <p:nvPicPr>
              <p:cNvPr id="6" name="Picture 5" descr="И.А.Рапопорт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87398" y="1999286"/>
                <a:ext cx="1995487" cy="3152775"/>
              </a:xfrm>
              <a:prstGeom prst="rect">
                <a:avLst/>
              </a:prstGeom>
              <a:noFill/>
              <a:ln w="158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7" name="TextBox 6"/>
              <p:cNvSpPr txBox="1"/>
              <p:nvPr/>
            </p:nvSpPr>
            <p:spPr>
              <a:xfrm>
                <a:off x="4891056" y="1649592"/>
                <a:ext cx="2769733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altLang="ru-RU" sz="1600" dirty="0" err="1" smtClean="0">
                    <a:latin typeface="Times New Roman" panose="02020603050405020304" pitchFamily="18" charset="0"/>
                  </a:rPr>
                  <a:t>Раппопорт</a:t>
                </a:r>
                <a:r>
                  <a:rPr lang="ru-RU" altLang="ru-RU" sz="1600" dirty="0" smtClean="0">
                    <a:latin typeface="Times New Roman" panose="02020603050405020304" pitchFamily="18" charset="0"/>
                  </a:rPr>
                  <a:t> </a:t>
                </a:r>
                <a:r>
                  <a:rPr lang="ru-RU" altLang="ru-RU" sz="1600" dirty="0">
                    <a:latin typeface="Times New Roman" panose="02020603050405020304" pitchFamily="18" charset="0"/>
                  </a:rPr>
                  <a:t>Й</a:t>
                </a:r>
                <a:r>
                  <a:rPr lang="ru-RU" altLang="ru-RU" sz="1600" dirty="0" smtClean="0">
                    <a:latin typeface="Times New Roman" panose="02020603050405020304" pitchFamily="18" charset="0"/>
                  </a:rPr>
                  <a:t>осиф Абрамович</a:t>
                </a:r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4967228" y="5058847"/>
              <a:ext cx="265912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altLang="ru-RU" sz="16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Поклав початок хімічному мутагенезу</a:t>
              </a:r>
              <a:endPara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9531257" y="1168667"/>
            <a:ext cx="2200276" cy="4633006"/>
            <a:chOff x="9153524" y="1264360"/>
            <a:chExt cx="2200276" cy="4633006"/>
          </a:xfrm>
        </p:grpSpPr>
        <p:grpSp>
          <p:nvGrpSpPr>
            <p:cNvPr id="12" name="Группа 11"/>
            <p:cNvGrpSpPr/>
            <p:nvPr/>
          </p:nvGrpSpPr>
          <p:grpSpPr>
            <a:xfrm>
              <a:off x="9153525" y="1264360"/>
              <a:ext cx="2200275" cy="3794487"/>
              <a:chOff x="9153525" y="1408374"/>
              <a:chExt cx="2200275" cy="3794487"/>
            </a:xfrm>
          </p:grpSpPr>
          <p:pic>
            <p:nvPicPr>
              <p:cNvPr id="10" name="Picture 9" descr="sakharov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153525" y="1999286"/>
                <a:ext cx="2200275" cy="32035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" name="TextBox 10"/>
              <p:cNvSpPr txBox="1"/>
              <p:nvPr/>
            </p:nvSpPr>
            <p:spPr>
              <a:xfrm>
                <a:off x="9305870" y="1408374"/>
                <a:ext cx="2000804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altLang="ru-RU" sz="1600" dirty="0" smtClean="0">
                    <a:latin typeface="Times New Roman" panose="02020603050405020304" pitchFamily="18" charset="0"/>
                  </a:rPr>
                  <a:t>Сахаров Володимир </a:t>
                </a:r>
              </a:p>
              <a:p>
                <a:r>
                  <a:rPr lang="ru-RU" altLang="ru-RU" sz="1600" dirty="0" smtClean="0">
                    <a:latin typeface="Times New Roman" panose="02020603050405020304" pitchFamily="18" charset="0"/>
                  </a:rPr>
                  <a:t>    Володимирович</a:t>
                </a: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9153524" y="5058847"/>
              <a:ext cx="2200275" cy="8385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altLang="ru-RU" sz="1600" dirty="0" smtClean="0">
                  <a:latin typeface="Times New Roman" panose="02020603050405020304" pitchFamily="18" charset="0"/>
                </a:rPr>
                <a:t>Один з творців</a:t>
              </a:r>
            </a:p>
            <a:p>
              <a:r>
                <a:rPr lang="ru-RU" altLang="ru-RU" sz="1600" dirty="0" smtClean="0">
                  <a:latin typeface="Times New Roman" panose="02020603050405020304" pitchFamily="18" charset="0"/>
                </a:rPr>
                <a:t>вчення про хімічний</a:t>
              </a:r>
            </a:p>
            <a:p>
              <a:r>
                <a:rPr lang="ru-RU" altLang="ru-RU" sz="1600" dirty="0" smtClean="0">
                  <a:latin typeface="Times New Roman" panose="02020603050405020304" pitchFamily="18" charset="0"/>
                </a:rPr>
                <a:t>мутагенез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82666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51273" y="0"/>
            <a:ext cx="6827915" cy="776177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rgbClr val="268604"/>
                </a:solidFill>
                <a:latin typeface="Calibri" panose="020F0502020204030204" pitchFamily="34" charset="0"/>
              </a:rPr>
              <a:t>Класифікація мутагенезу</a:t>
            </a:r>
            <a:endParaRPr lang="ru-RU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4" name="Содержимое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7625262"/>
              </p:ext>
            </p:extLst>
          </p:nvPr>
        </p:nvGraphicFramePr>
        <p:xfrm>
          <a:off x="2247014" y="1203632"/>
          <a:ext cx="8015555" cy="51489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5" descr=",tpdhtvtyybr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845" y="5264417"/>
            <a:ext cx="1342683" cy="100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таблетки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2523" y="3934440"/>
            <a:ext cx="1736228" cy="1107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http://saipfer.com/wp-content/uploads/2013/12/77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845" y="2457913"/>
            <a:ext cx="1320177" cy="1320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932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1763233" y="425339"/>
            <a:ext cx="10308167" cy="5071694"/>
            <a:chOff x="838200" y="840008"/>
            <a:chExt cx="10308167" cy="4794981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838200" y="3281603"/>
              <a:ext cx="2502096" cy="1032586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2000" b="1" i="1" dirty="0" smtClean="0">
                  <a:solidFill>
                    <a:srgbClr val="268604"/>
                  </a:solidFill>
                  <a:cs typeface="Times New Roman" panose="02020603050405020304" pitchFamily="18" charset="0"/>
                </a:rPr>
                <a:t>Іонізуюче випромінювання</a:t>
              </a:r>
              <a:endParaRPr lang="ru-RU" sz="2000" b="1" i="1" dirty="0">
                <a:solidFill>
                  <a:srgbClr val="268604"/>
                </a:solidFill>
                <a:cs typeface="Times New Roman" panose="02020603050405020304" pitchFamily="18" charset="0"/>
              </a:endParaRPr>
            </a:p>
          </p:txBody>
        </p:sp>
        <p:sp>
          <p:nvSpPr>
            <p:cNvPr id="11" name="Скругленный прямоугольник 10"/>
            <p:cNvSpPr/>
            <p:nvPr/>
          </p:nvSpPr>
          <p:spPr>
            <a:xfrm>
              <a:off x="3094075" y="4602403"/>
              <a:ext cx="2625354" cy="1032586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2000" b="1" i="1" dirty="0" smtClean="0">
                  <a:solidFill>
                    <a:srgbClr val="268604"/>
                  </a:solidFill>
                  <a:cs typeface="Times New Roman" panose="02020603050405020304" pitchFamily="18" charset="0"/>
                </a:rPr>
                <a:t>Ультрафіолетове  випромінювання</a:t>
              </a:r>
              <a:endParaRPr lang="ru-RU" sz="2000" b="1" i="1" dirty="0">
                <a:solidFill>
                  <a:srgbClr val="268604"/>
                </a:solidFill>
                <a:cs typeface="Times New Roman" panose="02020603050405020304" pitchFamily="18" charset="0"/>
              </a:endParaRPr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6613279" y="4585115"/>
              <a:ext cx="2379133" cy="1032586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2000" b="1" i="1" dirty="0">
                  <a:solidFill>
                    <a:srgbClr val="268604"/>
                  </a:solidFill>
                  <a:cs typeface="Times New Roman" panose="02020603050405020304" pitchFamily="18" charset="0"/>
                </a:rPr>
                <a:t>Т</a:t>
              </a:r>
              <a:r>
                <a:rPr lang="uk-UA" sz="2000" b="1" i="1" dirty="0" smtClean="0">
                  <a:solidFill>
                    <a:srgbClr val="268604"/>
                  </a:solidFill>
                  <a:cs typeface="Times New Roman" panose="02020603050405020304" pitchFamily="18" charset="0"/>
                </a:rPr>
                <a:t>емпература</a:t>
              </a:r>
              <a:endParaRPr lang="ru-RU" sz="2000" b="1" i="1" dirty="0">
                <a:solidFill>
                  <a:srgbClr val="268604"/>
                </a:solidFill>
                <a:cs typeface="Times New Roman" panose="02020603050405020304" pitchFamily="18" charset="0"/>
              </a:endParaRPr>
            </a:p>
          </p:txBody>
        </p:sp>
        <p:sp>
          <p:nvSpPr>
            <p:cNvPr id="13" name="Скругленный прямоугольник 12"/>
            <p:cNvSpPr/>
            <p:nvPr/>
          </p:nvSpPr>
          <p:spPr>
            <a:xfrm>
              <a:off x="8644271" y="3321206"/>
              <a:ext cx="2502096" cy="1032586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2000" b="1" i="1" dirty="0" smtClean="0">
                  <a:solidFill>
                    <a:srgbClr val="268604"/>
                  </a:solidFill>
                  <a:cs typeface="Times New Roman" panose="02020603050405020304" pitchFamily="18" charset="0"/>
                </a:rPr>
                <a:t>Радіоактивне випромінювання</a:t>
              </a:r>
              <a:endParaRPr lang="ru-RU" sz="2000" b="1" i="1" dirty="0">
                <a:solidFill>
                  <a:srgbClr val="268604"/>
                </a:solidFill>
                <a:cs typeface="Times New Roman" panose="02020603050405020304" pitchFamily="18" charset="0"/>
              </a:endParaRPr>
            </a:p>
          </p:txBody>
        </p:sp>
        <p:cxnSp>
          <p:nvCxnSpPr>
            <p:cNvPr id="5" name="Прямая со стрелкой 4"/>
            <p:cNvCxnSpPr>
              <a:endCxn id="10" idx="0"/>
            </p:cNvCxnSpPr>
            <p:nvPr/>
          </p:nvCxnSpPr>
          <p:spPr>
            <a:xfrm flipH="1">
              <a:off x="2089248" y="1923124"/>
              <a:ext cx="2821799" cy="1358480"/>
            </a:xfrm>
            <a:prstGeom prst="straightConnector1">
              <a:avLst/>
            </a:prstGeom>
            <a:ln w="28575">
              <a:solidFill>
                <a:srgbClr val="002060">
                  <a:alpha val="60000"/>
                </a:srgbClr>
              </a:solidFill>
              <a:tailEnd type="triangle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 стрелкой 5"/>
            <p:cNvCxnSpPr>
              <a:endCxn id="11" idx="0"/>
            </p:cNvCxnSpPr>
            <p:nvPr/>
          </p:nvCxnSpPr>
          <p:spPr>
            <a:xfrm flipH="1">
              <a:off x="4406752" y="1923124"/>
              <a:ext cx="1078590" cy="2679280"/>
            </a:xfrm>
            <a:prstGeom prst="straightConnector1">
              <a:avLst/>
            </a:prstGeom>
            <a:ln w="28575">
              <a:solidFill>
                <a:srgbClr val="002060">
                  <a:alpha val="60000"/>
                </a:srgbClr>
              </a:solidFill>
              <a:tailEnd type="triangle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я со стрелкой 6"/>
            <p:cNvCxnSpPr>
              <a:endCxn id="12" idx="0"/>
            </p:cNvCxnSpPr>
            <p:nvPr/>
          </p:nvCxnSpPr>
          <p:spPr>
            <a:xfrm>
              <a:off x="7011212" y="1905835"/>
              <a:ext cx="791634" cy="2679280"/>
            </a:xfrm>
            <a:prstGeom prst="straightConnector1">
              <a:avLst/>
            </a:prstGeom>
            <a:ln w="28575">
              <a:solidFill>
                <a:srgbClr val="002060">
                  <a:alpha val="60000"/>
                </a:srgbClr>
              </a:solidFill>
              <a:tailEnd type="triangle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 стрелкой 7"/>
            <p:cNvCxnSpPr>
              <a:endCxn id="13" idx="0"/>
            </p:cNvCxnSpPr>
            <p:nvPr/>
          </p:nvCxnSpPr>
          <p:spPr>
            <a:xfrm>
              <a:off x="7357533" y="1923124"/>
              <a:ext cx="2537786" cy="1398082"/>
            </a:xfrm>
            <a:prstGeom prst="straightConnector1">
              <a:avLst/>
            </a:prstGeom>
            <a:ln w="28575">
              <a:solidFill>
                <a:srgbClr val="002060">
                  <a:alpha val="60000"/>
                </a:srgbClr>
              </a:solidFill>
              <a:tailEnd type="triangle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Скругленный прямоугольник 8"/>
            <p:cNvSpPr/>
            <p:nvPr/>
          </p:nvSpPr>
          <p:spPr>
            <a:xfrm>
              <a:off x="4318000" y="840008"/>
              <a:ext cx="3496734" cy="1093390"/>
            </a:xfrm>
            <a:prstGeom prst="roundRect">
              <a:avLst/>
            </a:prstGeom>
            <a:solidFill>
              <a:srgbClr val="00B05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2800" b="1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Фізичні мутагени</a:t>
              </a:r>
              <a:endPara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2932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1792" y="148856"/>
            <a:ext cx="8534400" cy="1350335"/>
          </a:xfrm>
        </p:spPr>
        <p:txBody>
          <a:bodyPr/>
          <a:lstStyle/>
          <a:p>
            <a:pPr algn="ctr"/>
            <a:r>
              <a:rPr lang="uk-UA" cap="none" dirty="0" smtClean="0">
                <a:solidFill>
                  <a:srgbClr val="268604"/>
                </a:solidFill>
                <a:latin typeface="Calibri" panose="020F0502020204030204" pitchFamily="34" charset="0"/>
              </a:rPr>
              <a:t>Мутації, </a:t>
            </a:r>
            <a:r>
              <a:rPr lang="uk-UA" cap="none" dirty="0">
                <a:solidFill>
                  <a:srgbClr val="268604"/>
                </a:solidFill>
                <a:latin typeface="Calibri" panose="020F0502020204030204" pitchFamily="34" charset="0"/>
              </a:rPr>
              <a:t>які виникли </a:t>
            </a:r>
            <a:r>
              <a:rPr lang="uk-UA" cap="none" dirty="0" smtClean="0">
                <a:solidFill>
                  <a:srgbClr val="268604"/>
                </a:solidFill>
                <a:latin typeface="Calibri" panose="020F0502020204030204" pitchFamily="34" charset="0"/>
              </a:rPr>
              <a:t>через </a:t>
            </a:r>
            <a:r>
              <a:rPr lang="uk-UA" cap="none" dirty="0">
                <a:solidFill>
                  <a:srgbClr val="268604"/>
                </a:solidFill>
                <a:latin typeface="Calibri" panose="020F0502020204030204" pitchFamily="34" charset="0"/>
              </a:rPr>
              <a:t>і</a:t>
            </a:r>
            <a:r>
              <a:rPr lang="uk-UA" cap="none" dirty="0" smtClean="0">
                <a:solidFill>
                  <a:srgbClr val="268604"/>
                </a:solidFill>
                <a:latin typeface="Calibri" panose="020F0502020204030204" pitchFamily="34" charset="0"/>
              </a:rPr>
              <a:t>онізуюче випромінювання</a:t>
            </a:r>
            <a:endParaRPr lang="ru-RU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  <p:pic>
        <p:nvPicPr>
          <p:cNvPr id="3074" name="Picture 2" descr="http://www.chornobyl.in.ua/img/red_forest/redforest_0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5060" y="1892596"/>
            <a:ext cx="4493988" cy="3370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вплив іонізуючого випромінюванн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7399" y="2371059"/>
            <a:ext cx="4777522" cy="3583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025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23299" y="127591"/>
            <a:ext cx="8534400" cy="723014"/>
          </a:xfrm>
        </p:spPr>
        <p:txBody>
          <a:bodyPr/>
          <a:lstStyle/>
          <a:p>
            <a:pPr algn="ctr"/>
            <a:r>
              <a:rPr lang="uk-UA" cap="none" dirty="0" smtClean="0">
                <a:solidFill>
                  <a:srgbClr val="268604"/>
                </a:solidFill>
                <a:latin typeface="Calibri" panose="020F0502020204030204" pitchFamily="34" charset="0"/>
              </a:rPr>
              <a:t>Мутації, </a:t>
            </a:r>
            <a:r>
              <a:rPr lang="uk-UA" cap="none" dirty="0">
                <a:solidFill>
                  <a:srgbClr val="268604"/>
                </a:solidFill>
                <a:latin typeface="Calibri" panose="020F0502020204030204" pitchFamily="34" charset="0"/>
              </a:rPr>
              <a:t>які виникли </a:t>
            </a:r>
            <a:r>
              <a:rPr lang="uk-UA" cap="none" dirty="0" smtClean="0">
                <a:solidFill>
                  <a:srgbClr val="268604"/>
                </a:solidFill>
                <a:latin typeface="Calibri" panose="020F0502020204030204" pitchFamily="34" charset="0"/>
              </a:rPr>
              <a:t>під дією температури</a:t>
            </a:r>
            <a:endParaRPr lang="ru-RU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  <p:pic>
        <p:nvPicPr>
          <p:cNvPr id="1026" name="Picture 2" descr="http://ribalych.ru/wp-content/uploads/2013/04/00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657" y="1165349"/>
            <a:ext cx="4673490" cy="3764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ribalych.ru/wp-content/uploads/2013/04/003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6759" y="2217971"/>
            <a:ext cx="5019675" cy="3764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563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7429" y="223284"/>
            <a:ext cx="8534400" cy="1244010"/>
          </a:xfrm>
        </p:spPr>
        <p:txBody>
          <a:bodyPr/>
          <a:lstStyle/>
          <a:p>
            <a:pPr algn="ctr"/>
            <a:r>
              <a:rPr lang="uk-UA" cap="none" dirty="0" smtClean="0">
                <a:solidFill>
                  <a:srgbClr val="268604"/>
                </a:solidFill>
                <a:latin typeface="Calibri" panose="020F0502020204030204" pitchFamily="34" charset="0"/>
              </a:rPr>
              <a:t>Мутації, які виникли під дією радіаційного випромінювання</a:t>
            </a:r>
            <a:endParaRPr lang="ru-RU" cap="none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  <p:pic>
        <p:nvPicPr>
          <p:cNvPr id="6" name="Picture 6" descr="http://www.metod-kopilka.ru/images/doc/12/5851/1/img1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6" t="18808" r="4296" b="3285"/>
          <a:stretch/>
        </p:blipFill>
        <p:spPr bwMode="auto">
          <a:xfrm>
            <a:off x="8197701" y="1307536"/>
            <a:ext cx="3854919" cy="2553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bigslide.ru/images/2/1823/960/img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163" y="2326529"/>
            <a:ext cx="3404782" cy="2553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://files.seti.ee/ars/kartinki/ptenec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684" y="3476219"/>
            <a:ext cx="2014278" cy="3018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5883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39838" y="227133"/>
            <a:ext cx="8534400" cy="1507067"/>
          </a:xfrm>
        </p:spPr>
        <p:txBody>
          <a:bodyPr/>
          <a:lstStyle/>
          <a:p>
            <a:pPr algn="ctr"/>
            <a:r>
              <a:rPr lang="uk-UA" cap="none" dirty="0" smtClean="0">
                <a:solidFill>
                  <a:srgbClr val="268604"/>
                </a:solidFill>
                <a:latin typeface="Calibri" panose="020F0502020204030204" pitchFamily="34" charset="0"/>
              </a:rPr>
              <a:t>Мутації, які виникли під дією радіаційного випромінювання</a:t>
            </a:r>
            <a:endParaRPr lang="ru-RU" cap="none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  <p:pic>
        <p:nvPicPr>
          <p:cNvPr id="1026" name="Picture 2" descr="http://re-actor.net/uploads/posts/2011-12/1325331372_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8779" y="2240235"/>
            <a:ext cx="3478259" cy="235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shnyagi.net/uploads/pic/2015/09-08/mutacii_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2819" y="3591733"/>
            <a:ext cx="2047162" cy="2728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http://i63.fastpic.ru/big/2014/1215/d3/d3f519fedeebdd576e0170fd936577d3.jpe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3" t="7089" r="5327" b="7947"/>
          <a:stretch/>
        </p:blipFill>
        <p:spPr bwMode="auto">
          <a:xfrm>
            <a:off x="8781335" y="1392865"/>
            <a:ext cx="3136908" cy="2410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0401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0898" y="120316"/>
            <a:ext cx="5513798" cy="973667"/>
          </a:xfrm>
        </p:spPr>
        <p:txBody>
          <a:bodyPr/>
          <a:lstStyle/>
          <a:p>
            <a:pPr algn="ctr"/>
            <a:r>
              <a:rPr lang="uk-UA" cap="none" dirty="0" smtClean="0">
                <a:solidFill>
                  <a:srgbClr val="268604"/>
                </a:solidFill>
                <a:latin typeface="Calibri" panose="020F0502020204030204" pitchFamily="34" charset="0"/>
              </a:rPr>
              <a:t>Чорнобиль</a:t>
            </a:r>
            <a:endParaRPr lang="ru-RU" cap="none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  <p:pic>
        <p:nvPicPr>
          <p:cNvPr id="2050" name="Picture 2" descr="http://picstons.ru/img/picture/Apr/14/bdec2ef35792a94fe94af3e28269f382/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9765" y="1201478"/>
            <a:ext cx="4128032" cy="3096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://vchaspik.ua/sites/default/files/imagecache/image_300/u2377/0a29dd93a871319412897b923b_498d05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5712" y="3080984"/>
            <a:ext cx="4648383" cy="3098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616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4295" y="154148"/>
            <a:ext cx="8534400" cy="1507067"/>
          </a:xfrm>
        </p:spPr>
        <p:txBody>
          <a:bodyPr>
            <a:noAutofit/>
          </a:bodyPr>
          <a:lstStyle/>
          <a:p>
            <a:pPr algn="ctr"/>
            <a:r>
              <a:rPr lang="ru-RU" sz="4800" cap="none" dirty="0" smtClean="0">
                <a:solidFill>
                  <a:srgbClr val="268604"/>
                </a:solidFill>
                <a:latin typeface="Calibri" panose="020F0502020204030204" pitchFamily="34" charset="0"/>
              </a:rPr>
              <a:t>Позитивн</a:t>
            </a:r>
            <a:r>
              <a:rPr lang="uk-UA" sz="4800" cap="none" dirty="0" smtClean="0">
                <a:solidFill>
                  <a:srgbClr val="268604"/>
                </a:solidFill>
                <a:latin typeface="Calibri" panose="020F0502020204030204" pitchFamily="34" charset="0"/>
              </a:rPr>
              <a:t>ий вплив фізичного мутагену</a:t>
            </a:r>
            <a:endParaRPr lang="ru-RU" sz="4800" cap="none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95824" y="2097149"/>
            <a:ext cx="7410893" cy="3615267"/>
          </a:xfrm>
        </p:spPr>
        <p:txBody>
          <a:bodyPr/>
          <a:lstStyle/>
          <a:p>
            <a:pPr>
              <a:buClr>
                <a:srgbClr val="268604"/>
              </a:buClr>
              <a:buFont typeface="Wingdings" panose="05000000000000000000" pitchFamily="2" charset="2"/>
              <a:buChar char="Ø"/>
            </a:pPr>
            <a: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Променева терапія</a:t>
            </a:r>
          </a:p>
          <a:p>
            <a:pPr>
              <a:buClr>
                <a:srgbClr val="268604"/>
              </a:buClr>
              <a:buFont typeface="Wingdings" panose="05000000000000000000" pitchFamily="2" charset="2"/>
              <a:buChar char="Ø"/>
            </a:pPr>
            <a: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Рентген, енцефалограма МРТ</a:t>
            </a:r>
          </a:p>
          <a:p>
            <a:pPr>
              <a:buClr>
                <a:srgbClr val="268604"/>
              </a:buClr>
              <a:buFont typeface="Wingdings" panose="05000000000000000000" pitchFamily="2" charset="2"/>
              <a:buChar char="Ø"/>
            </a:pPr>
            <a: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Боротьба з гризунами</a:t>
            </a:r>
          </a:p>
          <a:p>
            <a:pPr>
              <a:buClr>
                <a:srgbClr val="268604"/>
              </a:buClr>
              <a:buFont typeface="Wingdings" panose="05000000000000000000" pitchFamily="2" charset="2"/>
              <a:buChar char="Ø"/>
            </a:pPr>
            <a: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Поліплоїдія</a:t>
            </a:r>
          </a:p>
        </p:txBody>
      </p:sp>
    </p:spTree>
    <p:extLst>
      <p:ext uri="{BB962C8B-B14F-4D97-AF65-F5344CB8AC3E}">
        <p14:creationId xmlns:p14="http://schemas.microsoft.com/office/powerpoint/2010/main" val="60975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11795" y="1336083"/>
            <a:ext cx="8944549" cy="4798903"/>
          </a:xfrm>
        </p:spPr>
        <p:txBody>
          <a:bodyPr>
            <a:noAutofit/>
          </a:bodyPr>
          <a:lstStyle/>
          <a:p>
            <a:pPr marL="342900" indent="-342900" algn="l">
              <a:buClr>
                <a:srgbClr val="268604"/>
              </a:buClr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tx1"/>
                </a:solidFill>
                <a:latin typeface="Calibri" panose="020F0502020204030204" pitchFamily="34" charset="0"/>
              </a:rPr>
              <a:t>нікотин;</a:t>
            </a:r>
          </a:p>
          <a:p>
            <a:pPr marL="342900" indent="-342900" algn="l">
              <a:buClr>
                <a:srgbClr val="268604"/>
              </a:buClr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tx1"/>
                </a:solidFill>
                <a:latin typeface="Calibri" panose="020F0502020204030204" pitchFamily="34" charset="0"/>
              </a:rPr>
              <a:t>алкоголь;</a:t>
            </a:r>
          </a:p>
          <a:p>
            <a:pPr marL="342900" indent="-342900" algn="l">
              <a:buClr>
                <a:srgbClr val="268604"/>
              </a:buClr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tx1"/>
                </a:solidFill>
                <a:latin typeface="Calibri" panose="020F0502020204030204" pitchFamily="34" charset="0"/>
              </a:rPr>
              <a:t>н</a:t>
            </a:r>
            <a:r>
              <a:rPr lang="ru-RU" sz="2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аркотики;</a:t>
            </a:r>
            <a:endParaRPr lang="ru-RU" sz="28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marL="342900" indent="-342900" algn="l">
              <a:buClr>
                <a:srgbClr val="268604"/>
              </a:buClr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tx1"/>
                </a:solidFill>
                <a:latin typeface="Calibri" panose="020F0502020204030204" pitchFamily="34" charset="0"/>
              </a:rPr>
              <a:t>л</a:t>
            </a:r>
            <a:r>
              <a:rPr lang="ru-RU" sz="2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ікарські препарати (препарати ртуті, імунодепресанти);</a:t>
            </a:r>
          </a:p>
          <a:p>
            <a:pPr marL="342900" indent="-342900" algn="l">
              <a:buClr>
                <a:srgbClr val="268604"/>
              </a:buClr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tx1"/>
                </a:solidFill>
                <a:latin typeface="Calibri" panose="020F0502020204030204" pitchFamily="34" charset="0"/>
              </a:rPr>
              <a:t>д</a:t>
            </a:r>
            <a:r>
              <a:rPr lang="ru-RU" sz="2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еякі харчові добавки (цикламати, ароматичні вуглеводні);</a:t>
            </a:r>
          </a:p>
          <a:p>
            <a:pPr marL="342900" indent="-342900" algn="l">
              <a:buClr>
                <a:srgbClr val="268604"/>
              </a:buClr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tx1"/>
                </a:solidFill>
                <a:latin typeface="Calibri" panose="020F0502020204030204" pitchFamily="34" charset="0"/>
              </a:rPr>
              <a:t>о</a:t>
            </a:r>
            <a:r>
              <a:rPr lang="ru-RU" sz="2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кисники та відновники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397828" y="265813"/>
            <a:ext cx="8915399" cy="779539"/>
          </a:xfrm>
        </p:spPr>
        <p:txBody>
          <a:bodyPr>
            <a:normAutofit/>
          </a:bodyPr>
          <a:lstStyle/>
          <a:p>
            <a:pPr algn="ctr"/>
            <a:r>
              <a:rPr lang="uk-UA" sz="4400" dirty="0" smtClean="0">
                <a:solidFill>
                  <a:srgbClr val="268604"/>
                </a:solidFill>
                <a:latin typeface="Calibri" panose="020F0502020204030204" pitchFamily="34" charset="0"/>
              </a:rPr>
              <a:t>Хімічні мутагени</a:t>
            </a:r>
            <a:endParaRPr lang="ru-RU" sz="4400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0768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3277" y="128290"/>
            <a:ext cx="5017162" cy="711682"/>
          </a:xfrm>
        </p:spPr>
        <p:txBody>
          <a:bodyPr>
            <a:normAutofit/>
          </a:bodyPr>
          <a:lstStyle/>
          <a:p>
            <a:pPr algn="ctr"/>
            <a:r>
              <a:rPr lang="uk-UA" sz="4000" dirty="0" smtClean="0">
                <a:solidFill>
                  <a:srgbClr val="268604"/>
                </a:solidFill>
                <a:latin typeface="Calibri" panose="020F0502020204030204" pitchFamily="34" charset="0"/>
              </a:rPr>
              <a:t>Куріння</a:t>
            </a:r>
            <a:endParaRPr lang="uk-UA" sz="4000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5527" y="1071419"/>
            <a:ext cx="4492662" cy="5452395"/>
          </a:xfrm>
        </p:spPr>
      </p:pic>
    </p:spTree>
    <p:extLst>
      <p:ext uri="{BB962C8B-B14F-4D97-AF65-F5344CB8AC3E}">
        <p14:creationId xmlns:p14="http://schemas.microsoft.com/office/powerpoint/2010/main" val="1254088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2" y="685801"/>
            <a:ext cx="270598" cy="127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  </a:t>
            </a:r>
            <a:endParaRPr lang="uk-UA" dirty="0"/>
          </a:p>
        </p:txBody>
      </p:sp>
      <p:grpSp>
        <p:nvGrpSpPr>
          <p:cNvPr id="3" name="Группа 2"/>
          <p:cNvGrpSpPr/>
          <p:nvPr/>
        </p:nvGrpSpPr>
        <p:grpSpPr>
          <a:xfrm>
            <a:off x="2832797" y="487062"/>
            <a:ext cx="3349989" cy="5400622"/>
            <a:chOff x="2053283" y="380737"/>
            <a:chExt cx="3349989" cy="5400622"/>
          </a:xfrm>
          <a:effectLst>
            <a:outerShdw sx="1000" sy="1000" algn="ctr" rotWithShape="0">
              <a:srgbClr val="000000"/>
            </a:outerShdw>
          </a:effectLst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3283" y="380737"/>
              <a:ext cx="3349989" cy="49389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" name="TextBox 5"/>
            <p:cNvSpPr txBox="1"/>
            <p:nvPr/>
          </p:nvSpPr>
          <p:spPr>
            <a:xfrm>
              <a:off x="2053283" y="5319694"/>
              <a:ext cx="334998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400" b="1" dirty="0" smtClean="0">
                  <a:latin typeface="Calibri" panose="020F0502020204030204" pitchFamily="34" charset="0"/>
                </a:rPr>
                <a:t>Заяча губа</a:t>
              </a:r>
              <a:endParaRPr lang="uk-UA" sz="2400" b="1" dirty="0">
                <a:latin typeface="Calibri" panose="020F0502020204030204" pitchFamily="34" charset="0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7728506" y="685801"/>
            <a:ext cx="36326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latin typeface="Calibri" panose="020F0502020204030204" pitchFamily="34" charset="0"/>
              </a:rPr>
              <a:t>Розумова відсталість</a:t>
            </a:r>
            <a:endParaRPr lang="uk-UA" sz="2400" b="1" dirty="0">
              <a:latin typeface="Calibri" panose="020F0502020204030204" pitchFamily="34" charset="0"/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913" y="1325859"/>
            <a:ext cx="5387002" cy="2596535"/>
          </a:xfrm>
        </p:spPr>
      </p:pic>
    </p:spTree>
    <p:extLst>
      <p:ext uri="{BB962C8B-B14F-4D97-AF65-F5344CB8AC3E}">
        <p14:creationId xmlns:p14="http://schemas.microsoft.com/office/powerpoint/2010/main" val="630559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298" y="1144771"/>
            <a:ext cx="7362898" cy="4873257"/>
          </a:xfr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783277" y="128290"/>
            <a:ext cx="5017162" cy="711682"/>
          </a:xfrm>
        </p:spPr>
        <p:txBody>
          <a:bodyPr>
            <a:normAutofit/>
          </a:bodyPr>
          <a:lstStyle/>
          <a:p>
            <a:pPr algn="ctr"/>
            <a:r>
              <a:rPr lang="uk-UA" sz="4000" dirty="0" smtClean="0">
                <a:solidFill>
                  <a:srgbClr val="268604"/>
                </a:solidFill>
                <a:latin typeface="Calibri" panose="020F0502020204030204" pitchFamily="34" charset="0"/>
              </a:rPr>
              <a:t>Алкоголь</a:t>
            </a:r>
            <a:endParaRPr lang="uk-UA" sz="4000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3829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2" y="323274"/>
            <a:ext cx="122816" cy="2115126"/>
          </a:xfrm>
        </p:spPr>
        <p:txBody>
          <a:bodyPr/>
          <a:lstStyle/>
          <a:p>
            <a:r>
              <a:rPr lang="uk-UA" dirty="0" smtClean="0"/>
              <a:t>  </a:t>
            </a:r>
            <a:endParaRPr lang="uk-UA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442" y="2438400"/>
            <a:ext cx="4305742" cy="387516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4" t="18174" r="2599"/>
          <a:stretch/>
        </p:blipFill>
        <p:spPr>
          <a:xfrm>
            <a:off x="2573080" y="1239651"/>
            <a:ext cx="4774018" cy="270938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64196" y="108"/>
            <a:ext cx="58726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rgbClr val="268604"/>
                </a:solidFill>
                <a:latin typeface="Calibri" panose="020F0502020204030204" pitchFamily="34" charset="0"/>
              </a:rPr>
              <a:t>Алкогольний синдром плода</a:t>
            </a:r>
            <a:endParaRPr lang="ru-RU" sz="3600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77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73892"/>
            <a:ext cx="45719" cy="2364508"/>
          </a:xfrm>
        </p:spPr>
        <p:txBody>
          <a:bodyPr/>
          <a:lstStyle/>
          <a:p>
            <a:r>
              <a:rPr lang="uk-UA" dirty="0" smtClean="0"/>
              <a:t>  </a:t>
            </a:r>
            <a:endParaRPr lang="uk-UA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84"/>
          <a:stretch/>
        </p:blipFill>
        <p:spPr>
          <a:xfrm>
            <a:off x="4317033" y="293650"/>
            <a:ext cx="4933291" cy="6181456"/>
          </a:xfrm>
        </p:spPr>
      </p:pic>
    </p:spTree>
    <p:extLst>
      <p:ext uri="{BB962C8B-B14F-4D97-AF65-F5344CB8AC3E}">
        <p14:creationId xmlns:p14="http://schemas.microsoft.com/office/powerpoint/2010/main" val="580963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9636271" cy="45719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 </a:t>
            </a:r>
            <a:endParaRPr lang="uk-UA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8282" y="867008"/>
            <a:ext cx="6213258" cy="5537904"/>
          </a:xfrm>
        </p:spPr>
      </p:pic>
      <p:sp>
        <p:nvSpPr>
          <p:cNvPr id="5" name="TextBox 4"/>
          <p:cNvSpPr txBox="1"/>
          <p:nvPr/>
        </p:nvSpPr>
        <p:spPr>
          <a:xfrm>
            <a:off x="5262455" y="101025"/>
            <a:ext cx="35655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>
                <a:solidFill>
                  <a:srgbClr val="268604"/>
                </a:solidFill>
                <a:latin typeface="Calibri" panose="020F0502020204030204" pitchFamily="34" charset="0"/>
              </a:rPr>
              <a:t>Аненцефалія</a:t>
            </a:r>
            <a:endParaRPr lang="uk-UA" sz="3600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387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952" y="1357423"/>
            <a:ext cx="5945514" cy="4756412"/>
          </a:xfr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783277" y="128290"/>
            <a:ext cx="5017162" cy="711682"/>
          </a:xfrm>
        </p:spPr>
        <p:txBody>
          <a:bodyPr>
            <a:normAutofit/>
          </a:bodyPr>
          <a:lstStyle/>
          <a:p>
            <a:pPr algn="ctr"/>
            <a:r>
              <a:rPr lang="uk-UA" sz="4000" dirty="0" smtClean="0">
                <a:solidFill>
                  <a:srgbClr val="268604"/>
                </a:solidFill>
                <a:latin typeface="Calibri" panose="020F0502020204030204" pitchFamily="34" charset="0"/>
              </a:rPr>
              <a:t>Наркотики</a:t>
            </a:r>
            <a:endParaRPr lang="uk-UA" sz="4000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043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1438592" y="0"/>
            <a:ext cx="45719" cy="2438399"/>
          </a:xfrm>
        </p:spPr>
        <p:txBody>
          <a:bodyPr/>
          <a:lstStyle/>
          <a:p>
            <a:r>
              <a:rPr lang="uk-UA" dirty="0" smtClean="0"/>
              <a:t>  </a:t>
            </a:r>
            <a:endParaRPr lang="uk-UA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0791" y="796668"/>
            <a:ext cx="4869712" cy="261679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503" y="3413461"/>
            <a:ext cx="4061092" cy="30458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5005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579" y="1319927"/>
            <a:ext cx="8310173" cy="4674473"/>
          </a:xfr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783277" y="128290"/>
            <a:ext cx="5017162" cy="711682"/>
          </a:xfrm>
        </p:spPr>
        <p:txBody>
          <a:bodyPr>
            <a:normAutofit/>
          </a:bodyPr>
          <a:lstStyle/>
          <a:p>
            <a:pPr algn="ctr"/>
            <a:r>
              <a:rPr lang="uk-UA" sz="4000" dirty="0" smtClean="0">
                <a:solidFill>
                  <a:srgbClr val="268604"/>
                </a:solidFill>
                <a:latin typeface="Calibri" panose="020F0502020204030204" pitchFamily="34" charset="0"/>
              </a:rPr>
              <a:t>Лікарські засоби</a:t>
            </a:r>
            <a:endParaRPr lang="uk-UA" sz="4000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03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2" y="685801"/>
            <a:ext cx="58162" cy="690418"/>
          </a:xfrm>
        </p:spPr>
        <p:txBody>
          <a:bodyPr>
            <a:normAutofit/>
          </a:bodyPr>
          <a:lstStyle/>
          <a:p>
            <a:r>
              <a:rPr lang="uk-UA" dirty="0" smtClean="0"/>
              <a:t>  </a:t>
            </a:r>
            <a:endParaRPr lang="uk-UA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3783277" y="128290"/>
            <a:ext cx="5017162" cy="7116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uk-UA" sz="4000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235" y="1371600"/>
            <a:ext cx="7315200" cy="4452046"/>
          </a:xfrm>
        </p:spPr>
      </p:pic>
      <p:sp>
        <p:nvSpPr>
          <p:cNvPr id="7" name="Прямоугольник 6"/>
          <p:cNvSpPr/>
          <p:nvPr/>
        </p:nvSpPr>
        <p:spPr>
          <a:xfrm>
            <a:off x="3546665" y="424957"/>
            <a:ext cx="653634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dirty="0" smtClean="0">
                <a:solidFill>
                  <a:srgbClr val="268604"/>
                </a:solidFill>
                <a:latin typeface="Calibri" panose="020F0502020204030204" pitchFamily="34" charset="0"/>
              </a:rPr>
              <a:t>Вплив </a:t>
            </a:r>
            <a:r>
              <a:rPr lang="uk-UA" sz="4000" dirty="0" err="1" smtClean="0">
                <a:solidFill>
                  <a:srgbClr val="268604"/>
                </a:solidFill>
                <a:latin typeface="Calibri" panose="020F0502020204030204" pitchFamily="34" charset="0"/>
              </a:rPr>
              <a:t>талідоміду</a:t>
            </a:r>
            <a:r>
              <a:rPr lang="uk-UA" sz="4000" dirty="0" smtClean="0">
                <a:solidFill>
                  <a:srgbClr val="268604"/>
                </a:solidFill>
                <a:latin typeface="Calibri" panose="020F0502020204030204" pitchFamily="34" charset="0"/>
              </a:rPr>
              <a:t> на ембріон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04518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57305" y="685800"/>
            <a:ext cx="45719" cy="1207655"/>
          </a:xfrm>
        </p:spPr>
        <p:txBody>
          <a:bodyPr>
            <a:normAutofit/>
          </a:bodyPr>
          <a:lstStyle/>
          <a:p>
            <a:r>
              <a:rPr lang="uk-UA" dirty="0" smtClean="0"/>
              <a:t> </a:t>
            </a:r>
            <a:br>
              <a:rPr lang="uk-UA" dirty="0" smtClean="0"/>
            </a:br>
            <a:endParaRPr lang="uk-UA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11"/>
          <a:stretch/>
        </p:blipFill>
        <p:spPr>
          <a:xfrm>
            <a:off x="2902329" y="1289627"/>
            <a:ext cx="8682567" cy="4957590"/>
          </a:xfrm>
        </p:spPr>
      </p:pic>
      <p:sp>
        <p:nvSpPr>
          <p:cNvPr id="3" name="TextBox 2"/>
          <p:cNvSpPr txBox="1"/>
          <p:nvPr/>
        </p:nvSpPr>
        <p:spPr>
          <a:xfrm>
            <a:off x="4423143" y="624528"/>
            <a:ext cx="13805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>
                <a:latin typeface="Calibri" panose="020F0502020204030204" pitchFamily="34" charset="0"/>
              </a:rPr>
              <a:t>Норма</a:t>
            </a:r>
            <a:endParaRPr lang="ru-RU" sz="3200" b="1" dirty="0">
              <a:latin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676167" y="624529"/>
            <a:ext cx="15796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>
                <a:latin typeface="Calibri" panose="020F0502020204030204" pitchFamily="34" charset="0"/>
              </a:rPr>
              <a:t>Гіпоксія</a:t>
            </a:r>
            <a:endParaRPr lang="ru-RU" sz="3200" b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312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08" y="1793630"/>
            <a:ext cx="45719" cy="386861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sp>
        <p:nvSpPr>
          <p:cNvPr id="7" name="TextBox 6"/>
          <p:cNvSpPr txBox="1"/>
          <p:nvPr/>
        </p:nvSpPr>
        <p:spPr>
          <a:xfrm>
            <a:off x="3110155" y="1461570"/>
            <a:ext cx="838363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Clr>
                <a:srgbClr val="268604"/>
              </a:buClr>
              <a:buFont typeface="Wingdings" panose="05000000000000000000" pitchFamily="2" charset="2"/>
              <a:buChar char="Ø"/>
            </a:pPr>
            <a:r>
              <a:rPr lang="ru-RU" sz="3200" dirty="0">
                <a:latin typeface="Calibri" panose="020F0502020204030204" pitchFamily="34" charset="0"/>
              </a:rPr>
              <a:t>п</a:t>
            </a:r>
            <a:r>
              <a:rPr lang="ru-RU" sz="3200" dirty="0" smtClean="0">
                <a:latin typeface="Calibri" panose="020F0502020204030204" pitchFamily="34" charset="0"/>
              </a:rPr>
              <a:t>оліплоїдія</a:t>
            </a:r>
            <a:endParaRPr lang="ru-RU" sz="3200" dirty="0">
              <a:latin typeface="Calibri" panose="020F0502020204030204" pitchFamily="34" charset="0"/>
            </a:endParaRPr>
          </a:p>
          <a:p>
            <a:pPr marL="342900" indent="-342900">
              <a:lnSpc>
                <a:spcPct val="150000"/>
              </a:lnSpc>
              <a:buClr>
                <a:srgbClr val="268604"/>
              </a:buClr>
              <a:buFont typeface="Wingdings" panose="05000000000000000000" pitchFamily="2" charset="2"/>
              <a:buChar char="Ø"/>
            </a:pPr>
            <a:r>
              <a:rPr lang="uk-UA" sz="3200" dirty="0" smtClean="0">
                <a:latin typeface="Calibri" panose="020F0502020204030204" pitchFamily="34" charset="0"/>
              </a:rPr>
              <a:t>стійкість </a:t>
            </a:r>
            <a:r>
              <a:rPr lang="uk-UA" sz="3200" dirty="0">
                <a:latin typeface="Calibri" panose="020F0502020204030204" pitchFamily="34" charset="0"/>
              </a:rPr>
              <a:t>до </a:t>
            </a:r>
            <a:r>
              <a:rPr lang="uk-UA" sz="3200" dirty="0" smtClean="0">
                <a:latin typeface="Calibri" panose="020F0502020204030204" pitchFamily="34" charset="0"/>
              </a:rPr>
              <a:t>захворювань</a:t>
            </a:r>
          </a:p>
          <a:p>
            <a:pPr marL="342900" indent="-342900">
              <a:lnSpc>
                <a:spcPct val="150000"/>
              </a:lnSpc>
              <a:buClr>
                <a:srgbClr val="268604"/>
              </a:buClr>
              <a:buFont typeface="Wingdings" panose="05000000000000000000" pitchFamily="2" charset="2"/>
              <a:buChar char="Ø"/>
            </a:pPr>
            <a:r>
              <a:rPr lang="uk-UA" sz="3200" dirty="0" smtClean="0">
                <a:latin typeface="Calibri" panose="020F0502020204030204" pitchFamily="34" charset="0"/>
              </a:rPr>
              <a:t>скоростиглість</a:t>
            </a:r>
          </a:p>
          <a:p>
            <a:pPr marL="342900" indent="-342900">
              <a:lnSpc>
                <a:spcPct val="150000"/>
              </a:lnSpc>
              <a:buClr>
                <a:srgbClr val="268604"/>
              </a:buClr>
              <a:buFont typeface="Wingdings" panose="05000000000000000000" pitchFamily="2" charset="2"/>
              <a:buChar char="Ø"/>
            </a:pPr>
            <a:r>
              <a:rPr lang="uk-UA" sz="3200" dirty="0">
                <a:latin typeface="Calibri" panose="020F0502020204030204" pitchFamily="34" charset="0"/>
              </a:rPr>
              <a:t>в</a:t>
            </a:r>
            <a:r>
              <a:rPr lang="uk-UA" sz="3200" dirty="0" smtClean="0">
                <a:latin typeface="Calibri" panose="020F0502020204030204" pitchFamily="34" charset="0"/>
              </a:rPr>
              <a:t>исока стійкість до різних умов середовища</a:t>
            </a:r>
            <a:endParaRPr lang="uk-UA" sz="3200" dirty="0">
              <a:latin typeface="Calibri" panose="020F050202020403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407868" y="155280"/>
            <a:ext cx="6519672" cy="7116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dirty="0" smtClean="0">
                <a:solidFill>
                  <a:srgbClr val="268604"/>
                </a:solidFill>
                <a:latin typeface="Calibri" panose="020F0502020204030204" pitchFamily="34" charset="0"/>
              </a:rPr>
              <a:t>Плюси хімічного мутагенезу</a:t>
            </a:r>
            <a:endParaRPr lang="uk-UA" dirty="0">
              <a:solidFill>
                <a:srgbClr val="268604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9094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низ 3"/>
          <p:cNvSpPr/>
          <p:nvPr/>
        </p:nvSpPr>
        <p:spPr>
          <a:xfrm>
            <a:off x="5953124" y="2000240"/>
            <a:ext cx="428628" cy="3000396"/>
          </a:xfrm>
          <a:prstGeom prst="downArrow">
            <a:avLst/>
          </a:prstGeom>
          <a:solidFill>
            <a:srgbClr val="92D050"/>
          </a:solidFill>
          <a:ln w="190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Стрелка вниз 4"/>
          <p:cNvSpPr/>
          <p:nvPr/>
        </p:nvSpPr>
        <p:spPr>
          <a:xfrm rot="20190816">
            <a:off x="8105406" y="1815819"/>
            <a:ext cx="428628" cy="2286016"/>
          </a:xfrm>
          <a:prstGeom prst="downArrow">
            <a:avLst/>
          </a:prstGeom>
          <a:solidFill>
            <a:srgbClr val="92D050"/>
          </a:solidFill>
          <a:ln w="190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Стрелка вниз 5"/>
          <p:cNvSpPr/>
          <p:nvPr/>
        </p:nvSpPr>
        <p:spPr>
          <a:xfrm rot="1528741">
            <a:off x="3819774" y="1796796"/>
            <a:ext cx="417138" cy="2427128"/>
          </a:xfrm>
          <a:prstGeom prst="downArrow">
            <a:avLst/>
          </a:prstGeom>
          <a:solidFill>
            <a:srgbClr val="92D050"/>
          </a:solidFill>
          <a:ln w="190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952596" y="4338496"/>
            <a:ext cx="2928958" cy="461665"/>
          </a:xfrm>
          <a:prstGeom prst="rect">
            <a:avLst/>
          </a:prstGeom>
          <a:solidFill>
            <a:srgbClr val="92D050"/>
          </a:solidFill>
          <a:ln w="19050">
            <a:solidFill>
              <a:srgbClr val="00206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Деякі віруси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38678" y="5143513"/>
            <a:ext cx="2928958" cy="830997"/>
          </a:xfrm>
          <a:prstGeom prst="rect">
            <a:avLst/>
          </a:prstGeom>
          <a:solidFill>
            <a:srgbClr val="92D050"/>
          </a:solidFill>
          <a:ln w="19050">
            <a:solidFill>
              <a:srgbClr val="00206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Продукти обміну речовин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453322" y="4357695"/>
            <a:ext cx="2928958" cy="461665"/>
          </a:xfrm>
          <a:prstGeom prst="rect">
            <a:avLst/>
          </a:prstGeom>
          <a:solidFill>
            <a:srgbClr val="92D050"/>
          </a:solidFill>
          <a:ln w="19050">
            <a:solidFill>
              <a:srgbClr val="00206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ДНК - 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транспозони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867828" y="662347"/>
            <a:ext cx="9027847" cy="1247483"/>
          </a:xfrm>
          <a:prstGeom prst="rect">
            <a:avLst/>
          </a:prstGeom>
        </p:spPr>
        <p:txBody>
          <a:bodyPr>
            <a:prstTxWarp prst="textDeflate">
              <a:avLst/>
            </a:prstTxWarp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7200" dirty="0" smtClean="0">
                <a:solidFill>
                  <a:schemeClr val="tx1"/>
                </a:solidFill>
                <a:effectLst>
                  <a:glow rad="101600">
                    <a:srgbClr val="92D050">
                      <a:alpha val="6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Біологічний мутагенез</a:t>
            </a:r>
            <a:endParaRPr lang="uk-UA" sz="7200" dirty="0">
              <a:solidFill>
                <a:schemeClr val="tx1"/>
              </a:solidFill>
              <a:effectLst>
                <a:glow rad="101600">
                  <a:srgbClr val="92D050">
                    <a:alpha val="60000"/>
                  </a:srgb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0271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Картинки по запросу врожденная катаракт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94641" y="1180012"/>
            <a:ext cx="6626231" cy="457719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2735801" y="269484"/>
            <a:ext cx="8858312" cy="58477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dirty="0">
                <a:solidFill>
                  <a:srgbClr val="268604"/>
                </a:solidFill>
                <a:latin typeface="Times New Roman" pitchFamily="18" charset="0"/>
                <a:cs typeface="Times New Roman" pitchFamily="18" charset="0"/>
              </a:rPr>
              <a:t>Вроджена катаракта викликана вірусом краснухи</a:t>
            </a:r>
            <a:endParaRPr lang="ru-RU" sz="3200" dirty="0">
              <a:solidFill>
                <a:srgbClr val="268604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76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microbak.ru/wp-content/uploads/2016/02/citomegalovirus-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8736" y="1688235"/>
            <a:ext cx="8611699" cy="342902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315429" y="331281"/>
            <a:ext cx="8858312" cy="107721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268604"/>
                </a:solidFill>
                <a:latin typeface="Times New Roman" pitchFamily="18" charset="0"/>
                <a:cs typeface="Times New Roman" pitchFamily="18" charset="0"/>
              </a:rPr>
              <a:t>Наслідки внутрішньоутробного зараження </a:t>
            </a:r>
            <a:r>
              <a:rPr lang="ru-RU" sz="3200" dirty="0" smtClean="0">
                <a:solidFill>
                  <a:srgbClr val="268604"/>
                </a:solidFill>
                <a:latin typeface="Times New Roman" pitchFamily="18" charset="0"/>
                <a:cs typeface="Times New Roman" pitchFamily="18" charset="0"/>
              </a:rPr>
              <a:t>цитомегалов</a:t>
            </a:r>
            <a:r>
              <a:rPr lang="uk-UA" sz="3200" dirty="0" smtClean="0">
                <a:solidFill>
                  <a:srgbClr val="268604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200" dirty="0" smtClean="0">
                <a:solidFill>
                  <a:srgbClr val="268604"/>
                </a:solidFill>
                <a:latin typeface="Times New Roman" pitchFamily="18" charset="0"/>
                <a:cs typeface="Times New Roman" pitchFamily="18" charset="0"/>
              </a:rPr>
              <a:t>русами</a:t>
            </a:r>
            <a:endParaRPr lang="ru-RU" sz="3200" dirty="0">
              <a:solidFill>
                <a:srgbClr val="268604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909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medicalj.ru/images/infekcii/toksoplazmoz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83319" y="1435708"/>
            <a:ext cx="7143797" cy="428628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397499" y="263169"/>
            <a:ext cx="8715436" cy="95410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800" dirty="0">
                <a:solidFill>
                  <a:srgbClr val="268604"/>
                </a:solidFill>
                <a:latin typeface="Times New Roman" pitchFamily="18" charset="0"/>
                <a:cs typeface="Times New Roman" pitchFamily="18" charset="0"/>
              </a:rPr>
              <a:t>Вроджений таксоплазмоз викликаний</a:t>
            </a:r>
          </a:p>
          <a:p>
            <a:pPr algn="ctr"/>
            <a:r>
              <a:rPr lang="uk-UA" sz="2800" dirty="0">
                <a:solidFill>
                  <a:srgbClr val="268604"/>
                </a:solidFill>
                <a:latin typeface="Times New Roman" pitchFamily="18" charset="0"/>
                <a:cs typeface="Times New Roman" pitchFamily="18" charset="0"/>
              </a:rPr>
              <a:t>вірусом таксоплазма гондіі на 7-8 місяці вагітності</a:t>
            </a:r>
            <a:endParaRPr lang="ru-RU" sz="2800" dirty="0">
              <a:solidFill>
                <a:srgbClr val="268604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66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407130" y="2542836"/>
            <a:ext cx="4143372" cy="144655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400" dirty="0">
                <a:solidFill>
                  <a:srgbClr val="268604"/>
                </a:solidFill>
                <a:latin typeface="Times New Roman" pitchFamily="18" charset="0"/>
                <a:cs typeface="Times New Roman" pitchFamily="18" charset="0"/>
              </a:rPr>
              <a:t>Синдром Гурлера</a:t>
            </a:r>
            <a:endParaRPr lang="ru-RU" sz="4400" dirty="0">
              <a:solidFill>
                <a:srgbClr val="26860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8" name="Picture 4" descr="http://vrachfree.ru/images/bolezni/mukopolisakharidoz-tipa-i-s-bolezn-sheje-pozdnij-sindrom-gurler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5459" y="397320"/>
            <a:ext cx="3526247" cy="57375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2146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Болезнь Гоше (глюкоцереброзидный липидоз, глюкоцереброзидоз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84638" y="1133993"/>
            <a:ext cx="6304404" cy="504352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279122" y="159489"/>
            <a:ext cx="8715436" cy="70788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000" dirty="0">
                <a:solidFill>
                  <a:srgbClr val="268604"/>
                </a:solidFill>
                <a:latin typeface="Times New Roman" pitchFamily="18" charset="0"/>
                <a:cs typeface="Times New Roman" pitchFamily="18" charset="0"/>
              </a:rPr>
              <a:t>Хвороба Гоше</a:t>
            </a:r>
            <a:endParaRPr lang="ru-RU" sz="4000" dirty="0">
              <a:solidFill>
                <a:srgbClr val="268604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975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tall.by/wp-content/uploads/2014/06/sindrom-marfa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0568" y="1179021"/>
            <a:ext cx="5893297" cy="467043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404558" y="212651"/>
            <a:ext cx="8715436" cy="70788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000" dirty="0">
                <a:solidFill>
                  <a:srgbClr val="268604"/>
                </a:solidFill>
                <a:latin typeface="Times New Roman" pitchFamily="18" charset="0"/>
                <a:cs typeface="Times New Roman" pitchFamily="18" charset="0"/>
              </a:rPr>
              <a:t>Синдром Марфана</a:t>
            </a:r>
            <a:endParaRPr lang="ru-RU" sz="4000" dirty="0">
              <a:solidFill>
                <a:srgbClr val="268604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5485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Картинки по запросу днк транспозон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09918" y="1212425"/>
            <a:ext cx="7143800" cy="476485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524100" y="203804"/>
            <a:ext cx="8715436" cy="70788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000" dirty="0">
                <a:solidFill>
                  <a:srgbClr val="268604"/>
                </a:solidFill>
                <a:latin typeface="Times New Roman" pitchFamily="18" charset="0"/>
                <a:cs typeface="Times New Roman" pitchFamily="18" charset="0"/>
              </a:rPr>
              <a:t>Транспозонна мутація кукурудзи</a:t>
            </a:r>
            <a:endParaRPr lang="ru-RU" sz="4000" dirty="0">
              <a:solidFill>
                <a:srgbClr val="268604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8097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 txBox="1">
            <a:spLocks noGrp="1"/>
          </p:cNvSpPr>
          <p:nvPr>
            <p:ph type="title"/>
          </p:nvPr>
        </p:nvSpPr>
        <p:spPr>
          <a:xfrm>
            <a:off x="2332070" y="72436"/>
            <a:ext cx="8229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600" b="1" dirty="0">
                <a:effectLst>
                  <a:glow rad="139700">
                    <a:srgbClr val="92D05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Висновок</a:t>
            </a:r>
            <a:endParaRPr lang="ru-RU" sz="6600" b="1" dirty="0">
              <a:effectLst>
                <a:glow rad="139700">
                  <a:srgbClr val="92D05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693581" y="2577051"/>
            <a:ext cx="3441404" cy="400052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rgbClr val="268604"/>
              </a:buClr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ові види рослин</a:t>
            </a:r>
          </a:p>
          <a:p>
            <a:pPr>
              <a:lnSpc>
                <a:spcPct val="150000"/>
              </a:lnSpc>
              <a:buClr>
                <a:srgbClr val="268604"/>
              </a:buClr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мунітет до певних чинників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667472" y="2577051"/>
            <a:ext cx="4000528" cy="400052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rgbClr val="268604"/>
              </a:buClr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роджені та набуті вади</a:t>
            </a:r>
          </a:p>
          <a:p>
            <a:pPr>
              <a:lnSpc>
                <a:spcPct val="150000"/>
              </a:lnSpc>
              <a:buClr>
                <a:srgbClr val="268604"/>
              </a:buClr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евиліковність більшості 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хвороб</a:t>
            </a:r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Clr>
                <a:srgbClr val="268604"/>
              </a:buClr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утації вже існуючих 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хвороб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люс 6"/>
          <p:cNvSpPr/>
          <p:nvPr/>
        </p:nvSpPr>
        <p:spPr>
          <a:xfrm>
            <a:off x="3903016" y="1571612"/>
            <a:ext cx="857256" cy="857256"/>
          </a:xfrm>
          <a:prstGeom prst="mathPlus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Минус 7"/>
          <p:cNvSpPr/>
          <p:nvPr/>
        </p:nvSpPr>
        <p:spPr>
          <a:xfrm>
            <a:off x="8363405" y="1571612"/>
            <a:ext cx="857256" cy="857256"/>
          </a:xfrm>
          <a:prstGeom prst="mathMinus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6363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305447" cy="843183"/>
          </a:xfrm>
        </p:spPr>
        <p:txBody>
          <a:bodyPr>
            <a:normAutofit/>
          </a:bodyPr>
          <a:lstStyle/>
          <a:p>
            <a:pPr algn="ctr"/>
            <a:r>
              <a:rPr lang="uk-UA" sz="4000" dirty="0" smtClean="0">
                <a:solidFill>
                  <a:srgbClr val="2686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  <a:endParaRPr lang="ru-RU" sz="4000" dirty="0">
              <a:solidFill>
                <a:srgbClr val="26860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97556" y="1814623"/>
            <a:ext cx="8915400" cy="3777622"/>
          </a:xfrm>
        </p:spPr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uk-UA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§</a:t>
            </a:r>
            <a:r>
              <a:rPr lang="uk-UA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11-12</a:t>
            </a:r>
          </a:p>
          <a:p>
            <a:pPr marL="0" indent="0">
              <a:buClrTx/>
              <a:buNone/>
            </a:pPr>
            <a:r>
              <a:rPr lang="uk-UA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Творче завдання</a:t>
            </a:r>
          </a:p>
          <a:p>
            <a:pPr>
              <a:buClrTx/>
              <a:buFont typeface="+mj-lt"/>
              <a:buAutoNum type="arabicPeriod"/>
            </a:pPr>
            <a:r>
              <a:rPr lang="uk-UA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Ви входите до складу групи з розробки заходів захисту рослин від впливу мутагенних факторів. Які знання про мутагени вам необхідно використати? Відповідь складіть у вигляді пам</a:t>
            </a:r>
            <a:r>
              <a:rPr lang="en-US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’</a:t>
            </a:r>
            <a:r>
              <a:rPr lang="uk-UA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ятки.</a:t>
            </a:r>
          </a:p>
          <a:p>
            <a:pPr>
              <a:buClrTx/>
              <a:buFont typeface="+mj-lt"/>
              <a:buAutoNum type="arabicPeriod"/>
            </a:pPr>
            <a:r>
              <a:rPr lang="uk-UA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Академік П.М.Жуковський казав:«Людство харчується й одягається переважно продуктами поліплоїдії.» Поясніть висловлення, навівши конкретні приклади з навколишнього середовища.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50" name="Picture 2" descr="http://www.podolsk.ru/images/news-images/2014-10/81ef0dc7a6c2134a88a44501475528d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9280" y="4843905"/>
            <a:ext cx="2658183" cy="201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8623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iwallhd.com/stock/green-grass-and-white-flower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Рисунок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771775" cy="277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Рисунок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8500" y="2981325"/>
            <a:ext cx="2603500" cy="387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022399" y="2473493"/>
            <a:ext cx="59195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dirty="0" smtClean="0">
                <a:solidFill>
                  <a:schemeClr val="bg1"/>
                </a:solidFill>
                <a:latin typeface="Calibri" panose="020F0502020204030204" pitchFamily="34" charset="0"/>
              </a:rPr>
              <a:t>Дякую за роботу</a:t>
            </a:r>
            <a:endParaRPr lang="ru-RU" sz="60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173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448</TotalTime>
  <Words>706</Words>
  <Application>Microsoft Office PowerPoint</Application>
  <PresentationFormat>Произвольный</PresentationFormat>
  <Paragraphs>180</Paragraphs>
  <Slides>46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47" baseType="lpstr">
      <vt:lpstr>Легкий дым</vt:lpstr>
      <vt:lpstr>Тема:  Види мутацій. Мутагенез</vt:lpstr>
      <vt:lpstr>Презентация PowerPoint</vt:lpstr>
      <vt:lpstr>Презентация PowerPoint</vt:lpstr>
      <vt:lpstr>Типи  класифікацій  мутацій:</vt:lpstr>
      <vt:lpstr>Геномні мутації  (зміна кількості наборів хромосом)</vt:lpstr>
      <vt:lpstr>Презентация PowerPoint</vt:lpstr>
      <vt:lpstr>Використання поліплоїдів людиною</vt:lpstr>
      <vt:lpstr>Геномні мутації</vt:lpstr>
      <vt:lpstr>Геномні мутації</vt:lpstr>
      <vt:lpstr>Геномні мутації</vt:lpstr>
      <vt:lpstr>Хромосомні мутації (зміна структури хромосом)</vt:lpstr>
      <vt:lpstr>Генні (точкові) мутації (зміна структури гена)</vt:lpstr>
      <vt:lpstr>Презентация PowerPoint</vt:lpstr>
      <vt:lpstr>Учені, які застосовували мутагени</vt:lpstr>
      <vt:lpstr>Класифікація мутагенезу</vt:lpstr>
      <vt:lpstr>Презентация PowerPoint</vt:lpstr>
      <vt:lpstr>Мутації, які виникли через іонізуюче випромінювання</vt:lpstr>
      <vt:lpstr>Мутації, які виникли під дією температури</vt:lpstr>
      <vt:lpstr>Мутації, які виникли під дією радіаційного випромінювання</vt:lpstr>
      <vt:lpstr>Мутації, які виникли під дією радіаційного випромінювання</vt:lpstr>
      <vt:lpstr>Чорнобиль</vt:lpstr>
      <vt:lpstr>Позитивний вплив фізичного мутагену</vt:lpstr>
      <vt:lpstr>Хімічні мутагени</vt:lpstr>
      <vt:lpstr>Куріння</vt:lpstr>
      <vt:lpstr>  </vt:lpstr>
      <vt:lpstr>Алкоголь</vt:lpstr>
      <vt:lpstr>  </vt:lpstr>
      <vt:lpstr>  </vt:lpstr>
      <vt:lpstr> </vt:lpstr>
      <vt:lpstr>Наркотики</vt:lpstr>
      <vt:lpstr>  </vt:lpstr>
      <vt:lpstr>Лікарські засоби</vt:lpstr>
      <vt:lpstr>  </vt:lpstr>
      <vt:lpstr>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Висновок</vt:lpstr>
      <vt:lpstr>Домашнє завдання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Види мутацій. Мутагенез</dc:title>
  <dc:creator>Людмила</dc:creator>
  <cp:lastModifiedBy>WORK</cp:lastModifiedBy>
  <cp:revision>44</cp:revision>
  <dcterms:created xsi:type="dcterms:W3CDTF">2016-11-02T07:23:50Z</dcterms:created>
  <dcterms:modified xsi:type="dcterms:W3CDTF">2016-11-14T18:02:30Z</dcterms:modified>
</cp:coreProperties>
</file>