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5" r:id="rId2"/>
    <p:sldId id="291" r:id="rId3"/>
    <p:sldId id="296" r:id="rId4"/>
    <p:sldId id="288" r:id="rId5"/>
    <p:sldId id="292" r:id="rId6"/>
    <p:sldId id="289" r:id="rId7"/>
    <p:sldId id="290" r:id="rId8"/>
    <p:sldId id="258" r:id="rId9"/>
    <p:sldId id="259" r:id="rId10"/>
    <p:sldId id="260" r:id="rId11"/>
    <p:sldId id="256" r:id="rId12"/>
    <p:sldId id="293" r:id="rId13"/>
    <p:sldId id="261" r:id="rId14"/>
    <p:sldId id="262" r:id="rId15"/>
    <p:sldId id="286" r:id="rId16"/>
    <p:sldId id="285" r:id="rId17"/>
    <p:sldId id="264" r:id="rId18"/>
    <p:sldId id="266" r:id="rId19"/>
    <p:sldId id="267" r:id="rId20"/>
    <p:sldId id="271" r:id="rId21"/>
    <p:sldId id="272" r:id="rId22"/>
    <p:sldId id="273" r:id="rId23"/>
    <p:sldId id="277" r:id="rId24"/>
    <p:sldId id="278" r:id="rId25"/>
    <p:sldId id="279" r:id="rId26"/>
    <p:sldId id="280" r:id="rId27"/>
    <p:sldId id="281" r:id="rId28"/>
    <p:sldId id="282" r:id="rId29"/>
    <p:sldId id="298" r:id="rId30"/>
    <p:sldId id="299" r:id="rId31"/>
    <p:sldId id="28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30DA8A-F131-4F63-9EA0-EEE814B1204B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6CE3D39-B8D8-4CA2-8775-F84AE088E509}" type="slidenum">
              <a:rPr lang="ru-RU" smtClean="0"/>
              <a:pPr/>
              <a:t>‹№›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hyperlink" Target="https://www.youtube.com/watch?v=3zffkOTUtgU&amp;t=33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71480"/>
            <a:ext cx="7948010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6000" b="1" cap="all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Тип </a:t>
            </a:r>
            <a:r>
              <a:rPr lang="ru-RU" sz="6000" b="1" cap="all" dirty="0" err="1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Членистоногі</a:t>
            </a:r>
            <a:endParaRPr lang="ru-RU" sz="6000" b="1" cap="all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976" y="1857364"/>
            <a:ext cx="663034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4800" b="1" cap="all" dirty="0" err="1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Клас</a:t>
            </a:r>
            <a:r>
              <a:rPr lang="ru-RU" sz="48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 </a:t>
            </a:r>
            <a:r>
              <a:rPr lang="ru-RU" sz="4800" b="1" cap="all" dirty="0" err="1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Павукоподібні</a:t>
            </a:r>
            <a:endParaRPr lang="ru-RU" sz="4800" b="1" cap="all" dirty="0">
              <a:ln/>
              <a:solidFill>
                <a:srgbClr val="7030A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itchFamily="66" charset="0"/>
            </a:endParaRPr>
          </a:p>
        </p:txBody>
      </p:sp>
      <p:pic>
        <p:nvPicPr>
          <p:cNvPr id="6" name="Рисунок 5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15865">
            <a:off x="142844" y="2928934"/>
            <a:ext cx="3119459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samie_bolshie_pauki_velikaya_epoh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79755">
            <a:off x="2736532" y="3684805"/>
            <a:ext cx="4057363" cy="3046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f20110602150818-1264592971_brachypelma-smith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81596">
            <a:off x="6033566" y="3028213"/>
            <a:ext cx="2978029" cy="2192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0"/>
            <a:ext cx="727280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i="1" dirty="0"/>
          </a:p>
          <a:p>
            <a:endParaRPr lang="uk-UA" b="1" i="1" dirty="0"/>
          </a:p>
          <a:p>
            <a:endParaRPr lang="uk-UA" b="1" i="1" dirty="0"/>
          </a:p>
          <a:p>
            <a:endParaRPr lang="uk-UA" b="1" i="1" dirty="0"/>
          </a:p>
          <a:p>
            <a:endParaRPr lang="uk-UA" b="1" i="1" dirty="0"/>
          </a:p>
          <a:p>
            <a:endParaRPr lang="uk-UA" sz="3600" b="1" i="1" dirty="0"/>
          </a:p>
          <a:p>
            <a:endParaRPr lang="uk-UA" sz="3600" b="1" i="1" dirty="0"/>
          </a:p>
          <a:p>
            <a:endParaRPr lang="uk-UA" sz="3600" b="1" i="1" dirty="0"/>
          </a:p>
          <a:p>
            <a:r>
              <a:rPr lang="uk-UA" sz="3600" b="1" i="1" dirty="0"/>
              <a:t> 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2276873"/>
            <a:ext cx="77768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/>
              <a:t>Охарактеризуйте зовнішню будову </a:t>
            </a:r>
            <a:r>
              <a:rPr lang="uk-UA" sz="3600"/>
              <a:t>павукоподібних?</a:t>
            </a:r>
          </a:p>
          <a:p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1206044"/>
            <a:ext cx="69847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i="1" dirty="0"/>
              <a:t>Актуалізація опорних знань </a:t>
            </a:r>
            <a:endParaRPr lang="ru-RU" sz="4000" dirty="0"/>
          </a:p>
        </p:txBody>
      </p:sp>
      <p:pic>
        <p:nvPicPr>
          <p:cNvPr id="4" name="Рисунок 3" descr="1433186436_spider_07_2828.jpg">
            <a:extLst>
              <a:ext uri="{FF2B5EF4-FFF2-40B4-BE49-F238E27FC236}">
                <a16:creationId xmlns:a16="http://schemas.microsoft.com/office/drawing/2014/main" id="{8467664C-5658-DDA3-A3DE-AB57CEA1F89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5" y="3735526"/>
            <a:ext cx="4536503" cy="31224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D2A30A-CE96-5E0D-CDCA-E9675165D6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680" y="1122112"/>
            <a:ext cx="8712640" cy="190080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Підпишіть на слайді частини тіла павука</a:t>
            </a:r>
            <a:r>
              <a:rPr lang="uk-UA" dirty="0"/>
              <a:t>.</a:t>
            </a:r>
            <a:br>
              <a:rPr lang="uk-UA" dirty="0"/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714A39B-A34D-CA20-5BBA-E6D6489167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il_fi" descr="http://shkola.ua/web/uploads/book/72/images/O7SY6ysq.jpg">
            <a:extLst>
              <a:ext uri="{FF2B5EF4-FFF2-40B4-BE49-F238E27FC236}">
                <a16:creationId xmlns:a16="http://schemas.microsoft.com/office/drawing/2014/main" id="{5875853D-BBDC-B08F-D621-FF7C34BD190C}"/>
              </a:ext>
            </a:extLst>
          </p:cNvPr>
          <p:cNvPicPr/>
          <p:nvPr/>
        </p:nvPicPr>
        <p:blipFill>
          <a:blip r:embed="rId2" cstate="print"/>
          <a:srcRect r="-25714" b="64865"/>
          <a:stretch>
            <a:fillRect/>
          </a:stretch>
        </p:blipFill>
        <p:spPr bwMode="auto">
          <a:xfrm>
            <a:off x="1799080" y="2419736"/>
            <a:ext cx="7134944" cy="44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20899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_fi" descr="http://shkola.ua/web/uploads/book/72/images/O7SY6ysq.jpg"/>
          <p:cNvPicPr/>
          <p:nvPr/>
        </p:nvPicPr>
        <p:blipFill>
          <a:blip r:embed="rId2" cstate="print"/>
          <a:srcRect r="-25714" b="64865"/>
          <a:stretch>
            <a:fillRect/>
          </a:stretch>
        </p:blipFill>
        <p:spPr bwMode="auto">
          <a:xfrm>
            <a:off x="1691680" y="0"/>
            <a:ext cx="6768752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l_fi" descr="http://shkola.ua/web/uploads/book/72/images/O7SY6ysq.jpg"/>
          <p:cNvPicPr/>
          <p:nvPr/>
        </p:nvPicPr>
        <p:blipFill>
          <a:blip r:embed="rId2" cstate="print"/>
          <a:srcRect t="33671" r="-10571" b="42680"/>
          <a:stretch>
            <a:fillRect/>
          </a:stretch>
        </p:blipFill>
        <p:spPr bwMode="auto">
          <a:xfrm>
            <a:off x="1691680" y="3501008"/>
            <a:ext cx="5976664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7560840" cy="2808312"/>
          </a:xfrm>
        </p:spPr>
        <p:txBody>
          <a:bodyPr>
            <a:normAutofit/>
          </a:bodyPr>
          <a:lstStyle/>
          <a:p>
            <a:r>
              <a:rPr lang="uk-UA" sz="4400" dirty="0">
                <a:solidFill>
                  <a:schemeClr val="tx1"/>
                </a:solidFill>
                <a:effectLst/>
              </a:rPr>
              <a:t>Як улаштована травна система </a:t>
            </a:r>
            <a:r>
              <a:rPr lang="uk-UA" sz="4400" dirty="0" err="1">
                <a:solidFill>
                  <a:schemeClr val="tx1"/>
                </a:solidFill>
                <a:effectLst/>
              </a:rPr>
              <a:t>паукоподібних</a:t>
            </a:r>
            <a:r>
              <a:rPr lang="uk-UA" sz="4400" dirty="0">
                <a:solidFill>
                  <a:schemeClr val="tx1"/>
                </a:solidFill>
                <a:effectLst/>
              </a:rPr>
              <a:t>? </a:t>
            </a:r>
            <a:endParaRPr lang="ru-RU" sz="44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_fi" descr="http://byology.ru/wp-content/uploads/2010/10/23.jpg"/>
          <p:cNvPicPr/>
          <p:nvPr/>
        </p:nvPicPr>
        <p:blipFill>
          <a:blip r:embed="rId2" cstate="print"/>
          <a:srcRect l="15858" t="20100" r="18630" b="19347"/>
          <a:stretch>
            <a:fillRect/>
          </a:stretch>
        </p:blipFill>
        <p:spPr bwMode="auto">
          <a:xfrm>
            <a:off x="0" y="404664"/>
            <a:ext cx="914400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_fi" descr="http://byology.ru/wp-content/uploads/2010/10/2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23900"/>
            <a:ext cx="920115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6072230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Арахнологія</a:t>
            </a:r>
            <a:r>
              <a:rPr lang="uk-UA" dirty="0">
                <a:solidFill>
                  <a:schemeClr val="tx1"/>
                </a:solidFill>
                <a:latin typeface="Monotype Corsiva" pitchFamily="66" charset="0"/>
              </a:rPr>
              <a:t> – це наука, що вивчає павукоподібних</a:t>
            </a: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Існує  міф про Арахну, просту дівчину ткалю, яку богиня Афіна перетворила в паука за її майстерність у ткацтві.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0"/>
            <a:ext cx="814393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6818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Тип Членистоногі</a:t>
            </a:r>
            <a:b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Клас Павукоподібні</a:t>
            </a:r>
            <a:b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Ряд Павуки</a:t>
            </a:r>
            <a:b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Ряд Кліщі</a:t>
            </a:r>
            <a:b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Ряд Скорпіони</a:t>
            </a:r>
            <a:br>
              <a:rPr lang="uk-UA" sz="6700" dirty="0">
                <a:solidFill>
                  <a:schemeClr val="tx1"/>
                </a:solidFill>
                <a:latin typeface="Monotype Corsiva" pitchFamily="66" charset="0"/>
              </a:rPr>
            </a:br>
            <a:br>
              <a:rPr lang="uk-UA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Users\Admin\Desktop\Downloads\inde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1275" y="5191125"/>
            <a:ext cx="2752725" cy="1666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714620"/>
            <a:ext cx="2345176" cy="1824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 flipH="1">
            <a:off x="9143999" y="1"/>
            <a:ext cx="45719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uk-UA" sz="4400" dirty="0">
                <a:ln w="18415" cmpd="sng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     </a:t>
            </a:r>
            <a:endParaRPr lang="ru-RU" sz="4400" b="1" dirty="0">
              <a:ln w="18000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50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7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Прямоугольник 19"/>
          <p:cNvSpPr/>
          <p:nvPr/>
        </p:nvSpPr>
        <p:spPr>
          <a:xfrm>
            <a:off x="428564" y="928670"/>
            <a:ext cx="87154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latin typeface="Monotype Corsiva" pitchFamily="66" charset="0"/>
              </a:rPr>
              <a:t>Тема уроку:</a:t>
            </a:r>
            <a:br>
              <a:rPr lang="uk-UA" sz="6000" dirty="0">
                <a:latin typeface="Monotype Corsiva" pitchFamily="66" charset="0"/>
              </a:rPr>
            </a:br>
            <a:r>
              <a:rPr lang="uk-UA" sz="6000" dirty="0">
                <a:latin typeface="Monotype Corsiva" pitchFamily="66" charset="0"/>
              </a:rPr>
              <a:t> Різноманітність </a:t>
            </a:r>
            <a:br>
              <a:rPr lang="en-US" sz="6000" dirty="0">
                <a:latin typeface="Monotype Corsiva" pitchFamily="66" charset="0"/>
              </a:rPr>
            </a:br>
            <a:r>
              <a:rPr lang="uk-UA" sz="6000" dirty="0">
                <a:latin typeface="Monotype Corsiva" pitchFamily="66" charset="0"/>
              </a:rPr>
              <a:t>павукоподібних, їх роль </a:t>
            </a:r>
            <a:br>
              <a:rPr lang="en-US" sz="6000" dirty="0">
                <a:latin typeface="Monotype Corsiva" pitchFamily="66" charset="0"/>
              </a:rPr>
            </a:br>
            <a:r>
              <a:rPr lang="uk-UA" sz="6000" dirty="0">
                <a:latin typeface="Monotype Corsiva" pitchFamily="66" charset="0"/>
              </a:rPr>
              <a:t>в екосистемах  та значення для людини</a:t>
            </a:r>
            <a:endParaRPr lang="ru-RU" sz="6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305800" cy="4824536"/>
          </a:xfrm>
        </p:spPr>
        <p:txBody>
          <a:bodyPr>
            <a:noAutofit/>
          </a:bodyPr>
          <a:lstStyle/>
          <a:p>
            <a:r>
              <a:rPr lang="uk-UA" sz="3200" b="1" i="1" dirty="0">
                <a:solidFill>
                  <a:schemeClr val="tx1"/>
                </a:solidFill>
              </a:rPr>
              <a:t>Мета:</a:t>
            </a:r>
            <a:r>
              <a:rPr lang="uk-UA" sz="3200" dirty="0">
                <a:solidFill>
                  <a:schemeClr val="tx1"/>
                </a:solidFill>
              </a:rPr>
              <a:t> розширити  знання учнів про павукоподібних,  з’ясувати роль павуків, кліщів, скорпіонів в природі і житті людини; продовжити відпрацьовувати у учнів вмінь порівнювати, аналізувати, працювати з підручником; продовжувати вміння складати таблиці, узагальнювати, виокремлять головне, продовжувати екологічне та гігієнічне виховання.</a:t>
            </a:r>
            <a:br>
              <a:rPr lang="ru-RU" sz="3200" dirty="0"/>
            </a:br>
            <a:endParaRPr lang="ru-RU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5072098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6000" u="sng" dirty="0">
                <a:solidFill>
                  <a:schemeClr val="tx1"/>
                </a:solidFill>
                <a:latin typeface="Monotype Corsiva" pitchFamily="66" charset="0"/>
              </a:rPr>
            </a:br>
            <a:br>
              <a:rPr lang="uk-UA" sz="6000" u="sng" dirty="0">
                <a:solidFill>
                  <a:schemeClr val="tx1"/>
                </a:solidFill>
                <a:latin typeface="Monotype Corsiva" pitchFamily="66" charset="0"/>
              </a:rPr>
            </a:br>
            <a:br>
              <a:rPr lang="uk-UA" sz="6000" u="sng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60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Ряд Павуки</a:t>
            </a:r>
            <a:b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налічує: </a:t>
            </a:r>
            <a:b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1000 видів в Європі</a:t>
            </a:r>
            <a:b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30000 видів у світі</a:t>
            </a:r>
            <a:b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виникли</a:t>
            </a:r>
            <a:b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майже 4000000 років тому</a:t>
            </a:r>
            <a:endParaRPr lang="ru-RU" sz="6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" name="Picture 2" descr="C:\Users\Admin\Desktop\Downloads\п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2047875" cy="2238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8286808" cy="5929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57166"/>
            <a:ext cx="3786214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643314"/>
            <a:ext cx="3929090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571876"/>
            <a:ext cx="3857652" cy="2724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1988" y="2714620"/>
            <a:ext cx="3782012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928670"/>
            <a:ext cx="5000659" cy="349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8203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Арахнофобія</a:t>
            </a:r>
            <a:r>
              <a:rPr lang="uk-UA" sz="6000" dirty="0">
                <a:solidFill>
                  <a:schemeClr val="tx1"/>
                </a:solidFill>
                <a:latin typeface="Monotype Corsiva" pitchFamily="66" charset="0"/>
              </a:rPr>
              <a:t> – страх перед павуками</a:t>
            </a:r>
            <a:br>
              <a:rPr lang="uk-UA" sz="6000" dirty="0">
                <a:solidFill>
                  <a:schemeClr val="tx1"/>
                </a:solidFill>
                <a:latin typeface="Monotype Corsiva" pitchFamily="66" charset="0"/>
              </a:rPr>
            </a:br>
            <a:endParaRPr lang="ru-RU" sz="60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794" y="2571744"/>
            <a:ext cx="5348297" cy="3929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6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Павук – тарантул </a:t>
            </a:r>
            <a:br>
              <a:rPr lang="uk-UA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(мізгірь, павук – вовк)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928802"/>
            <a:ext cx="2466975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928802"/>
            <a:ext cx="2286000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928802"/>
            <a:ext cx="2466975" cy="1919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071942"/>
            <a:ext cx="2466975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4071942"/>
            <a:ext cx="2438400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4071942"/>
            <a:ext cx="2357454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Караку</a:t>
            </a:r>
            <a:r>
              <a:rPr lang="ru-RU" sz="7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рт (чорна вдова)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00240"/>
            <a:ext cx="2628900" cy="1733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928802"/>
            <a:ext cx="2466975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928802"/>
            <a:ext cx="2428892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143380"/>
            <a:ext cx="1924050" cy="1476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4214818"/>
            <a:ext cx="1905000" cy="1457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4000504"/>
            <a:ext cx="2190750" cy="2095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uk-UA" sz="80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tx1"/>
                </a:solidFill>
                <a:latin typeface="Monotype Corsiva" pitchFamily="66" charset="0"/>
              </a:rPr>
              <a:t>Павуки - бокоходи</a:t>
            </a:r>
            <a:endParaRPr lang="ru-RU" sz="80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857364"/>
            <a:ext cx="2466975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857364"/>
            <a:ext cx="2505075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857364"/>
            <a:ext cx="2457450" cy="1866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071942"/>
            <a:ext cx="2581275" cy="1771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4071942"/>
            <a:ext cx="2514600" cy="1819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4071942"/>
            <a:ext cx="2466975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04088"/>
            <a:ext cx="8929718" cy="5939622"/>
          </a:xfrm>
        </p:spPr>
        <p:txBody>
          <a:bodyPr>
            <a:normAutofit fontScale="90000"/>
          </a:bodyPr>
          <a:lstStyle/>
          <a:p>
            <a:r>
              <a:rPr lang="uk-UA" sz="73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Значення павуків:</a:t>
            </a: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  <a:t>1.Помічники в боротьбі за урожай</a:t>
            </a:r>
            <a:b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  <a:t>2.Павуки – барометри</a:t>
            </a:r>
            <a:b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  <a:t>3.Павук – науковий співробітник в біоніці</a:t>
            </a:r>
            <a:b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  <a:t>5.Павук – ткач</a:t>
            </a:r>
            <a:b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  <a:t>6. Павук – інфекціоніст</a:t>
            </a:r>
            <a:b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  <a:t>7.Павук – лікар</a:t>
            </a:r>
            <a:br>
              <a:rPr lang="uk-UA" sz="4900" dirty="0">
                <a:solidFill>
                  <a:schemeClr val="tx1"/>
                </a:solidFill>
                <a:latin typeface="Monotype Corsiva" pitchFamily="66" charset="0"/>
              </a:rPr>
            </a:br>
            <a:endParaRPr lang="ru-RU" sz="49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3929066"/>
            <a:ext cx="2562236" cy="256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-214338"/>
            <a:ext cx="8786874" cy="6715172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uk-UA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   </a:t>
            </a:r>
            <a:r>
              <a:rPr lang="en-U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              </a:t>
            </a:r>
            <a:r>
              <a:rPr lang="uk-UA" sz="7200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New Tai Lue" pitchFamily="34" charset="0"/>
              </a:rPr>
              <a:t>Ряд кліщі</a:t>
            </a: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en-US" dirty="0">
                <a:solidFill>
                  <a:schemeClr val="tx1"/>
                </a:solidFill>
                <a:latin typeface="Monotype Corsiva" pitchFamily="66" charset="0"/>
              </a:rPr>
              <a:t>    </a:t>
            </a:r>
            <a:r>
              <a:rPr lang="uk-UA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Особливості:</a:t>
            </a: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400" dirty="0">
                <a:solidFill>
                  <a:schemeClr val="tx1"/>
                </a:solidFill>
                <a:latin typeface="Monotype Corsiva" pitchFamily="66" charset="0"/>
              </a:rPr>
              <a:t>1</a:t>
            </a: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. </a:t>
            </a: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Всі сегменти тіла злиті між собою</a:t>
            </a:r>
            <a:b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2.Ногощелипи і ногощупальця злиті і </a:t>
            </a:r>
            <a:r>
              <a:rPr lang="en-US" sz="4000" b="1" dirty="0">
                <a:solidFill>
                  <a:schemeClr val="tx1"/>
                </a:solidFill>
                <a:latin typeface="Monotype Corsiva" pitchFamily="66" charset="0"/>
              </a:rPr>
              <a:t>    </a:t>
            </a: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утворюють хоботок</a:t>
            </a:r>
            <a:b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3. Дихають трахеями</a:t>
            </a:r>
            <a:b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4. Розвиток непрямий</a:t>
            </a:r>
            <a:b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5.Довжина тіла не перевищують 1мм</a:t>
            </a:r>
            <a:b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6. Налічують 20 000 видів</a:t>
            </a:r>
            <a:endParaRPr lang="ru-RU" sz="40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8"/>
          </a:xfrm>
        </p:spPr>
        <p:txBody>
          <a:bodyPr>
            <a:normAutofit/>
          </a:bodyPr>
          <a:lstStyle/>
          <a:p>
            <a:pPr algn="ctr"/>
            <a:r>
              <a:rPr lang="uk-UA" sz="7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Борошняний кліщ</a:t>
            </a:r>
            <a:endParaRPr lang="ru-RU" sz="7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1571612"/>
            <a:ext cx="2524125" cy="1809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500174"/>
            <a:ext cx="2486025" cy="183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1643050"/>
            <a:ext cx="2286000" cy="1695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3929066"/>
            <a:ext cx="2381250" cy="1995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3929066"/>
            <a:ext cx="2286016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5074" y="3929066"/>
            <a:ext cx="2143140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00240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Кліщі – паразити</a:t>
            </a:r>
            <a:br>
              <a:rPr lang="uk-U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Іксодові кліщі </a:t>
            </a:r>
            <a:b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1.Собачий кліщ – перенощик  піроплазмозу</a:t>
            </a:r>
            <a:endParaRPr lang="ru-RU" sz="40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071678"/>
            <a:ext cx="2500330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071678"/>
            <a:ext cx="2466975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2143116"/>
            <a:ext cx="2224089" cy="1643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4214818"/>
            <a:ext cx="2500330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4214818"/>
            <a:ext cx="2286000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285884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chemeClr val="tx1"/>
                </a:solidFill>
                <a:latin typeface="Monotype Corsiva" pitchFamily="66" charset="0"/>
              </a:rPr>
              <a:t>2.Тайговий кліщ – перенощик енцефаліту</a:t>
            </a:r>
            <a:endParaRPr lang="ru-RU" sz="40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214554"/>
            <a:ext cx="2500330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214554"/>
            <a:ext cx="2571768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214554"/>
            <a:ext cx="2609852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Кліщі - свербуни</a:t>
            </a:r>
            <a:br>
              <a:rPr lang="uk-UA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Коростяний свербун – викликає захворювання коростою</a:t>
            </a:r>
            <a:endParaRPr lang="ru-RU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2214554"/>
            <a:ext cx="2333625" cy="1952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285992"/>
            <a:ext cx="2333626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285992"/>
            <a:ext cx="2786082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572008"/>
            <a:ext cx="2228850" cy="2047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4643446"/>
            <a:ext cx="2786082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4643446"/>
            <a:ext cx="2428875" cy="1876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6500858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  <a:latin typeface="Monotype Corsiva" pitchFamily="66" charset="0"/>
              </a:rPr>
              <a:t>                   </a:t>
            </a:r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Ряд скорпіони</a:t>
            </a: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особливості:</a:t>
            </a: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1. Черевце складається з двох відділів:</a:t>
            </a:r>
            <a:b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     а) широкого переднього</a:t>
            </a:r>
            <a:b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     б) довгого вузького заднього – “хвоста“</a:t>
            </a:r>
            <a:b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2.На кінці “хвоста“ -жало</a:t>
            </a:r>
            <a:b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3. Скорпіони – живородящі</a:t>
            </a:r>
            <a:b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4.Статевої зрілості досягають у віці </a:t>
            </a:r>
            <a:b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uk-UA" sz="4000" dirty="0">
                <a:solidFill>
                  <a:schemeClr val="tx1"/>
                </a:solidFill>
                <a:latin typeface="Monotype Corsiva" pitchFamily="66" charset="0"/>
              </a:rPr>
              <a:t>     4-5 років</a:t>
            </a:r>
            <a:r>
              <a:rPr lang="ru-RU" sz="4000" dirty="0">
                <a:solidFill>
                  <a:schemeClr val="tx1"/>
                </a:solidFill>
                <a:latin typeface="Monotype Corsiva" pitchFamily="66" charset="0"/>
              </a:rPr>
              <a:t>.</a:t>
            </a:r>
            <a:br>
              <a:rPr lang="ru-RU" sz="4000" dirty="0">
                <a:solidFill>
                  <a:schemeClr val="tx1"/>
                </a:solidFill>
                <a:latin typeface="Monotype Corsiva" pitchFamily="66" charset="0"/>
              </a:rPr>
            </a:br>
            <a:endParaRPr lang="ru-RU" sz="4000" dirty="0">
              <a:solidFill>
                <a:schemeClr val="tx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214314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Різноманітність скорпіонів</a:t>
            </a: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br>
              <a:rPr lang="uk-UA" dirty="0">
                <a:solidFill>
                  <a:schemeClr val="tx1"/>
                </a:solidFill>
                <a:latin typeface="Monotype Corsiva" pitchFamily="66" charset="0"/>
              </a:rPr>
            </a:b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643050"/>
            <a:ext cx="2500330" cy="2005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643050"/>
            <a:ext cx="2228850" cy="2047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643050"/>
            <a:ext cx="2619375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000504"/>
            <a:ext cx="2571768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3929066"/>
            <a:ext cx="2247900" cy="18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3929066"/>
            <a:ext cx="2643206" cy="1952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8501122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4800" b="1" cap="all" dirty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Види занесені до Червоної </a:t>
            </a:r>
          </a:p>
          <a:p>
            <a:pPr algn="ctr"/>
            <a:r>
              <a:rPr lang="uk-UA" sz="4800" b="1" cap="all" dirty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книги України</a:t>
            </a:r>
            <a:endParaRPr lang="ru-RU" sz="4800" b="1" cap="all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2428868"/>
            <a:ext cx="8501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err="1">
                <a:solidFill>
                  <a:srgbClr val="002060"/>
                </a:solidFill>
                <a:latin typeface="Monotype Corsiva" pitchFamily="66" charset="0"/>
              </a:rPr>
              <a:t>Сольпуга</a:t>
            </a:r>
            <a:r>
              <a:rPr lang="uk-UA" sz="3600" b="1" dirty="0">
                <a:solidFill>
                  <a:srgbClr val="002060"/>
                </a:solidFill>
                <a:latin typeface="Monotype Corsiva" pitchFamily="66" charset="0"/>
              </a:rPr>
              <a:t> звичайна            Скорпіон кримський</a:t>
            </a:r>
            <a:endParaRPr lang="ru-RU" sz="36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23d8c62628f3519aed59dc85ca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73798"/>
            <a:ext cx="5072066" cy="37026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Spider_6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3000372"/>
            <a:ext cx="5074712" cy="34254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285728"/>
            <a:ext cx="700092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uk-UA" sz="4800" b="1" cap="all" dirty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Значення в природі </a:t>
            </a:r>
          </a:p>
          <a:p>
            <a:r>
              <a:rPr lang="uk-UA" sz="4800" b="1" cap="all" dirty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та житті людини</a:t>
            </a:r>
            <a:endParaRPr lang="ru-RU" sz="4800" b="1" cap="all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857364"/>
            <a:ext cx="813556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Ланки в ланцюгах живлення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Знищують кровососних комах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Кліщі регулюють чисельність членистоногих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Укуси павуків і скорпіонів небезпечні для людини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Шкідники культурних рослин</a:t>
            </a:r>
          </a:p>
          <a:p>
            <a:pPr>
              <a:buFont typeface="Wingdings" pitchFamily="2" charset="2"/>
              <a:buChar char="Ø"/>
            </a:pP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Переносники небезпечних хвороб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0388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Домашнє завдання</a:t>
            </a:r>
          </a:p>
          <a:p>
            <a:pPr algn="ctr">
              <a:buNone/>
            </a:pPr>
            <a:r>
              <a:rPr lang="uk-UA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Опрацювати</a:t>
            </a: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§ </a:t>
            </a:r>
            <a:r>
              <a:rPr lang="uk-UA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9</a:t>
            </a:r>
          </a:p>
          <a:p>
            <a:pPr algn="ctr">
              <a:buNone/>
            </a:pPr>
            <a:r>
              <a:rPr lang="uk-UA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Повторити </a:t>
            </a: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§ </a:t>
            </a:r>
            <a:r>
              <a:rPr lang="uk-UA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8 </a:t>
            </a: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https://www.youtube.com/watch?v=3zffkOTUtgU&amp;t=33s</a:t>
            </a:r>
            <a:r>
              <a:rPr lang="uk-UA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endParaRPr lang="ru-RU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4643446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4">
      <a:dk1>
        <a:sysClr val="windowText" lastClr="000000"/>
      </a:dk1>
      <a:lt1>
        <a:srgbClr val="93D47E"/>
      </a:lt1>
      <a:dk2>
        <a:srgbClr val="7ECC63"/>
      </a:dk2>
      <a:lt2>
        <a:srgbClr val="DBF5F9"/>
      </a:lt2>
      <a:accent1>
        <a:srgbClr val="94F6DB"/>
      </a:accent1>
      <a:accent2>
        <a:srgbClr val="B0DFA0"/>
      </a:accent2>
      <a:accent3>
        <a:srgbClr val="54A838"/>
      </a:accent3>
      <a:accent4>
        <a:srgbClr val="54A838"/>
      </a:accent4>
      <a:accent5>
        <a:srgbClr val="3F7E29"/>
      </a:accent5>
      <a:accent6>
        <a:srgbClr val="A5C249"/>
      </a:accent6>
      <a:hlink>
        <a:srgbClr val="7E9532"/>
      </a:hlink>
      <a:folHlink>
        <a:srgbClr val="54632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718</TotalTime>
  <Words>456</Words>
  <Application>Microsoft Office PowerPoint</Application>
  <PresentationFormat>Екран (4:3)</PresentationFormat>
  <Paragraphs>47</Paragraphs>
  <Slides>31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31</vt:i4>
      </vt:variant>
    </vt:vector>
  </HeadingPairs>
  <TitlesOfParts>
    <vt:vector size="38" baseType="lpstr">
      <vt:lpstr>Calibri</vt:lpstr>
      <vt:lpstr>Constantia</vt:lpstr>
      <vt:lpstr>Monotype Corsiva</vt:lpstr>
      <vt:lpstr>Times New Roman</vt:lpstr>
      <vt:lpstr>Wingdings</vt:lpstr>
      <vt:lpstr>Wingdings 2</vt:lpstr>
      <vt:lpstr>Поток</vt:lpstr>
      <vt:lpstr>Презентація PowerPoint</vt:lpstr>
      <vt:lpstr>Презентація PowerPoint</vt:lpstr>
      <vt:lpstr>Підпишіть на слайді частини тіла павука. </vt:lpstr>
      <vt:lpstr>Презентація PowerPoint</vt:lpstr>
      <vt:lpstr>Як улаштована травна система паукоподібних? </vt:lpstr>
      <vt:lpstr>Презентація PowerPoint</vt:lpstr>
      <vt:lpstr>Презентація PowerPoint</vt:lpstr>
      <vt:lpstr>Арахнологія – це наука, що вивчає павукоподібних  Існує  міф про Арахну, просту дівчину ткалю, яку богиня Афіна перетворила в паука за її майстерність у ткацтві.</vt:lpstr>
      <vt:lpstr>Презентація PowerPoint</vt:lpstr>
      <vt:lpstr>Тип Членистоногі Клас Павукоподібні Ряд Павуки Ряд Кліщі Ряд Скорпіони  </vt:lpstr>
      <vt:lpstr>Презентація PowerPoint</vt:lpstr>
      <vt:lpstr>Мета: розширити  знання учнів про павукоподібних,  з’ясувати роль павуків, кліщів, скорпіонів в природі і житті людини; продовжити відпрацьовувати у учнів вмінь порівнювати, аналізувати, працювати з підручником; продовжувати вміння складати таблиці, узагальнювати, виокремлять головне, продовжувати екологічне та гігієнічне виховання. </vt:lpstr>
      <vt:lpstr>   Ряд Павуки налічує:  1000 видів в Європі 30000 видів у світі виникли майже 4000000 років тому</vt:lpstr>
      <vt:lpstr>Презентація PowerPoint</vt:lpstr>
      <vt:lpstr>Презентація PowerPoint</vt:lpstr>
      <vt:lpstr>Презентація PowerPoint</vt:lpstr>
      <vt:lpstr>Арахнофобія – страх перед павуками </vt:lpstr>
      <vt:lpstr>Павук – тарантул  (мізгірь, павук – вовк)</vt:lpstr>
      <vt:lpstr>Каракурт (чорна вдова)</vt:lpstr>
      <vt:lpstr>Павуки - бокоходи</vt:lpstr>
      <vt:lpstr>Значення павуків: 1.Помічники в боротьбі за урожай 2.Павуки – барометри 3.Павук – науковий співробітник в біоніці 5.Павук – ткач 6. Павук – інфекціоніст 7.Павук – лікар </vt:lpstr>
      <vt:lpstr>                 Ряд кліщі     Особливості: 1. Всі сегменти тіла злиті між собою 2.Ногощелипи і ногощупальця злиті і     утворюють хоботок 3. Дихають трахеями 4. Розвиток непрямий 5.Довжина тіла не перевищують 1мм 6. Налічують 20 000 видів</vt:lpstr>
      <vt:lpstr>Борошняний кліщ</vt:lpstr>
      <vt:lpstr>Кліщі – паразити Іксодові кліщі  1.Собачий кліщ – перенощик  піроплазмозу</vt:lpstr>
      <vt:lpstr>2.Тайговий кліщ – перенощик енцефаліту</vt:lpstr>
      <vt:lpstr>Кліщі - свербуни Коростяний свербун – викликає захворювання коростою</vt:lpstr>
      <vt:lpstr>                   Ряд скорпіони особливості: 1. Черевце складається з двох відділів:      а) широкого переднього      б) довгого вузького заднього – “хвоста“ 2.На кінці “хвоста“ -жало 3. Скорпіони – живородящі 4.Статевої зрілості досягають у віці       4-5 років. </vt:lpstr>
      <vt:lpstr>Різноманітність скорпіонів  </vt:lpstr>
      <vt:lpstr>Презентація PowerPoint</vt:lpstr>
      <vt:lpstr>Презентація PowerPoint</vt:lpstr>
      <vt:lpstr>Презентація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Різноманітність павукоподібних, їх роль в природі і житті людини</dc:title>
  <dc:creator>Admin</dc:creator>
  <cp:lastModifiedBy>Admin</cp:lastModifiedBy>
  <cp:revision>78</cp:revision>
  <dcterms:created xsi:type="dcterms:W3CDTF">2010-12-02T12:49:41Z</dcterms:created>
  <dcterms:modified xsi:type="dcterms:W3CDTF">2022-11-15T21:54:03Z</dcterms:modified>
</cp:coreProperties>
</file>