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8" r:id="rId11"/>
    <p:sldId id="273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97" r:id="rId21"/>
    <p:sldId id="285" r:id="rId22"/>
    <p:sldId id="296" r:id="rId23"/>
    <p:sldId id="286" r:id="rId24"/>
    <p:sldId id="287" r:id="rId25"/>
    <p:sldId id="290" r:id="rId26"/>
    <p:sldId id="291" r:id="rId27"/>
    <p:sldId id="294" r:id="rId28"/>
    <p:sldId id="29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&#1052;&#1086;&#1088;&#1089;&#1100;&#1082;&#1080;&#1081;_&#1089;&#1089;&#1072;&#1074;&#1077;&#1094;&#1100;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uk.wikipedia.org/w/index.php?title=&#1050;&#1072;&#1088;&#1083;&#1080;&#1082;&#1086;&#1074;&#1080;&#1081;_&#1082;&#1072;&#1096;&#1072;&#1083;&#1086;&#1090;&amp;action=edit&amp;redlink=1" TargetMode="External"/><Relationship Id="rId4" Type="http://schemas.openxmlformats.org/officeDocument/2006/relationships/hyperlink" Target="http://uk.wikipedia.org/wiki/&#1047;&#1091;&#1073;&#1072;&#1090;&#1110;_&#1082;&#1080;&#1090;&#1080;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2967854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5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 CYR"/>
                <a:ea typeface="Times New Roman" pitchFamily="18" charset="0"/>
                <a:cs typeface="Arial" pitchFamily="34" charset="0"/>
              </a:rPr>
              <a:t>			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32440" y="404664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1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556792"/>
            <a:ext cx="86225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«ТВАРИНИ АНТАРКТИДИ     </a:t>
            </a:r>
          </a:p>
          <a:p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ТА ЇХ ВИДОВА </a:t>
            </a:r>
          </a:p>
          <a:p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ХАРАКТЕРИСТИКА»</a:t>
            </a:r>
          </a:p>
          <a:p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509120"/>
            <a:ext cx="3519189" cy="20882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468162"/>
            <a:ext cx="3600400" cy="2193086"/>
          </a:xfrm>
          <a:prstGeom prst="rect">
            <a:avLst/>
          </a:prstGeom>
        </p:spPr>
      </p:pic>
    </p:spTree>
  </p:cSld>
  <p:clrMapOvr>
    <a:masterClrMapping/>
  </p:clrMapOvr>
  <p:transition advTm="10764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92696"/>
            <a:ext cx="928774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</a:rPr>
              <a:t>О</a:t>
            </a:r>
            <a:r>
              <a:rPr lang="uk-UA" sz="2400" b="1" i="1" dirty="0" err="1" smtClean="0">
                <a:solidFill>
                  <a:schemeClr val="accent5">
                    <a:lumMod val="50000"/>
                  </a:schemeClr>
                </a:solidFill>
              </a:rPr>
              <a:t>бєктом</a:t>
            </a:r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</a:rPr>
              <a:t> дослідження </a:t>
            </a:r>
            <a:r>
              <a:rPr lang="uk-UA" sz="2400" dirty="0" smtClean="0"/>
              <a:t>є представники тварин Антарктиди.</a:t>
            </a:r>
          </a:p>
          <a:p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</a:rPr>
              <a:t>Предмет</a:t>
            </a:r>
            <a:r>
              <a:rPr lang="uk-UA" sz="2400" dirty="0" smtClean="0"/>
              <a:t>: дослідження </a:t>
            </a:r>
            <a:r>
              <a:rPr lang="uk-UA" sz="2400" dirty="0" err="1" smtClean="0"/>
              <a:t>біорізноманіття</a:t>
            </a:r>
            <a:r>
              <a:rPr lang="uk-UA" sz="2400" dirty="0" smtClean="0"/>
              <a:t>  тварин </a:t>
            </a:r>
          </a:p>
          <a:p>
            <a:r>
              <a:rPr lang="uk-UA" sz="2400" dirty="0" smtClean="0"/>
              <a:t>Антарктиди та їх видова характеристика.</a:t>
            </a:r>
          </a:p>
          <a:p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</a:rPr>
              <a:t>Мета</a:t>
            </a:r>
            <a:r>
              <a:rPr lang="uk-UA" sz="2400" dirty="0" smtClean="0"/>
              <a:t>: всебічне вивчення </a:t>
            </a:r>
            <a:r>
              <a:rPr lang="uk-UA" sz="2400" dirty="0" err="1" smtClean="0"/>
              <a:t>біорізноманіття</a:t>
            </a:r>
            <a:r>
              <a:rPr lang="uk-UA" sz="2400" dirty="0" smtClean="0"/>
              <a:t> та видової </a:t>
            </a:r>
          </a:p>
          <a:p>
            <a:r>
              <a:rPr lang="uk-UA" sz="2400" dirty="0" smtClean="0"/>
              <a:t>характеристики тварин Антарктиди.</a:t>
            </a:r>
          </a:p>
          <a:p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</a:rPr>
              <a:t>Завдання</a:t>
            </a:r>
            <a:r>
              <a:rPr lang="uk-UA" sz="2400" dirty="0" smtClean="0"/>
              <a:t>:</a:t>
            </a:r>
          </a:p>
          <a:p>
            <a:r>
              <a:rPr lang="uk-UA" sz="2400" dirty="0" smtClean="0"/>
              <a:t>-- ознайомитися із загальною характеристикою континенту;</a:t>
            </a:r>
          </a:p>
          <a:p>
            <a:r>
              <a:rPr lang="uk-UA" sz="2400" dirty="0" smtClean="0"/>
              <a:t>-- розглянути своєрідність тваринного світу Антарктиди;</a:t>
            </a:r>
          </a:p>
          <a:p>
            <a:r>
              <a:rPr lang="uk-UA" sz="2400" dirty="0" smtClean="0"/>
              <a:t>-- ознайомитися з деякими представниками тварин </a:t>
            </a:r>
          </a:p>
          <a:p>
            <a:r>
              <a:rPr lang="uk-UA" sz="2400" dirty="0" smtClean="0"/>
              <a:t>Антарктиди.</a:t>
            </a:r>
          </a:p>
          <a:p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</a:rPr>
              <a:t>Структура роботи</a:t>
            </a:r>
            <a:r>
              <a:rPr lang="uk-UA" sz="2400" dirty="0" smtClean="0"/>
              <a:t>. Курсова робота складається зі </a:t>
            </a:r>
          </a:p>
          <a:p>
            <a:r>
              <a:rPr lang="uk-UA" sz="2400" dirty="0" smtClean="0"/>
              <a:t>вступу,двох розділів,висновків, списку використаної </a:t>
            </a:r>
          </a:p>
          <a:p>
            <a:r>
              <a:rPr lang="uk-UA" sz="2400" dirty="0" smtClean="0"/>
              <a:t>літератури та додатків.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63888" y="476672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u="sng" dirty="0" smtClean="0">
                <a:solidFill>
                  <a:srgbClr val="002060"/>
                </a:solidFill>
              </a:rPr>
              <a:t>ВСТУП</a:t>
            </a:r>
            <a:endParaRPr lang="ru-RU" sz="3200" i="1" u="sng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04448" y="404664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2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0718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5088" y="620688"/>
            <a:ext cx="820891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			Розділ 1.</a:t>
            </a:r>
            <a:endParaRPr lang="ru-RU" sz="2800" b="1" dirty="0" smtClean="0"/>
          </a:p>
          <a:p>
            <a:r>
              <a:rPr lang="uk-UA" sz="2000" dirty="0" smtClean="0"/>
              <a:t>	</a:t>
            </a:r>
            <a:r>
              <a:rPr lang="uk-UA" sz="2400" dirty="0" smtClean="0">
                <a:solidFill>
                  <a:srgbClr val="002060"/>
                </a:solidFill>
              </a:rPr>
              <a:t>Загальні відомості про Антарктид</a:t>
            </a:r>
            <a:r>
              <a:rPr lang="uk-UA" sz="2400" dirty="0" smtClean="0"/>
              <a:t>у</a:t>
            </a:r>
          </a:p>
        </p:txBody>
      </p:sp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4928" y="2708920"/>
            <a:ext cx="5529072" cy="32403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9" y="2276872"/>
            <a:ext cx="367240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rgbClr val="002060"/>
                </a:solidFill>
              </a:rPr>
              <a:t>Антарктида</a:t>
            </a:r>
            <a:r>
              <a:rPr lang="ru-RU" sz="2000" i="1" dirty="0" smtClean="0">
                <a:solidFill>
                  <a:srgbClr val="002060"/>
                </a:solidFill>
              </a:rPr>
              <a:t> </a:t>
            </a:r>
            <a:r>
              <a:rPr lang="uk-UA" sz="2000" i="1" dirty="0" smtClean="0">
                <a:solidFill>
                  <a:srgbClr val="002060"/>
                </a:solidFill>
              </a:rPr>
              <a:t>(від </a:t>
            </a:r>
            <a:r>
              <a:rPr lang="uk-UA" sz="2000" i="1" dirty="0" err="1" smtClean="0">
                <a:solidFill>
                  <a:srgbClr val="002060"/>
                </a:solidFill>
              </a:rPr>
              <a:t>грец</a:t>
            </a:r>
            <a:r>
              <a:rPr lang="uk-UA" sz="2000" i="1" dirty="0" smtClean="0">
                <a:solidFill>
                  <a:srgbClr val="002060"/>
                </a:solidFill>
              </a:rPr>
              <a:t>. </a:t>
            </a:r>
            <a:r>
              <a:rPr lang="ru-RU" sz="2000" i="1" dirty="0" err="1" smtClean="0">
                <a:solidFill>
                  <a:srgbClr val="002060"/>
                </a:solidFill>
              </a:rPr>
              <a:t>αντι</a:t>
            </a:r>
            <a:r>
              <a:rPr lang="uk-UA" sz="2000" i="1" dirty="0" smtClean="0">
                <a:solidFill>
                  <a:srgbClr val="002060"/>
                </a:solidFill>
              </a:rPr>
              <a:t> - проти та </a:t>
            </a:r>
            <a:r>
              <a:rPr lang="uk-UA" sz="2000" i="1" dirty="0" err="1" smtClean="0">
                <a:solidFill>
                  <a:srgbClr val="002060"/>
                </a:solidFill>
              </a:rPr>
              <a:t>грец</a:t>
            </a:r>
            <a:r>
              <a:rPr lang="uk-UA" sz="2000" i="1" dirty="0" smtClean="0">
                <a:solidFill>
                  <a:srgbClr val="002060"/>
                </a:solidFill>
              </a:rPr>
              <a:t>. </a:t>
            </a:r>
            <a:r>
              <a:rPr lang="ru-RU" sz="2000" i="1" dirty="0" err="1" smtClean="0">
                <a:solidFill>
                  <a:srgbClr val="002060"/>
                </a:solidFill>
              </a:rPr>
              <a:t>αρκτικος</a:t>
            </a:r>
            <a:r>
              <a:rPr lang="uk-UA" sz="2000" i="1" dirty="0" smtClean="0">
                <a:solidFill>
                  <a:srgbClr val="002060"/>
                </a:solidFill>
              </a:rPr>
              <a:t> - північний) - континент у південній півкулі навколо географічного південного полюса, омивається Атлантичним, Індійським та Тихим океанами. </a:t>
            </a:r>
            <a:r>
              <a:rPr lang="ru-RU" sz="2000" i="1" dirty="0" err="1" smtClean="0">
                <a:solidFill>
                  <a:srgbClr val="002060"/>
                </a:solidFill>
              </a:rPr>
              <a:t>Займає</a:t>
            </a:r>
            <a:r>
              <a:rPr lang="ru-RU" sz="2000" i="1" dirty="0" smtClean="0">
                <a:solidFill>
                  <a:srgbClr val="002060"/>
                </a:solidFill>
              </a:rPr>
              <a:t> 10% </a:t>
            </a:r>
            <a:r>
              <a:rPr lang="ru-RU" sz="2000" i="1" dirty="0" err="1" smtClean="0">
                <a:solidFill>
                  <a:srgbClr val="002060"/>
                </a:solidFill>
              </a:rPr>
              <a:t>поверхні</a:t>
            </a:r>
            <a:r>
              <a:rPr lang="ru-RU" sz="2000" i="1" dirty="0" smtClean="0">
                <a:solidFill>
                  <a:srgbClr val="002060"/>
                </a:solidFill>
              </a:rPr>
              <a:t> </a:t>
            </a:r>
            <a:r>
              <a:rPr lang="ru-RU" sz="2000" i="1" dirty="0" err="1" smtClean="0">
                <a:solidFill>
                  <a:srgbClr val="002060"/>
                </a:solidFill>
              </a:rPr>
              <a:t>Землі</a:t>
            </a:r>
            <a:r>
              <a:rPr lang="ru-RU" sz="2000" i="1" dirty="0" smtClean="0">
                <a:solidFill>
                  <a:srgbClr val="002060"/>
                </a:solidFill>
              </a:rPr>
              <a:t>, там </a:t>
            </a:r>
            <a:r>
              <a:rPr lang="ru-RU" sz="2000" i="1" dirty="0" err="1" smtClean="0">
                <a:solidFill>
                  <a:srgbClr val="002060"/>
                </a:solidFill>
              </a:rPr>
              <a:t>розташовані</a:t>
            </a:r>
            <a:r>
              <a:rPr lang="ru-RU" sz="2000" i="1" dirty="0" smtClean="0">
                <a:solidFill>
                  <a:srgbClr val="002060"/>
                </a:solidFill>
              </a:rPr>
              <a:t> 90% </a:t>
            </a:r>
            <a:r>
              <a:rPr lang="ru-RU" sz="2000" i="1" dirty="0" err="1" smtClean="0">
                <a:solidFill>
                  <a:srgbClr val="002060"/>
                </a:solidFill>
              </a:rPr>
              <a:t>світових</a:t>
            </a:r>
            <a:r>
              <a:rPr lang="ru-RU" sz="2000" i="1" dirty="0" smtClean="0">
                <a:solidFill>
                  <a:srgbClr val="002060"/>
                </a:solidFill>
              </a:rPr>
              <a:t> </a:t>
            </a:r>
            <a:r>
              <a:rPr lang="ru-RU" sz="2000" i="1" dirty="0" err="1" smtClean="0">
                <a:solidFill>
                  <a:srgbClr val="002060"/>
                </a:solidFill>
              </a:rPr>
              <a:t>запасів</a:t>
            </a:r>
            <a:r>
              <a:rPr lang="ru-RU" sz="2000" i="1" dirty="0" smtClean="0">
                <a:solidFill>
                  <a:srgbClr val="002060"/>
                </a:solidFill>
              </a:rPr>
              <a:t> </a:t>
            </a:r>
            <a:r>
              <a:rPr lang="ru-RU" sz="2000" i="1" dirty="0" err="1" smtClean="0">
                <a:solidFill>
                  <a:srgbClr val="002060"/>
                </a:solidFill>
              </a:rPr>
              <a:t>льоду</a:t>
            </a:r>
            <a:r>
              <a:rPr lang="ru-RU" sz="2000" i="1" dirty="0" smtClean="0">
                <a:solidFill>
                  <a:srgbClr val="002060"/>
                </a:solidFill>
              </a:rPr>
              <a:t>, в </a:t>
            </a:r>
            <a:r>
              <a:rPr lang="ru-RU" sz="2000" i="1" dirty="0" err="1" smtClean="0">
                <a:solidFill>
                  <a:srgbClr val="002060"/>
                </a:solidFill>
              </a:rPr>
              <a:t>яких</a:t>
            </a:r>
            <a:r>
              <a:rPr lang="ru-RU" sz="2000" i="1" dirty="0" smtClean="0">
                <a:solidFill>
                  <a:srgbClr val="002060"/>
                </a:solidFill>
              </a:rPr>
              <a:t> </a:t>
            </a:r>
            <a:r>
              <a:rPr lang="ru-RU" sz="2000" i="1" dirty="0" err="1" smtClean="0">
                <a:solidFill>
                  <a:srgbClr val="002060"/>
                </a:solidFill>
              </a:rPr>
              <a:t>сконцентровано</a:t>
            </a:r>
            <a:r>
              <a:rPr lang="ru-RU" sz="2000" i="1" dirty="0" smtClean="0">
                <a:solidFill>
                  <a:srgbClr val="002060"/>
                </a:solidFill>
              </a:rPr>
              <a:t> 70% </a:t>
            </a:r>
            <a:r>
              <a:rPr lang="ru-RU" sz="2000" i="1" dirty="0" err="1" smtClean="0">
                <a:solidFill>
                  <a:srgbClr val="002060"/>
                </a:solidFill>
              </a:rPr>
              <a:t>прісної</a:t>
            </a:r>
            <a:r>
              <a:rPr lang="ru-RU" sz="2000" i="1" dirty="0" smtClean="0">
                <a:solidFill>
                  <a:srgbClr val="002060"/>
                </a:solidFill>
              </a:rPr>
              <a:t> води на </a:t>
            </a:r>
            <a:r>
              <a:rPr lang="ru-RU" sz="2000" i="1" dirty="0" err="1" smtClean="0">
                <a:solidFill>
                  <a:srgbClr val="002060"/>
                </a:solidFill>
              </a:rPr>
              <a:t>Земл</a:t>
            </a:r>
            <a:r>
              <a:rPr lang="uk-UA" sz="2000" i="1" dirty="0" smtClean="0">
                <a:solidFill>
                  <a:srgbClr val="002060"/>
                </a:solidFill>
              </a:rPr>
              <a:t>і. </a:t>
            </a:r>
            <a:endParaRPr lang="ru-RU" sz="2000" i="1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1043608" y="170080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1720" y="1628800"/>
            <a:ext cx="5094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srgbClr val="002060"/>
                </a:solidFill>
              </a:rPr>
              <a:t>Географічне </a:t>
            </a:r>
            <a:r>
              <a:rPr lang="uk-UA" sz="2000" dirty="0" err="1" smtClean="0">
                <a:solidFill>
                  <a:srgbClr val="002060"/>
                </a:solidFill>
              </a:rPr>
              <a:t>положення.Історія</a:t>
            </a:r>
            <a:r>
              <a:rPr lang="uk-UA" sz="2000" dirty="0" smtClean="0">
                <a:solidFill>
                  <a:srgbClr val="002060"/>
                </a:solidFill>
              </a:rPr>
              <a:t> відкриття.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76456" y="47667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3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561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395536" y="330452"/>
            <a:ext cx="324036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Антарктида - материк міжнародного співробітництва. Тут</a:t>
            </a:r>
            <a:r>
              <a:rPr kumimoji="0" lang="uk-UA" sz="2400" b="1" i="1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немає постійного населення. </a:t>
            </a:r>
            <a:endParaRPr kumimoji="0" lang="uk-UA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1 сл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16633"/>
            <a:ext cx="4824536" cy="35283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820472" y="404664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4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pic_559e54afc8a8a4e210dc185d863f0d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645024"/>
            <a:ext cx="4577916" cy="3051944"/>
          </a:xfrm>
          <a:prstGeom prst="rect">
            <a:avLst/>
          </a:prstGeom>
        </p:spPr>
      </p:pic>
      <p:pic>
        <p:nvPicPr>
          <p:cNvPr id="8" name="Рисунок 7" descr="uchyonye-v-Antarktid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3717032"/>
            <a:ext cx="3996444" cy="3024336"/>
          </a:xfrm>
          <a:prstGeom prst="rect">
            <a:avLst/>
          </a:prstGeom>
        </p:spPr>
      </p:pic>
    </p:spTree>
  </p:cSld>
  <p:clrMapOvr>
    <a:masterClrMapping/>
  </p:clrMapOvr>
  <p:transition advTm="60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980728"/>
            <a:ext cx="8784976" cy="56886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32440" y="404664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5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525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10800000" flipH="1" flipV="1">
            <a:off x="395536" y="3213557"/>
            <a:ext cx="41764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Датою відкриття Антарктиди вважається </a:t>
            </a:r>
            <a:r>
              <a:rPr lang="uk-UA" sz="2800" b="1" i="1" dirty="0" smtClean="0">
                <a:solidFill>
                  <a:srgbClr val="FF0000"/>
                </a:solidFill>
              </a:rPr>
              <a:t>16 січня 1820 р.</a:t>
            </a:r>
            <a:r>
              <a:rPr lang="uk-UA" sz="2800" b="1" i="1" dirty="0" smtClean="0">
                <a:solidFill>
                  <a:srgbClr val="002060"/>
                </a:solidFill>
              </a:rPr>
              <a:t>, а першовідкривачами — російська експедиція на суднах </a:t>
            </a:r>
            <a:r>
              <a:rPr lang="uk-UA" sz="2800" b="1" i="1" dirty="0" smtClean="0">
                <a:solidFill>
                  <a:srgbClr val="FF0000"/>
                </a:solidFill>
              </a:rPr>
              <a:t>"</a:t>
            </a:r>
            <a:r>
              <a:rPr lang="uk-UA" sz="2800" b="1" i="1" dirty="0" err="1" smtClean="0">
                <a:solidFill>
                  <a:srgbClr val="FF0000"/>
                </a:solidFill>
              </a:rPr>
              <a:t>Восток</a:t>
            </a:r>
            <a:r>
              <a:rPr lang="uk-UA" sz="2800" b="1" i="1" dirty="0" smtClean="0">
                <a:solidFill>
                  <a:srgbClr val="FF0000"/>
                </a:solidFill>
              </a:rPr>
              <a:t>" </a:t>
            </a:r>
            <a:r>
              <a:rPr lang="uk-UA" sz="2800" b="1" i="1" dirty="0" smtClean="0">
                <a:solidFill>
                  <a:srgbClr val="002060"/>
                </a:solidFill>
              </a:rPr>
              <a:t>і</a:t>
            </a:r>
            <a:r>
              <a:rPr lang="uk-UA" sz="2800" b="1" i="1" dirty="0" smtClean="0">
                <a:solidFill>
                  <a:srgbClr val="FF0000"/>
                </a:solidFill>
              </a:rPr>
              <a:t> "Мирний"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1533071054_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97180"/>
            <a:ext cx="4608512" cy="2915796"/>
          </a:xfrm>
          <a:prstGeom prst="rect">
            <a:avLst/>
          </a:prstGeom>
        </p:spPr>
      </p:pic>
      <p:pic>
        <p:nvPicPr>
          <p:cNvPr id="4" name="Рисунок 3" descr="Восток_и_Мирны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1" y="3356992"/>
            <a:ext cx="3888433" cy="31683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04448" y="47667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6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034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51520" y="260648"/>
            <a:ext cx="46805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	</a:t>
            </a:r>
            <a:r>
              <a:rPr lang="uk-UA" sz="2000" b="1" i="1" dirty="0" smtClean="0">
                <a:solidFill>
                  <a:srgbClr val="002060"/>
                </a:solidFill>
              </a:rPr>
              <a:t>Очолювали експедицію </a:t>
            </a:r>
            <a:r>
              <a:rPr lang="uk-UA" sz="2000" b="1" i="1" dirty="0" smtClean="0">
                <a:solidFill>
                  <a:srgbClr val="FF0000"/>
                </a:solidFill>
              </a:rPr>
              <a:t>Фадей </a:t>
            </a:r>
            <a:r>
              <a:rPr lang="uk-UA" sz="2000" b="1" i="1" dirty="0" err="1" smtClean="0">
                <a:solidFill>
                  <a:srgbClr val="FF0000"/>
                </a:solidFill>
              </a:rPr>
              <a:t>Беллінсгаузен</a:t>
            </a:r>
            <a:r>
              <a:rPr lang="uk-UA" sz="2000" b="1" i="1" dirty="0" smtClean="0">
                <a:solidFill>
                  <a:srgbClr val="002060"/>
                </a:solidFill>
              </a:rPr>
              <a:t> та </a:t>
            </a:r>
            <a:r>
              <a:rPr lang="uk-UA" sz="2000" b="1" i="1" dirty="0" smtClean="0">
                <a:solidFill>
                  <a:srgbClr val="FF0000"/>
                </a:solidFill>
              </a:rPr>
              <a:t>Михайло Лазарєв</a:t>
            </a:r>
            <a:r>
              <a:rPr lang="uk-UA" sz="2000" b="1" i="1" dirty="0" smtClean="0">
                <a:solidFill>
                  <a:srgbClr val="002060"/>
                </a:solidFill>
              </a:rPr>
              <a:t>. Експедиція довела існування Південного полярного материка, визначила його межі, зробила описання берегів, антарктичного льоду та особливостей клімату Антарктики.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Михаил_Лазарев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116632"/>
            <a:ext cx="2857500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00192" y="4149080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М.Лазарєв</a:t>
            </a:r>
          </a:p>
          <a:p>
            <a:r>
              <a:rPr lang="uk-UA" dirty="0" smtClean="0">
                <a:solidFill>
                  <a:srgbClr val="FF0000"/>
                </a:solidFill>
              </a:rPr>
              <a:t>(1788-1851)</a:t>
            </a:r>
            <a:endParaRPr lang="ru-RU" dirty="0" smtClean="0">
              <a:solidFill>
                <a:srgbClr val="FF000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250px-Bellinsgauzen_Fadd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068960"/>
            <a:ext cx="3024336" cy="35283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79912" y="5877272"/>
            <a:ext cx="1873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Ф.</a:t>
            </a:r>
            <a:r>
              <a:rPr lang="uk-UA" dirty="0" err="1" smtClean="0">
                <a:solidFill>
                  <a:srgbClr val="FF0000"/>
                </a:solidFill>
              </a:rPr>
              <a:t>Беллінсгаузен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3928" y="6237312"/>
            <a:ext cx="3068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(1778-1852)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91886" y="476672"/>
            <a:ext cx="452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7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93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>
            <a:spLocks noChangeArrowheads="1"/>
          </p:cNvSpPr>
          <p:nvPr/>
        </p:nvSpPr>
        <p:spPr bwMode="auto">
          <a:xfrm flipH="1">
            <a:off x="4716016" y="504690"/>
            <a:ext cx="4032448" cy="2354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1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Серед</a:t>
            </a:r>
            <a:r>
              <a:rPr kumimoji="0" lang="uk-UA" sz="2100" b="1" i="1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1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дослідників Антарктиди, які вперше проникли вглиб континенту, були норвежець </a:t>
            </a:r>
            <a:r>
              <a:rPr kumimoji="0" lang="uk-UA" sz="21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Руаль</a:t>
            </a:r>
            <a:r>
              <a:rPr kumimoji="0" lang="uk-UA" sz="21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Амундсен </a:t>
            </a:r>
            <a:r>
              <a:rPr kumimoji="0" lang="uk-UA" sz="21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 англієць </a:t>
            </a:r>
            <a:r>
              <a:rPr kumimoji="0" lang="uk-UA" sz="21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Роберт Скотт</a:t>
            </a:r>
            <a:r>
              <a:rPr kumimoji="0" lang="uk-UA" sz="21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 </a:t>
            </a:r>
            <a:endParaRPr kumimoji="0" lang="uk-UA" sz="21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14846750201255305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3356992"/>
            <a:ext cx="4205467" cy="30629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71800" y="5949280"/>
            <a:ext cx="13204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solidFill>
                  <a:srgbClr val="002060"/>
                </a:solidFill>
              </a:rPr>
              <a:t>Р.Скотт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1450086288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88641"/>
            <a:ext cx="4427984" cy="30243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9552" y="3501008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rgbClr val="002060"/>
                </a:solidFill>
              </a:rPr>
              <a:t>Р.Амундсен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20472" y="26064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8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628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50405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rgbClr val="002060"/>
                </a:solidFill>
              </a:rPr>
              <a:t>Всебічне вивчення континенту почалося з другої половини XX ст. Для дослідження були використані спеціально обладнані судна, авіація, санно-тракторні поїзди, метеорологічні супутники. Нині на материку </a:t>
            </a:r>
            <a:r>
              <a:rPr lang="uk-UA" sz="2000" b="1" i="1" dirty="0" err="1" smtClean="0">
                <a:solidFill>
                  <a:srgbClr val="002060"/>
                </a:solidFill>
              </a:rPr>
              <a:t>—діє</a:t>
            </a:r>
            <a:r>
              <a:rPr lang="uk-UA" sz="2000" b="1" i="1" dirty="0" smtClean="0">
                <a:solidFill>
                  <a:srgbClr val="002060"/>
                </a:solidFill>
              </a:rPr>
              <a:t> </a:t>
            </a:r>
            <a:r>
              <a:rPr lang="uk-UA" sz="2000" b="1" i="1" dirty="0" smtClean="0">
                <a:solidFill>
                  <a:srgbClr val="FF0000"/>
                </a:solidFill>
              </a:rPr>
              <a:t>39 </a:t>
            </a:r>
            <a:r>
              <a:rPr lang="uk-UA" sz="2000" b="1" i="1" dirty="0" smtClean="0">
                <a:solidFill>
                  <a:srgbClr val="002060"/>
                </a:solidFill>
              </a:rPr>
              <a:t>наукових станцій і баз, що належать </a:t>
            </a:r>
            <a:r>
              <a:rPr lang="uk-UA" sz="2000" b="1" i="1" dirty="0" smtClean="0">
                <a:solidFill>
                  <a:srgbClr val="FF0000"/>
                </a:solidFill>
              </a:rPr>
              <a:t>18</a:t>
            </a:r>
            <a:r>
              <a:rPr lang="uk-UA" sz="2000" b="1" i="1" dirty="0" smtClean="0">
                <a:solidFill>
                  <a:srgbClr val="002060"/>
                </a:solidFill>
              </a:rPr>
              <a:t> державам, які ведуть дослідження в Антарктиді. З </a:t>
            </a:r>
            <a:r>
              <a:rPr lang="uk-UA" sz="2000" b="1" i="1" dirty="0" smtClean="0">
                <a:solidFill>
                  <a:srgbClr val="FF0000"/>
                </a:solidFill>
              </a:rPr>
              <a:t>1996 р.</a:t>
            </a:r>
            <a:r>
              <a:rPr lang="uk-UA" sz="2000" b="1" i="1" dirty="0" smtClean="0">
                <a:solidFill>
                  <a:srgbClr val="002060"/>
                </a:solidFill>
              </a:rPr>
              <a:t> почала діяти українська наукова станція </a:t>
            </a:r>
            <a:r>
              <a:rPr lang="uk-UA" sz="2000" b="1" i="1" dirty="0" smtClean="0">
                <a:solidFill>
                  <a:srgbClr val="FF0000"/>
                </a:solidFill>
              </a:rPr>
              <a:t>"Академік Вернадський".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200px-Vernadsky_Research_Base_logo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0"/>
            <a:ext cx="2700808" cy="29249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604448" y="47667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9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Vernadsky_Research_Bas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2996952"/>
            <a:ext cx="3888432" cy="3594830"/>
          </a:xfrm>
          <a:prstGeom prst="rect">
            <a:avLst/>
          </a:prstGeom>
        </p:spPr>
      </p:pic>
      <p:pic>
        <p:nvPicPr>
          <p:cNvPr id="8" name="Рисунок 7" descr="630_360_1454683734-36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3933056"/>
            <a:ext cx="4608512" cy="2736304"/>
          </a:xfrm>
          <a:prstGeom prst="rect">
            <a:avLst/>
          </a:prstGeom>
        </p:spPr>
      </p:pic>
    </p:spTree>
  </p:cSld>
  <p:clrMapOvr>
    <a:masterClrMapping/>
  </p:clrMapOvr>
  <p:transition advTm="32198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800" y="47667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C00000"/>
                </a:solidFill>
              </a:rPr>
              <a:t>Рельєф і клімат.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052736"/>
            <a:ext cx="43204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rgbClr val="002060"/>
                </a:solidFill>
              </a:rPr>
              <a:t>Рельєф Антарктиди незвичайний, двоповерховий: згори - льодовиковий, знизу - земної кори (корінний). Поверхня материка вкрита велетенським льодовиковим щитом. Він має вигляд купола, що </a:t>
            </a:r>
            <a:r>
              <a:rPr lang="uk-UA" sz="2000" b="1" i="1" dirty="0" err="1" smtClean="0">
                <a:solidFill>
                  <a:srgbClr val="002060"/>
                </a:solidFill>
              </a:rPr>
              <a:t>припіднято</a:t>
            </a:r>
            <a:r>
              <a:rPr lang="uk-UA" sz="2000" b="1" i="1" dirty="0" smtClean="0">
                <a:solidFill>
                  <a:srgbClr val="002060"/>
                </a:solidFill>
              </a:rPr>
              <a:t> у центральній частині. Середня потужність льодовикового покриву - </a:t>
            </a:r>
            <a:r>
              <a:rPr lang="uk-UA" sz="2000" b="1" i="1" dirty="0" smtClean="0">
                <a:solidFill>
                  <a:srgbClr val="C00000"/>
                </a:solidFill>
              </a:rPr>
              <a:t>2000 м,</a:t>
            </a:r>
            <a:r>
              <a:rPr lang="uk-UA" sz="2000" b="1" i="1" dirty="0" smtClean="0">
                <a:solidFill>
                  <a:srgbClr val="002060"/>
                </a:solidFill>
              </a:rPr>
              <a:t> що приблизно дорівнює висоті Говерли (2 061 м). У центральній частині товща його досягає більш ніж </a:t>
            </a:r>
            <a:r>
              <a:rPr lang="uk-UA" sz="2000" b="1" i="1" dirty="0" smtClean="0">
                <a:solidFill>
                  <a:srgbClr val="C00000"/>
                </a:solidFill>
              </a:rPr>
              <a:t>4 000 м.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6" name="Рисунок 5" descr="poleznie_iskopaemie_Antarct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1052736"/>
            <a:ext cx="4032448" cy="2520280"/>
          </a:xfrm>
          <a:prstGeom prst="rect">
            <a:avLst/>
          </a:prstGeom>
        </p:spPr>
      </p:pic>
      <p:pic>
        <p:nvPicPr>
          <p:cNvPr id="7" name="Рисунок 6" descr="6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789040"/>
            <a:ext cx="4208687" cy="28803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04448" y="332656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10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7737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179512" y="116632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chemeClr val="accent1">
                    <a:lumMod val="75000"/>
                  </a:schemeClr>
                </a:solidFill>
              </a:rPr>
              <a:t>Льодовики Антарктиди знаходяться у постійному русі, поступово сповзаючи в океан. На узбережжі край льодовика відколюється, і так народжуються  айсберги.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Рисунок 2" descr="inx960x6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789040"/>
            <a:ext cx="4211960" cy="2951990"/>
          </a:xfrm>
          <a:prstGeom prst="rect">
            <a:avLst/>
          </a:prstGeom>
        </p:spPr>
      </p:pic>
      <p:pic>
        <p:nvPicPr>
          <p:cNvPr id="4" name="Рисунок 3" descr="or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789040"/>
            <a:ext cx="4439590" cy="2952328"/>
          </a:xfrm>
          <a:prstGeom prst="rect">
            <a:avLst/>
          </a:prstGeom>
        </p:spPr>
      </p:pic>
      <p:pic>
        <p:nvPicPr>
          <p:cNvPr id="5" name="Рисунок 4" descr="maxresdefaul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1340768"/>
            <a:ext cx="4176464" cy="23762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676456" y="188640"/>
            <a:ext cx="467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11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8471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193" y="836712"/>
            <a:ext cx="2448271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rgbClr val="002060"/>
                </a:solidFill>
              </a:rPr>
              <a:t>У квітні </a:t>
            </a:r>
            <a:r>
              <a:rPr lang="uk-UA" sz="2000" b="1" i="1" dirty="0" smtClean="0">
                <a:solidFill>
                  <a:srgbClr val="FF0000"/>
                </a:solidFill>
              </a:rPr>
              <a:t>2018</a:t>
            </a:r>
            <a:r>
              <a:rPr lang="uk-UA" sz="2000" b="1" i="1" dirty="0" smtClean="0">
                <a:solidFill>
                  <a:srgbClr val="002060"/>
                </a:solidFill>
              </a:rPr>
              <a:t> року вченими було виявлено приховане танення під поверхнею океану -  посилюється, що незабаром дозволить Антарктиді обігнати Гренландію за ступенем впливу на зростання рівня світового океану.</a:t>
            </a:r>
            <a:endParaRPr lang="ru-RU" sz="2000" b="1" i="1" dirty="0" smtClean="0">
              <a:solidFill>
                <a:srgbClr val="002060"/>
              </a:solidFill>
            </a:endParaRPr>
          </a:p>
          <a:p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im578x383-9999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5976664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748464" y="404664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12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517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467544" y="5441713"/>
            <a:ext cx="79208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мою думку, щоб уповільнити глобальне потепління жителям планети потрібно переглянути весь уклад свого життя.</a:t>
            </a:r>
            <a:endParaRPr kumimoji="0" lang="uk-UA" sz="2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09.04.06-006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88640"/>
            <a:ext cx="4248472" cy="2664296"/>
          </a:xfrm>
          <a:prstGeom prst="rect">
            <a:avLst/>
          </a:prstGeom>
        </p:spPr>
      </p:pic>
      <p:pic>
        <p:nvPicPr>
          <p:cNvPr id="6" name="Рисунок 5" descr="0636ba996462e176b58c2331487e94d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2996953"/>
            <a:ext cx="4499992" cy="2520280"/>
          </a:xfrm>
          <a:prstGeom prst="rect">
            <a:avLst/>
          </a:prstGeom>
        </p:spPr>
      </p:pic>
      <p:pic>
        <p:nvPicPr>
          <p:cNvPr id="7" name="Рисунок 6" descr="20821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188641"/>
            <a:ext cx="4320480" cy="27268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76456" y="332656"/>
            <a:ext cx="373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13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1809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1"/>
          <p:cNvSpPr>
            <a:spLocks noChangeArrowheads="1"/>
          </p:cNvSpPr>
          <p:nvPr/>
        </p:nvSpPr>
        <p:spPr bwMode="auto">
          <a:xfrm>
            <a:off x="0" y="-74835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Р</a:t>
            </a:r>
            <a:r>
              <a:rPr kumimoji="0" lang="uk-UA" sz="2000" b="1" i="0" u="none" strike="noStrike" cap="none" normalizeH="0" baseline="0" dirty="0" smtClean="0" bmk="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ОЗДІЛ 2. </a:t>
            </a:r>
            <a:endParaRPr kumimoji="0" lang="ru-RU" sz="2000" b="0" i="0" u="none" strike="noStrike" cap="none" normalizeH="0" baseline="0" dirty="0" smtClean="0" bmk="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 bmk="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ТВАРИНИ АНТАРКТИДИ ТА ЇХ ВИДОВА  ХАРАКТЕРИСТИКА </a:t>
            </a:r>
            <a:endParaRPr kumimoji="0" lang="ru-RU" sz="2000" b="0" i="0" u="none" strike="noStrike" cap="none" normalizeH="0" baseline="0" dirty="0" smtClean="0" bmk="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Своєрідність тваринного та органічного світу сніжного материка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-2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890" y="1147762"/>
            <a:ext cx="8895766" cy="537758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604448" y="260648"/>
            <a:ext cx="53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14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1746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-12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72" y="908720"/>
            <a:ext cx="9139228" cy="59492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676456" y="404664"/>
            <a:ext cx="373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15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6661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perm-whal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836712"/>
            <a:ext cx="8856984" cy="56166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4653136"/>
            <a:ext cx="82809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rgbClr val="FF0000"/>
                </a:solidFill>
              </a:rPr>
              <a:t>Кашалот</a:t>
            </a:r>
            <a:r>
              <a:rPr lang="uk-UA" sz="2000" b="1" i="1" dirty="0" smtClean="0"/>
              <a:t>  — </a:t>
            </a:r>
            <a:r>
              <a:rPr lang="uk-UA" sz="2000" b="1" i="1" u="sng" dirty="0" smtClean="0">
                <a:hlinkClick r:id="rId3"/>
              </a:rPr>
              <a:t>морський ссавець</a:t>
            </a:r>
            <a:r>
              <a:rPr lang="uk-UA" sz="2000" b="1" i="1" dirty="0" smtClean="0"/>
              <a:t>, </a:t>
            </a:r>
            <a:r>
              <a:rPr lang="uk-UA" sz="2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найбільший із </a:t>
            </a:r>
            <a:r>
              <a:rPr lang="uk-UA" sz="2000" b="1" i="1" u="sng" dirty="0" smtClean="0">
                <a:hlinkClick r:id="rId4"/>
              </a:rPr>
              <a:t>зубатих китів</a:t>
            </a:r>
            <a:r>
              <a:rPr lang="ru-RU" sz="2000" b="1" i="1" dirty="0" smtClean="0"/>
              <a:t> </a:t>
            </a:r>
            <a:r>
              <a:rPr lang="uk-UA" sz="2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, єдиний представник роду ,спорідненого</a:t>
            </a:r>
            <a:r>
              <a:rPr lang="uk-UA" sz="2000" b="1" i="1" dirty="0" smtClean="0"/>
              <a:t> </a:t>
            </a:r>
            <a:r>
              <a:rPr lang="uk-UA" sz="2000" b="1" i="1" u="sng" dirty="0" smtClean="0">
                <a:hlinkClick r:id="rId5"/>
              </a:rPr>
              <a:t>карликовим кашалотам</a:t>
            </a:r>
            <a:r>
              <a:rPr lang="uk-UA" sz="2000" b="1" i="1" dirty="0" smtClean="0"/>
              <a:t>. </a:t>
            </a:r>
            <a:r>
              <a:rPr lang="uk-UA" sz="2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Дорослі самці досягають</a:t>
            </a:r>
            <a:r>
              <a:rPr lang="uk-UA" sz="2000" b="1" i="1" dirty="0" smtClean="0"/>
              <a:t> </a:t>
            </a:r>
            <a:r>
              <a:rPr lang="uk-UA" sz="2000" b="1" i="1" u="sng" dirty="0" smtClean="0">
                <a:solidFill>
                  <a:srgbClr val="FFFF00"/>
                </a:solidFill>
              </a:rPr>
              <a:t>20 м</a:t>
            </a:r>
            <a:r>
              <a:rPr lang="uk-UA" sz="2000" b="1" i="1" dirty="0" smtClean="0"/>
              <a:t> </a:t>
            </a:r>
            <a:r>
              <a:rPr lang="uk-UA" sz="2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довжини і</a:t>
            </a:r>
            <a:r>
              <a:rPr lang="uk-UA" sz="2000" b="1" i="1" dirty="0" smtClean="0"/>
              <a:t> </a:t>
            </a:r>
            <a:r>
              <a:rPr lang="uk-UA" sz="2000" b="1" i="1" u="sng" dirty="0" smtClean="0">
                <a:solidFill>
                  <a:srgbClr val="FFFF00"/>
                </a:solidFill>
              </a:rPr>
              <a:t>50 тонн </a:t>
            </a:r>
            <a:r>
              <a:rPr lang="uk-UA" sz="2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ваги (нерідко більше).</a:t>
            </a:r>
            <a:endParaRPr lang="ru-RU" sz="2000" b="1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04448" y="260648"/>
            <a:ext cx="396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16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649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21438762_seyv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828674"/>
            <a:ext cx="8856984" cy="58406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68145" y="1268760"/>
            <a:ext cx="30243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FF0000"/>
                </a:solidFill>
              </a:rPr>
              <a:t>Сейвал</a:t>
            </a:r>
            <a:r>
              <a:rPr lang="uk-UA" sz="2800" b="1" i="1" dirty="0" smtClean="0"/>
              <a:t> </a:t>
            </a:r>
            <a:r>
              <a:rPr lang="uk-UA" sz="2800" b="1" i="1" dirty="0" smtClean="0">
                <a:solidFill>
                  <a:srgbClr val="FFFF00"/>
                </a:solidFill>
              </a:rPr>
              <a:t>. Розмір сейвала|,  досягає як максимум </a:t>
            </a:r>
            <a:r>
              <a:rPr lang="uk-UA" sz="2800" b="1" i="1" dirty="0" smtClean="0">
                <a:solidFill>
                  <a:srgbClr val="FF0000"/>
                </a:solidFill>
              </a:rPr>
              <a:t>18 м.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3645024"/>
            <a:ext cx="30243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FF00"/>
                </a:solidFill>
              </a:rPr>
              <a:t> Голова складає приблизно </a:t>
            </a:r>
            <a:r>
              <a:rPr lang="uk-UA" sz="2400" b="1" i="1" dirty="0" smtClean="0">
                <a:solidFill>
                  <a:srgbClr val="FF0000"/>
                </a:solidFill>
              </a:rPr>
              <a:t>1/4 </a:t>
            </a:r>
            <a:r>
              <a:rPr lang="uk-UA" sz="2400" b="1" i="1" dirty="0" smtClean="0">
                <a:solidFill>
                  <a:srgbClr val="FFFF00"/>
                </a:solidFill>
              </a:rPr>
              <a:t>довжини тіла.</a:t>
            </a:r>
            <a:endParaRPr lang="ru-RU" sz="2400" b="1" i="1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04448" y="404664"/>
            <a:ext cx="375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17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9516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n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980728"/>
            <a:ext cx="8677472" cy="5720315"/>
          </a:xfrm>
          <a:prstGeom prst="rect">
            <a:avLst/>
          </a:prstGeom>
        </p:spPr>
      </p:pic>
      <p:sp>
        <p:nvSpPr>
          <p:cNvPr id="99329" name="Rectangle 1"/>
          <p:cNvSpPr>
            <a:spLocks noChangeArrowheads="1"/>
          </p:cNvSpPr>
          <p:nvPr/>
        </p:nvSpPr>
        <p:spPr bwMode="auto">
          <a:xfrm>
            <a:off x="899592" y="915419"/>
            <a:ext cx="74168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Косатка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водний </a:t>
            </a:r>
            <a:r>
              <a:rPr kumimoji="0" lang="uk-UA" sz="20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савець</a:t>
            </a:r>
            <a:r>
              <a:rPr kumimoji="0" lang="uk-UA" sz="2000" b="1" i="1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родини </a:t>
            </a:r>
            <a:r>
              <a:rPr kumimoji="0" lang="uk-UA" sz="20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дельфінових.Це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найбільші м'ясоїдні дельфіни; відрізняються від інших дельфінів контрастним чорно-білим </a:t>
            </a:r>
            <a:r>
              <a:rPr kumimoji="0" lang="uk-UA" sz="2000" b="1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забарвленням.Самці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досягають в довжину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9—10 м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при масі до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 т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самки —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 м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 масі до 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 т.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2000" b="1" i="1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76456" y="476672"/>
            <a:ext cx="393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18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8798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-13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72" y="908720"/>
            <a:ext cx="9139228" cy="5949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76456" y="476672"/>
            <a:ext cx="395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19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6442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mornik3-700x4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88640"/>
            <a:ext cx="4990708" cy="3312368"/>
          </a:xfrm>
          <a:prstGeom prst="rect">
            <a:avLst/>
          </a:prstGeom>
        </p:spPr>
      </p:pic>
      <p:pic>
        <p:nvPicPr>
          <p:cNvPr id="3" name="Рисунок 2" descr="b_2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45768" y="3140968"/>
            <a:ext cx="5090728" cy="351963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7704" y="6165304"/>
            <a:ext cx="1657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Баклан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6096" y="1916832"/>
            <a:ext cx="203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rgbClr val="FF0000"/>
                </a:solidFill>
              </a:rPr>
              <a:t>Поморник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04448" y="332656"/>
            <a:ext cx="429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20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04448" y="404664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21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167683"/>
            <a:ext cx="83884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 прибережних водах Антарктиди водяться тюлені: морські слони, морські леопарди, морські леви, тюлені </a:t>
            </a:r>
            <a:r>
              <a:rPr kumimoji="0" lang="uk-UA" sz="2000" b="1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Уеддела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uk-UA" sz="2000" b="1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тюлені-крабоїди</a:t>
            </a:r>
            <a:r>
              <a:rPr kumimoji="0" lang="uk-UA" sz="20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Раніше було багато вухатих тюленів - морських котиків, зараз майже повністю знищених.</a:t>
            </a:r>
            <a:endParaRPr kumimoji="0" lang="uk-UA" sz="20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af431ac7fc243fa8a574de2c39fcf3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212976"/>
            <a:ext cx="4248472" cy="3429000"/>
          </a:xfrm>
          <a:prstGeom prst="rect">
            <a:avLst/>
          </a:prstGeom>
        </p:spPr>
      </p:pic>
      <p:pic>
        <p:nvPicPr>
          <p:cNvPr id="9" name="Рисунок 8" descr="275px-Phoque_de_Weddell_-_Weddell_Se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628800"/>
            <a:ext cx="4068564" cy="3384376"/>
          </a:xfrm>
          <a:prstGeom prst="rect">
            <a:avLst/>
          </a:prstGeom>
        </p:spPr>
      </p:pic>
    </p:spTree>
  </p:cSld>
  <p:clrMapOvr>
    <a:masterClrMapping/>
  </p:clrMapOvr>
  <p:transition advTm="14758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ntarktidaorganchnijsvt-11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6076950" cy="4562475"/>
          </a:xfrm>
          <a:prstGeom prst="rect">
            <a:avLst/>
          </a:prstGeom>
        </p:spPr>
      </p:pic>
      <p:pic>
        <p:nvPicPr>
          <p:cNvPr id="3" name="Рисунок 2" descr="tul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3573016"/>
            <a:ext cx="3240360" cy="31683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604448" y="404664"/>
            <a:ext cx="409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22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-10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92696"/>
            <a:ext cx="8784976" cy="61653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80112" y="1340768"/>
            <a:ext cx="30963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FF00"/>
                </a:solidFill>
              </a:rPr>
              <a:t>Вага самця може становити до </a:t>
            </a:r>
            <a:r>
              <a:rPr lang="uk-UA" sz="2400" b="1" i="1" dirty="0" smtClean="0">
                <a:solidFill>
                  <a:srgbClr val="FF0000"/>
                </a:solidFill>
              </a:rPr>
              <a:t>3.500 тонн</a:t>
            </a:r>
            <a:r>
              <a:rPr lang="uk-UA" sz="2400" b="1" i="1" dirty="0" smtClean="0">
                <a:solidFill>
                  <a:srgbClr val="FFFF00"/>
                </a:solidFill>
              </a:rPr>
              <a:t>, максимальна вага самки — </a:t>
            </a:r>
            <a:r>
              <a:rPr lang="uk-UA" sz="2400" b="1" i="1" dirty="0" smtClean="0">
                <a:solidFill>
                  <a:srgbClr val="FF0000"/>
                </a:solidFill>
              </a:rPr>
              <a:t>900 кг</a:t>
            </a:r>
            <a:r>
              <a:rPr lang="uk-UA" sz="2400" b="1" i="1" dirty="0" smtClean="0">
                <a:solidFill>
                  <a:srgbClr val="FFFF00"/>
                </a:solidFill>
              </a:rPr>
              <a:t>. Найбільший відомий морський слон мав довжину </a:t>
            </a:r>
            <a:r>
              <a:rPr lang="uk-UA" sz="2400" b="1" i="1" dirty="0" smtClean="0">
                <a:solidFill>
                  <a:srgbClr val="FF0000"/>
                </a:solidFill>
              </a:rPr>
              <a:t>6,9 м</a:t>
            </a:r>
            <a:r>
              <a:rPr lang="uk-UA" sz="2400" b="1" i="1" dirty="0" smtClean="0">
                <a:solidFill>
                  <a:srgbClr val="FFFF00"/>
                </a:solidFill>
              </a:rPr>
              <a:t> при вазі </a:t>
            </a:r>
            <a:r>
              <a:rPr lang="uk-UA" sz="2400" b="1" i="1" dirty="0" smtClean="0">
                <a:solidFill>
                  <a:srgbClr val="FF0000"/>
                </a:solidFill>
              </a:rPr>
              <a:t>5.000</a:t>
            </a:r>
            <a:r>
              <a:rPr lang="uk-UA" sz="2400" b="1" i="1" dirty="0" smtClean="0">
                <a:solidFill>
                  <a:srgbClr val="FFFF00"/>
                </a:solidFill>
              </a:rPr>
              <a:t> кг.</a:t>
            </a:r>
            <a:endParaRPr lang="ru-RU" sz="2400" b="1" i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04448" y="404664"/>
            <a:ext cx="399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23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7191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-3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980728"/>
            <a:ext cx="8784976" cy="56886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460432" y="404664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24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5553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-4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92696"/>
            <a:ext cx="8856984" cy="59766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32440" y="260648"/>
            <a:ext cx="400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25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2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40px-Gorfou_macaro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4248472" cy="4392488"/>
          </a:xfrm>
          <a:prstGeom prst="rect">
            <a:avLst/>
          </a:prstGeom>
        </p:spPr>
      </p:pic>
      <p:pic>
        <p:nvPicPr>
          <p:cNvPr id="3" name="Рисунок 2" descr="260px-Galapagos_penguin_(Spheniscus_mendiculus)_-Isabel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276872"/>
            <a:ext cx="4104456" cy="43924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1" y="5085184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rgbClr val="FF0000"/>
                </a:solidFill>
              </a:rPr>
              <a:t>Золотоволосий пінгвін</a:t>
            </a:r>
            <a:r>
              <a:rPr lang="uk-UA" sz="2000" b="1" i="1" dirty="0" smtClean="0"/>
              <a:t> </a:t>
            </a:r>
            <a:r>
              <a:rPr lang="uk-UA" sz="2000" b="1" i="1" dirty="0" smtClean="0">
                <a:solidFill>
                  <a:srgbClr val="002060"/>
                </a:solidFill>
              </a:rPr>
              <a:t>отримав свою назву за пучок золотисто-жовтих пір'їнок над </a:t>
            </a:r>
            <a:r>
              <a:rPr lang="uk-UA" sz="2000" b="1" i="1" dirty="0" err="1" smtClean="0">
                <a:solidFill>
                  <a:srgbClr val="002060"/>
                </a:solidFill>
              </a:rPr>
              <a:t>очима.Зростом</a:t>
            </a:r>
            <a:r>
              <a:rPr lang="uk-UA" sz="2000" b="1" i="1" dirty="0" smtClean="0">
                <a:solidFill>
                  <a:srgbClr val="002060"/>
                </a:solidFill>
              </a:rPr>
              <a:t> він до </a:t>
            </a:r>
            <a:r>
              <a:rPr lang="uk-UA" sz="2000" b="1" i="1" dirty="0" smtClean="0">
                <a:solidFill>
                  <a:srgbClr val="FF0000"/>
                </a:solidFill>
              </a:rPr>
              <a:t>76 см</a:t>
            </a:r>
            <a:r>
              <a:rPr lang="uk-UA" sz="2000" b="1" i="1" dirty="0" smtClean="0">
                <a:solidFill>
                  <a:srgbClr val="002060"/>
                </a:solidFill>
              </a:rPr>
              <a:t>. 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8065" y="620688"/>
            <a:ext cx="360039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err="1" smtClean="0">
                <a:solidFill>
                  <a:srgbClr val="FF0000"/>
                </a:solidFill>
              </a:rPr>
              <a:t>Галапагоський</a:t>
            </a:r>
            <a:r>
              <a:rPr lang="uk-UA" sz="2000" b="1" i="1" dirty="0" smtClean="0">
                <a:solidFill>
                  <a:srgbClr val="FF0000"/>
                </a:solidFill>
              </a:rPr>
              <a:t> пінгвін</a:t>
            </a:r>
            <a:r>
              <a:rPr lang="uk-UA" sz="2000" b="1" i="1" dirty="0" smtClean="0"/>
              <a:t> . </a:t>
            </a:r>
            <a:r>
              <a:rPr lang="uk-UA" sz="2000" b="1" i="1" dirty="0" smtClean="0">
                <a:solidFill>
                  <a:srgbClr val="0070C0"/>
                </a:solidFill>
              </a:rPr>
              <a:t>Цей пінгвін невеликий: його зріст трохи більше </a:t>
            </a:r>
            <a:r>
              <a:rPr lang="uk-UA" sz="2000" b="1" i="1" dirty="0" smtClean="0">
                <a:solidFill>
                  <a:srgbClr val="FF0000"/>
                </a:solidFill>
              </a:rPr>
              <a:t>40 см</a:t>
            </a:r>
            <a:r>
              <a:rPr lang="uk-UA" sz="2000" b="1" i="1" dirty="0" smtClean="0">
                <a:solidFill>
                  <a:srgbClr val="0070C0"/>
                </a:solidFill>
              </a:rPr>
              <a:t>.</a:t>
            </a:r>
            <a:endParaRPr lang="ru-RU" sz="2000" b="1" i="1" dirty="0" smtClean="0">
              <a:solidFill>
                <a:srgbClr val="0070C0"/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532440" y="33265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26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599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5856" y="188640"/>
            <a:ext cx="30949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sng" dirty="0" smtClean="0">
                <a:solidFill>
                  <a:srgbClr val="C00000"/>
                </a:solidFill>
              </a:rPr>
              <a:t>ВИСНОВКИ</a:t>
            </a:r>
            <a:endParaRPr lang="ru-RU" sz="2400" b="1" u="sng" dirty="0" smtClean="0">
              <a:solidFill>
                <a:srgbClr val="C00000"/>
              </a:solidFill>
            </a:endParaRPr>
          </a:p>
          <a:p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620688"/>
            <a:ext cx="8640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7030A0"/>
                </a:solidFill>
              </a:rPr>
              <a:t>1.</a:t>
            </a:r>
            <a:r>
              <a:rPr lang="uk-UA" b="1" i="1" dirty="0" smtClean="0">
                <a:solidFill>
                  <a:srgbClr val="7030A0"/>
                </a:solidFill>
              </a:rPr>
              <a:t>Ознайомившись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із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загальною</a:t>
            </a:r>
            <a:r>
              <a:rPr lang="ru-RU" b="1" i="1" dirty="0" smtClean="0">
                <a:solidFill>
                  <a:srgbClr val="7030A0"/>
                </a:solidFill>
              </a:rPr>
              <a:t> характеристикою континенту, </a:t>
            </a:r>
            <a:r>
              <a:rPr lang="uk-UA" b="1" i="1" dirty="0" smtClean="0">
                <a:solidFill>
                  <a:srgbClr val="7030A0"/>
                </a:solidFill>
              </a:rPr>
              <a:t>можна дати такий висновок - </a:t>
            </a:r>
            <a:r>
              <a:rPr lang="ru-RU" b="1" i="1" dirty="0" smtClean="0">
                <a:solidFill>
                  <a:srgbClr val="7030A0"/>
                </a:solidFill>
              </a:rPr>
              <a:t>Антарктида — зона </a:t>
            </a:r>
            <a:r>
              <a:rPr lang="ru-RU" b="1" i="1" dirty="0" err="1" smtClean="0">
                <a:solidFill>
                  <a:srgbClr val="7030A0"/>
                </a:solidFill>
              </a:rPr>
              <a:t>антарктичних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пустель</a:t>
            </a:r>
            <a:r>
              <a:rPr lang="ru-RU" b="1" i="1" dirty="0" smtClean="0">
                <a:solidFill>
                  <a:srgbClr val="7030A0"/>
                </a:solidFill>
              </a:rPr>
              <a:t>. </a:t>
            </a:r>
            <a:r>
              <a:rPr lang="ru-RU" b="1" i="1" dirty="0" err="1" smtClean="0">
                <a:solidFill>
                  <a:srgbClr val="7030A0"/>
                </a:solidFill>
              </a:rPr>
              <a:t>Отже</a:t>
            </a:r>
            <a:r>
              <a:rPr lang="ru-RU" b="1" i="1" dirty="0" smtClean="0">
                <a:solidFill>
                  <a:srgbClr val="7030A0"/>
                </a:solidFill>
              </a:rPr>
              <a:t>, </a:t>
            </a:r>
            <a:r>
              <a:rPr lang="ru-RU" b="1" i="1" dirty="0" err="1" smtClean="0">
                <a:solidFill>
                  <a:srgbClr val="7030A0"/>
                </a:solidFill>
              </a:rPr>
              <a:t>видовий</a:t>
            </a:r>
            <a:r>
              <a:rPr lang="ru-RU" b="1" i="1" dirty="0" smtClean="0">
                <a:solidFill>
                  <a:srgbClr val="7030A0"/>
                </a:solidFill>
              </a:rPr>
              <a:t> склад </a:t>
            </a:r>
            <a:r>
              <a:rPr lang="ru-RU" b="1" i="1" dirty="0" err="1" smtClean="0">
                <a:solidFill>
                  <a:srgbClr val="7030A0"/>
                </a:solidFill>
              </a:rPr>
              <a:t>рослин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і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тварин</a:t>
            </a:r>
            <a:r>
              <a:rPr lang="ru-RU" b="1" i="1" dirty="0" smtClean="0">
                <a:solidFill>
                  <a:srgbClr val="7030A0"/>
                </a:solidFill>
              </a:rPr>
              <a:t> не </a:t>
            </a:r>
            <a:r>
              <a:rPr lang="ru-RU" b="1" i="1" dirty="0" err="1" smtClean="0">
                <a:solidFill>
                  <a:srgbClr val="7030A0"/>
                </a:solidFill>
              </a:rPr>
              <a:t>багатий</a:t>
            </a:r>
            <a:r>
              <a:rPr lang="ru-RU" b="1" i="1" dirty="0" smtClean="0">
                <a:solidFill>
                  <a:srgbClr val="7030A0"/>
                </a:solidFill>
              </a:rPr>
              <a:t>. </a:t>
            </a:r>
            <a:r>
              <a:rPr lang="ru-RU" b="1" i="1" dirty="0" err="1" smtClean="0">
                <a:solidFill>
                  <a:srgbClr val="7030A0"/>
                </a:solidFill>
              </a:rPr>
              <a:t>Життя</a:t>
            </a:r>
            <a:r>
              <a:rPr lang="ru-RU" b="1" i="1" dirty="0" smtClean="0">
                <a:solidFill>
                  <a:srgbClr val="7030A0"/>
                </a:solidFill>
              </a:rPr>
              <a:t>, як </a:t>
            </a:r>
            <a:r>
              <a:rPr lang="ru-RU" b="1" i="1" dirty="0" err="1" smtClean="0">
                <a:solidFill>
                  <a:srgbClr val="7030A0"/>
                </a:solidFill>
              </a:rPr>
              <a:t>і</a:t>
            </a:r>
            <a:r>
              <a:rPr lang="ru-RU" b="1" i="1" dirty="0" smtClean="0">
                <a:solidFill>
                  <a:srgbClr val="7030A0"/>
                </a:solidFill>
              </a:rPr>
              <a:t> в </a:t>
            </a:r>
            <a:r>
              <a:rPr lang="ru-RU" b="1" i="1" dirty="0" err="1" smtClean="0">
                <a:solidFill>
                  <a:srgbClr val="7030A0"/>
                </a:solidFill>
              </a:rPr>
              <a:t>будь-яких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інших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пустелях</a:t>
            </a:r>
            <a:r>
              <a:rPr lang="ru-RU" b="1" i="1" dirty="0" smtClean="0">
                <a:solidFill>
                  <a:srgbClr val="7030A0"/>
                </a:solidFill>
              </a:rPr>
              <a:t>, </a:t>
            </a:r>
            <a:r>
              <a:rPr lang="ru-RU" b="1" i="1" dirty="0" err="1" smtClean="0">
                <a:solidFill>
                  <a:srgbClr val="7030A0"/>
                </a:solidFill>
              </a:rPr>
              <a:t>переважно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зосереджене</a:t>
            </a:r>
            <a:r>
              <a:rPr lang="ru-RU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в</a:t>
            </a:r>
            <a:r>
              <a:rPr lang="ru-RU" b="1" i="1" dirty="0" smtClean="0">
                <a:solidFill>
                  <a:srgbClr val="7030A0"/>
                </a:solidFill>
              </a:rPr>
              <a:t> оазисах </a:t>
            </a:r>
            <a:r>
              <a:rPr lang="ru-RU" b="1" i="1" dirty="0" err="1" smtClean="0">
                <a:solidFill>
                  <a:srgbClr val="7030A0"/>
                </a:solidFill>
              </a:rPr>
              <a:t>Антарктиди</a:t>
            </a:r>
            <a:r>
              <a:rPr lang="ru-RU" b="1" i="1" dirty="0" smtClean="0">
                <a:solidFill>
                  <a:srgbClr val="7030A0"/>
                </a:solidFill>
              </a:rPr>
              <a:t>. </a:t>
            </a:r>
            <a:endParaRPr lang="ru-RU" b="1" i="1" u="sng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5" y="2276872"/>
            <a:ext cx="8424935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b="1" i="1" dirty="0" smtClean="0">
                <a:solidFill>
                  <a:srgbClr val="C00000"/>
                </a:solidFill>
              </a:rPr>
              <a:t>2.Розглянувши своєрідність тваринного світу Антарктиди,можна сформувати такий висновок, що життя більшості тварин материка пов'язане з антарктичним узбережжям і океаном. Найпоширеніші тварини Антарктиди — пінгвіни, птахи, що не літають, але добре плавають. Поряд з маленькими пінгвінами Аделі є імператорські масою до 50 кг і висотою понад 1 м. Влітку на прибережних скелях гніздяться баклани, буревісники, поморники.</a:t>
            </a:r>
            <a:endParaRPr lang="ru-RU" b="1" i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sz="2000" b="1" i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4437112"/>
            <a:ext cx="86409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b="1" i="1" dirty="0" smtClean="0">
                <a:solidFill>
                  <a:schemeClr val="accent1">
                    <a:lumMod val="75000"/>
                  </a:schemeClr>
                </a:solidFill>
              </a:rPr>
              <a:t>3.Ознайомившись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з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деякими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представниками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тварин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Антарктиди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uk-UA" b="1" i="1" dirty="0" smtClean="0">
                <a:solidFill>
                  <a:schemeClr val="accent1">
                    <a:lumMod val="75000"/>
                  </a:schemeClr>
                </a:solidFill>
              </a:rPr>
              <a:t>можна дати такий висновок, що у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прибережних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водах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Антарктиди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водяться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тюлені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морські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слони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морські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леопарди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. В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антарктичних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морях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багато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китів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серед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них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найбільші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тварини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світу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—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сині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кити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завдовжки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близько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33 м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масою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до 150 тонн.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Живляться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вони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переважно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крилем —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найдрібнішими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рачками. За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минулі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десятиріччя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через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надмірний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промисел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кількість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морських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ссавців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у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прибережних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водах материка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значно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скоротилася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. З 1967 р. вони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перебувають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під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75000"/>
                  </a:schemeClr>
                </a:solidFill>
              </a:rPr>
              <a:t>охороною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676456" y="332656"/>
            <a:ext cx="402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27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5589" y="2967335"/>
            <a:ext cx="6332824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ДЯКУЮ ЗА УВАГУ</a:t>
            </a: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04448" y="476672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28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1154</TotalTime>
  <Words>748</Words>
  <Application>Microsoft Office PowerPoint</Application>
  <PresentationFormat>Экран (4:3)</PresentationFormat>
  <Paragraphs>88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Жора</dc:creator>
  <cp:lastModifiedBy>Пользователь</cp:lastModifiedBy>
  <cp:revision>66</cp:revision>
  <dcterms:created xsi:type="dcterms:W3CDTF">2019-06-14T18:18:02Z</dcterms:created>
  <dcterms:modified xsi:type="dcterms:W3CDTF">2021-10-11T13:38:48Z</dcterms:modified>
</cp:coreProperties>
</file>