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charts/chart3.xml" ContentType="application/vnd.openxmlformats-officedocument.drawingml.chart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0" r:id="rId2"/>
    <p:sldMasterId id="2147483660" r:id="rId3"/>
  </p:sldMasterIdLst>
  <p:notesMasterIdLst>
    <p:notesMasterId r:id="rId5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Bookman Old Style" panose="02050604050505020204" pitchFamily="18" charset="0"/>
      <p:regular r:id="rId59"/>
      <p:bold r:id="rId60"/>
      <p:italic r:id="rId61"/>
      <p:boldItalic r:id="rId62"/>
    </p:embeddedFont>
    <p:embeddedFont>
      <p:font typeface="Constantia" panose="02030602050306030303" pitchFamily="18" charset="0"/>
      <p:regular r:id="rId63"/>
      <p:bold r:id="rId64"/>
      <p:italic r:id="rId65"/>
      <p:boldItalic r:id="rId6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7" roundtripDataSignature="AMtx7mhzsyzj8IHiLeuPwMU3iEosjKi9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CD0FCD3D-A821-4988-A5D9-011D28E41A41}">
  <a:tblStyle styleId="{CD0FCD3D-A821-4988-A5D9-011D28E41A4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1320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5.fntdata"/><Relationship Id="rId67" Type="http://customschemas.google.com/relationships/presentationmetadata" Target="meta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style val="2"/>
  <c:chart>
    <c:autoTitleDeleted val="1"/>
    <c:view3D>
      <c:rotX val="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1"/>
        <c:ser>
          <c:idx val="0"/>
          <c:order val="0"/>
          <c:spPr>
            <a:gradFill rotWithShape="1">
              <a:gsLst>
                <a:gs pos="0">
                  <a:schemeClr val="accent1">
                    <a:tint val="50000"/>
                    <a:satMod val="300000"/>
                  </a:schemeClr>
                </a:gs>
                <a:gs pos="35000">
                  <a:schemeClr val="accent1">
                    <a:tint val="37000"/>
                    <a:satMod val="300000"/>
                  </a:schemeClr>
                </a:gs>
                <a:gs pos="100000">
                  <a:schemeClr val="accent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1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1"/>
          <c:dLbls>
            <c:txPr>
              <a:bodyPr/>
              <a:lstStyle/>
              <a:p>
                <a:pPr>
                  <a:defRPr sz="1800">
                    <a:latin typeface="Bookman Old Style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howLeaderLines val="0"/>
          </c:dLbls>
          <c:cat>
            <c:strRef>
              <c:f>Лист1!$B$33:$B$42</c:f>
              <c:strCache>
                <c:ptCount val="10"/>
                <c:pt idx="0">
                  <c:v>коала</c:v>
                </c:pt>
                <c:pt idx="1">
                  <c:v>броненосець</c:v>
                </c:pt>
                <c:pt idx="2">
                  <c:v>пітон</c:v>
                </c:pt>
                <c:pt idx="3">
                  <c:v>тигр</c:v>
                </c:pt>
                <c:pt idx="4">
                  <c:v>лінивець</c:v>
                </c:pt>
                <c:pt idx="5">
                  <c:v>мавпа</c:v>
                </c:pt>
                <c:pt idx="6">
                  <c:v>їжак</c:v>
                </c:pt>
                <c:pt idx="7">
                  <c:v>корова</c:v>
                </c:pt>
                <c:pt idx="8">
                  <c:v>слон</c:v>
                </c:pt>
                <c:pt idx="9">
                  <c:v>жираф</c:v>
                </c:pt>
              </c:strCache>
            </c:strRef>
          </c:cat>
          <c:val>
            <c:numRef>
              <c:f>Лист1!$C$33:$C$42</c:f>
              <c:numCache>
                <c:formatCode>General</c:formatCode>
                <c:ptCount val="10"/>
                <c:pt idx="0">
                  <c:v>22</c:v>
                </c:pt>
                <c:pt idx="1">
                  <c:v>18</c:v>
                </c:pt>
                <c:pt idx="2">
                  <c:v>18</c:v>
                </c:pt>
                <c:pt idx="3">
                  <c:v>16</c:v>
                </c:pt>
                <c:pt idx="4">
                  <c:v>14</c:v>
                </c:pt>
                <c:pt idx="5">
                  <c:v>12</c:v>
                </c:pt>
                <c:pt idx="6">
                  <c:v>8</c:v>
                </c:pt>
                <c:pt idx="7">
                  <c:v>4</c:v>
                </c:pt>
                <c:pt idx="8">
                  <c:v>2</c:v>
                </c:pt>
                <c:pt idx="9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7846784"/>
        <c:axId val="137848320"/>
        <c:axId val="0"/>
      </c:bar3DChart>
      <c:catAx>
        <c:axId val="137846784"/>
        <c:scaling>
          <c:orientation val="minMax"/>
        </c:scaling>
        <c:delete val="1"/>
        <c:axPos val="b"/>
        <c:majorTickMark val="cross"/>
        <c:minorTickMark val="cross"/>
        <c:tickLblPos val="nextTo"/>
        <c:crossAx val="137848320"/>
        <c:crosses val="autoZero"/>
        <c:auto val="1"/>
        <c:lblAlgn val="ctr"/>
        <c:lblOffset val="100"/>
        <c:noMultiLvlLbl val="1"/>
      </c:catAx>
      <c:valAx>
        <c:axId val="137848320"/>
        <c:scaling>
          <c:orientation val="minMax"/>
        </c:scaling>
        <c:delete val="1"/>
        <c:axPos val="l"/>
        <c:numFmt formatCode="General" sourceLinked="1"/>
        <c:majorTickMark val="cross"/>
        <c:minorTickMark val="cross"/>
        <c:tickLblPos val="nextTo"/>
        <c:crossAx val="137846784"/>
        <c:crosses val="autoZero"/>
        <c:crossBetween val="between"/>
      </c:valAx>
    </c:plotArea>
    <c:plotVisOnly val="1"/>
    <c:dispBlanksAs val="zero"/>
    <c:showDLblsOverMax val="1"/>
  </c:chart>
  <c:externalData r:id="rId1">
    <c:autoUpdate val="1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style val="2"/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chemeClr val="accent1"/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bubble3D val="0"/>
            <c:spPr>
              <a:solidFill>
                <a:srgbClr val="FF0000"/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rgbClr val="00B050"/>
              </a:solidFill>
              <a:ln w="38100" cap="flat" cmpd="sng" algn="ctr">
                <a:solidFill>
                  <a:schemeClr val="lt1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-4.0791810690858571E-3"/>
                  <c:y val="-7.2523908649349864E-2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1"/>
              <c:layout>
                <c:manualLayout>
                  <c:x val="-2.1276563884348055E-2"/>
                  <c:y val="0.11577699339306705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2"/>
              <c:layout>
                <c:manualLayout>
                  <c:x val="7.9064269105823523E-2"/>
                  <c:y val="0.17189459076236327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txPr>
              <a:bodyPr/>
              <a:lstStyle/>
              <a:p>
                <a:pPr>
                  <a:defRPr sz="2000">
                    <a:latin typeface="Bookman Old Style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Лист1!$B$24:$B$26</c:f>
              <c:strCache>
                <c:ptCount val="3"/>
                <c:pt idx="0">
                  <c:v>глибокий сон</c:v>
                </c:pt>
                <c:pt idx="1">
                  <c:v>дрімота</c:v>
                </c:pt>
                <c:pt idx="2">
                  <c:v>поверхневий сон</c:v>
                </c:pt>
              </c:strCache>
            </c:strRef>
          </c:cat>
          <c:val>
            <c:numRef>
              <c:f>Лист1!$C$24:$C$26</c:f>
              <c:numCache>
                <c:formatCode>0%</c:formatCode>
                <c:ptCount val="3"/>
                <c:pt idx="0">
                  <c:v>0.25</c:v>
                </c:pt>
                <c:pt idx="1">
                  <c:v>0.13</c:v>
                </c:pt>
                <c:pt idx="2">
                  <c:v>0.62000000000000366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800">
                <a:latin typeface="Bookman Old Style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800">
                <a:latin typeface="Bookman Old Style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800">
                <a:latin typeface="Bookman Old Style" pitchFamily="18" charset="0"/>
              </a:defRPr>
            </a:pPr>
            <a:endParaRPr lang="ru-RU"/>
          </a:p>
        </c:txPr>
      </c:legendEntry>
      <c:overlay val="1"/>
      <c:txPr>
        <a:bodyPr/>
        <a:lstStyle/>
        <a:p>
          <a:pPr>
            <a:defRPr sz="1400">
              <a:latin typeface="Bookman Old Style" pitchFamily="18" charset="0"/>
            </a:defRPr>
          </a:pPr>
          <a:endParaRPr lang="ru-RU"/>
        </a:p>
      </c:txPr>
    </c:legend>
    <c:plotVisOnly val="1"/>
    <c:dispBlanksAs val="zero"/>
    <c:showDLblsOverMax val="1"/>
  </c:chart>
  <c:externalData r:id="rId1">
    <c:autoUpdate val="1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style val="2"/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9904473526925755E-2"/>
          <c:y val="4.882469360198307E-2"/>
          <c:w val="0.67335915328901941"/>
          <c:h val="0.90741492892168529"/>
        </c:manualLayout>
      </c:layout>
      <c:pie3DChart>
        <c:varyColors val="1"/>
        <c:ser>
          <c:idx val="0"/>
          <c:order val="0"/>
          <c:explosion val="57"/>
          <c:dPt>
            <c:idx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bubble3D val="0"/>
            <c:spPr>
              <a:solidFill>
                <a:srgbClr val="92D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7.1023794156878095E-2"/>
                  <c:y val="-0.16093126687694426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1"/>
              <c:layout>
                <c:manualLayout>
                  <c:x val="5.3734348780172855E-3"/>
                  <c:y val="5.9575967989592117E-2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2"/>
              <c:layout>
                <c:manualLayout>
                  <c:x val="4.3759390731896379E-2"/>
                  <c:y val="0.2127106734136619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dLbl>
              <c:idx val="3"/>
              <c:layout>
                <c:manualLayout>
                  <c:x val="2.8214448603760618E-2"/>
                  <c:y val="-5.5807332440793903E-2"/>
                </c:manualLayout>
              </c:layout>
              <c:showLegendKey val="1"/>
              <c:showVal val="1"/>
              <c:showCatName val="1"/>
              <c:showSerName val="1"/>
              <c:showPercent val="1"/>
              <c:showBubbleSize val="1"/>
            </c:dLbl>
            <c:txPr>
              <a:bodyPr/>
              <a:lstStyle/>
              <a:p>
                <a:pPr>
                  <a:defRPr sz="2000">
                    <a:latin typeface="Bookman Old Style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Лист1!$B$9:$B$12</c:f>
              <c:strCache>
                <c:ptCount val="4"/>
                <c:pt idx="0">
                  <c:v>піддаються гіпнозу</c:v>
                </c:pt>
                <c:pt idx="1">
                  <c:v>не піддаються гіпнозу</c:v>
                </c:pt>
                <c:pt idx="2">
                  <c:v>входять в другу стадію</c:v>
                </c:pt>
                <c:pt idx="3">
                  <c:v>входять в третю стадію</c:v>
                </c:pt>
              </c:strCache>
            </c:strRef>
          </c:cat>
          <c:val>
            <c:numRef>
              <c:f>Лист1!$C$9:$C$12</c:f>
              <c:numCache>
                <c:formatCode>0%</c:formatCode>
                <c:ptCount val="4"/>
                <c:pt idx="0">
                  <c:v>0.95000000000000062</c:v>
                </c:pt>
                <c:pt idx="1">
                  <c:v>5.0000000000000031E-2</c:v>
                </c:pt>
                <c:pt idx="2">
                  <c:v>0.9</c:v>
                </c:pt>
                <c:pt idx="3">
                  <c:v>5.0000000000000031E-2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1"/>
      <c:txPr>
        <a:bodyPr/>
        <a:lstStyle/>
        <a:p>
          <a:pPr>
            <a:defRPr sz="1400">
              <a:latin typeface="Bookman Old Style" pitchFamily="18" charset="0"/>
            </a:defRPr>
          </a:pPr>
          <a:endParaRPr lang="ru-RU"/>
        </a:p>
      </c:txPr>
    </c:legend>
    <c:plotVisOnly val="1"/>
    <c:dispBlanksAs val="zero"/>
    <c:showDLblsOverMax val="1"/>
  </c:chart>
  <c:externalData r:id="rId1">
    <c:autoUpdate val="1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4445950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6" name="Google Shape;50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8" name="Google Shape;538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9" name="Google Shape;559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0" name="Google Shape;59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5" name="Google Shape;625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0" name="Google Shape;630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5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5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DAFCFF"/>
              </a:buClr>
              <a:buSzPts val="3200"/>
              <a:buNone/>
              <a:defRPr b="1" cap="none">
                <a:solidFill>
                  <a:srgbClr val="DAFCFF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5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5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4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4"/>
          <p:cNvSpPr txBox="1">
            <a:spLocks noGrp="1"/>
          </p:cNvSpPr>
          <p:nvPr>
            <p:ph type="body" idx="1"/>
          </p:nvPr>
        </p:nvSpPr>
        <p:spPr>
          <a:xfrm>
            <a:off x="1071562" y="1600200"/>
            <a:ext cx="7615237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5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6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6"/>
          <p:cNvSpPr txBox="1">
            <a:spLocks noGrp="1"/>
          </p:cNvSpPr>
          <p:nvPr>
            <p:ph type="body" idx="1"/>
          </p:nvPr>
        </p:nvSpPr>
        <p:spPr>
          <a:xfrm rot="5400000">
            <a:off x="2616200" y="55562"/>
            <a:ext cx="4525962" cy="7615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5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5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47" name="Google Shape;47;p5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rgbClr val="06686D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rgbClr val="06686D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rgbClr val="06686D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rgbClr val="06686D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rgbClr val="06686D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5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5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5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rgbClr val="06686D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rgbClr val="06686D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rgbClr val="06686D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rgbClr val="06686D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rgbClr val="06686D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5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5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5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0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6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6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61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6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6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71" name="Google Shape;71;p6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2" name="Google Shape;72;p6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rgbClr val="06686D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73" name="Google Shape;73;p6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6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6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2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6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9" name="Google Shape;79;p6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06686D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80" name="Google Shape;80;p6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6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6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6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DAFCFF"/>
              </a:buClr>
              <a:buSzPts val="2000"/>
              <a:buNone/>
              <a:defRPr sz="2000" b="1" cap="none">
                <a:solidFill>
                  <a:srgbClr val="DAFCFF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6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6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6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4.jp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51" descr="18411256be7b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2312" y="214312"/>
            <a:ext cx="1876425" cy="15716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51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8" name="Google Shape;8;p51"/>
          <p:cNvSpPr txBox="1">
            <a:spLocks noGrp="1"/>
          </p:cNvSpPr>
          <p:nvPr>
            <p:ph type="body" idx="1"/>
          </p:nvPr>
        </p:nvSpPr>
        <p:spPr>
          <a:xfrm>
            <a:off x="1071562" y="1600200"/>
            <a:ext cx="7615237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Char char="•"/>
              <a:defRPr sz="32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Font typeface="Arial"/>
              <a:buChar char="–"/>
              <a:defRPr sz="28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Char char="•"/>
              <a:defRPr sz="24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–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»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5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53" descr="18411256be7b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429520" y="5321155"/>
            <a:ext cx="1585917" cy="1328645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69803"/>
              </a:srgbClr>
            </a:outerShdw>
          </a:effectLst>
        </p:spPr>
      </p:pic>
      <p:pic>
        <p:nvPicPr>
          <p:cNvPr id="20" name="Google Shape;20;p53" descr="bv100472.jp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0" y="0"/>
            <a:ext cx="928687" cy="6858000"/>
          </a:xfrm>
          <a:prstGeom prst="rect">
            <a:avLst/>
          </a:prstGeom>
          <a:noFill/>
          <a:ln>
            <a:noFill/>
          </a:ln>
          <a:effectLst>
            <a:outerShdw blurRad="63500">
              <a:srgbClr val="000000">
                <a:alpha val="69803"/>
              </a:srgbClr>
            </a:outerShdw>
          </a:effectLst>
        </p:spPr>
      </p:pic>
      <p:sp>
        <p:nvSpPr>
          <p:cNvPr id="21" name="Google Shape;21;p53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22" name="Google Shape;22;p53"/>
          <p:cNvSpPr txBox="1">
            <a:spLocks noGrp="1"/>
          </p:cNvSpPr>
          <p:nvPr>
            <p:ph type="body" idx="1"/>
          </p:nvPr>
        </p:nvSpPr>
        <p:spPr>
          <a:xfrm>
            <a:off x="1071562" y="1600200"/>
            <a:ext cx="7615237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Char char="•"/>
              <a:defRPr sz="32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Font typeface="Arial"/>
              <a:buChar char="–"/>
              <a:defRPr sz="28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Char char="•"/>
              <a:defRPr sz="24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–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»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5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5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5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63" descr="18411256be7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4312" y="214312"/>
            <a:ext cx="1928812" cy="1616075"/>
          </a:xfrm>
          <a:prstGeom prst="rect">
            <a:avLst/>
          </a:prstGeom>
          <a:noFill/>
          <a:ln>
            <a:noFill/>
          </a:ln>
          <a:effectLst>
            <a:outerShdw blurRad="63500" dist="139700" dir="2700000">
              <a:srgbClr val="333333">
                <a:alpha val="64705"/>
              </a:srgbClr>
            </a:outerShdw>
          </a:effectLst>
        </p:spPr>
      </p:pic>
      <p:sp>
        <p:nvSpPr>
          <p:cNvPr id="85" name="Google Shape;85;p63"/>
          <p:cNvSpPr txBox="1">
            <a:spLocks noGrp="1"/>
          </p:cNvSpPr>
          <p:nvPr>
            <p:ph type="title"/>
          </p:nvPr>
        </p:nvSpPr>
        <p:spPr>
          <a:xfrm>
            <a:off x="1071562" y="274637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800" b="1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86" name="Google Shape;86;p63"/>
          <p:cNvSpPr txBox="1">
            <a:spLocks noGrp="1"/>
          </p:cNvSpPr>
          <p:nvPr>
            <p:ph type="body" idx="1"/>
          </p:nvPr>
        </p:nvSpPr>
        <p:spPr>
          <a:xfrm>
            <a:off x="1071562" y="1600200"/>
            <a:ext cx="7615237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Char char="•"/>
              <a:defRPr sz="32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rgbClr val="06686D"/>
              </a:buClr>
              <a:buSzPts val="2800"/>
              <a:buFont typeface="Arial"/>
              <a:buChar char="–"/>
              <a:defRPr sz="28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Char char="•"/>
              <a:defRPr sz="24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–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6686D"/>
              </a:buClr>
              <a:buSzPts val="2000"/>
              <a:buFont typeface="Arial"/>
              <a:buChar char="»"/>
              <a:defRPr sz="2000" b="1" i="0" u="none" strike="noStrike" cap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6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6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geocult.ru/bioritmyi-online-rasche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hyperlink" Target="https://style.sokolov.ru/joy/test/test-kakoe-vremya-sutok-vam-podkhodit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blog.mann-ivanov-ferber.ru/2017/08/26/test-opredelyaem-vash-xronotip-kto-vy-lev-medved-ili-volk/" TargetMode="External"/><Relationship Id="rId3" Type="http://schemas.openxmlformats.org/officeDocument/2006/relationships/image" Target="../media/image18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hyperlink" Target="http://www.poznavayka.org/uk/zoologiya-2/yak-splyat-tvarini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chool6.ck.sch.in.ua/predmeti/biologiya/25_faktiv_pro_te_yak_splyatj_tvarini/" TargetMode="Externa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hyperlink" Target="https://www.youtube.com/watch?v=IcX7gofkvdg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T9-CnfdD340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omovu.in.ua/shevchenko-son/" TargetMode="External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test/start/6385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"/>
          <p:cNvSpPr/>
          <p:nvPr/>
        </p:nvSpPr>
        <p:spPr>
          <a:xfrm>
            <a:off x="571500" y="2143125"/>
            <a:ext cx="8286750" cy="278606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l"/>
            <a:r>
              <a:rPr b="0" i="1" dirty="0" err="1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Біоритми</a:t>
            </a:r>
            <a:r>
              <a:rPr b="0" i="1" dirty="0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 </a:t>
            </a:r>
            <a:r>
              <a:rPr b="0" i="1" dirty="0" err="1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людини</a:t>
            </a:r>
            <a:r>
              <a:rPr b="0" i="1" dirty="0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 </a:t>
            </a:r>
            <a:r>
              <a:rPr lang="ru-RU" b="0" i="1" dirty="0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.</a:t>
            </a:r>
          </a:p>
          <a:p>
            <a:pPr lvl="0" algn="l"/>
            <a:r>
              <a:rPr b="0" i="1" dirty="0" err="1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Сон</a:t>
            </a:r>
            <a:r>
              <a:rPr b="0" i="1" dirty="0" smtClean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 </a:t>
            </a:r>
            <a:r>
              <a:rPr b="0" i="1" dirty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і </a:t>
            </a:r>
            <a:r>
              <a:rPr b="0" i="1" dirty="0" err="1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сновидіння</a:t>
            </a:r>
            <a:r>
              <a:rPr b="0" i="1" dirty="0">
                <a:ln w="18400" cap="flat" cmpd="sng">
                  <a:solidFill>
                    <a:srgbClr val="FFFFFF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Bookman Old Style"/>
              </a:rPr>
              <a:t> </a:t>
            </a: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" descr="Nature_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 txBox="1">
            <a:spLocks noGrp="1"/>
          </p:cNvSpPr>
          <p:nvPr>
            <p:ph type="title" idx="4294967295"/>
          </p:nvPr>
        </p:nvSpPr>
        <p:spPr>
          <a:xfrm>
            <a:off x="857224" y="214290"/>
            <a:ext cx="80724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800"/>
              <a:buFont typeface="Bookman Old Style"/>
              <a:buNone/>
            </a:pPr>
            <a: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ЯК РОЗУМІЄТЕ ЦИТАТУ</a:t>
            </a:r>
            <a:endParaRPr sz="4800" b="1" i="0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11" name="Google Shape;111;p3"/>
          <p:cNvSpPr txBox="1">
            <a:spLocks noGrp="1"/>
          </p:cNvSpPr>
          <p:nvPr>
            <p:ph type="body" idx="1"/>
          </p:nvPr>
        </p:nvSpPr>
        <p:spPr>
          <a:xfrm>
            <a:off x="1071562" y="1285875"/>
            <a:ext cx="7715250" cy="525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“Однією з ознак Степового Вовка була та,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що він був людиною вечірньою. Ранок був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для нього поганим часом доби. Ніколи в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житті він не був зранку веселим, ніколи не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приходили в голову добрі думки. Лише у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другій частині дня він поступово ставав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теплішим, а ввечері – жвавішав”.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endParaRPr sz="2400" b="1" i="1" u="none" strike="noStrike" cap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Г.Гессе “Степовий Вовк”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endParaRPr sz="2400" b="1" i="1" u="none" strike="noStrike" cap="none">
              <a:solidFill>
                <a:srgbClr val="3A5453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606B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33606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«Сон прийшов швидко і непомітно, як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606B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33606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хороший друг приходить на допомогу».                        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endParaRPr sz="2400" b="1" i="1" u="none" strike="noStrike" cap="none">
              <a:solidFill>
                <a:srgbClr val="33606B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606B"/>
              </a:buClr>
              <a:buSzPts val="2400"/>
              <a:buFont typeface="Arial"/>
              <a:buNone/>
            </a:pPr>
            <a:r>
              <a:rPr lang="uk-UA" sz="2400" b="1" i="1" u="none" strike="noStrike" cap="none">
                <a:solidFill>
                  <a:srgbClr val="33606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Вероніка Іванова</a:t>
            </a:r>
            <a:endParaRPr sz="4800" b="1" i="0" u="none" strike="noStrike" cap="none">
              <a:solidFill>
                <a:srgbClr val="33606B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endParaRPr sz="2400" b="1" i="1" u="none" strike="noStrike" cap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rgbClr val="06686D"/>
              </a:buClr>
              <a:buSzPts val="2400"/>
              <a:buFont typeface="Arial"/>
              <a:buNone/>
            </a:pPr>
            <a:endParaRPr sz="24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800"/>
              <a:buFont typeface="Bookman Old Style"/>
              <a:buNone/>
            </a:pPr>
            <a: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АСОЦІАТИВНИЙ КУЩ</a:t>
            </a:r>
            <a:endParaRPr sz="48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117" name="Google Shape;117;p4"/>
          <p:cNvGrpSpPr/>
          <p:nvPr/>
        </p:nvGrpSpPr>
        <p:grpSpPr>
          <a:xfrm>
            <a:off x="1071563" y="3786187"/>
            <a:ext cx="4786312" cy="2648143"/>
            <a:chOff x="2285984" y="3643314"/>
            <a:chExt cx="4786346" cy="2648162"/>
          </a:xfrm>
        </p:grpSpPr>
        <p:sp>
          <p:nvSpPr>
            <p:cNvPr id="118" name="Google Shape;118;p4"/>
            <p:cNvSpPr/>
            <p:nvPr/>
          </p:nvSpPr>
          <p:spPr>
            <a:xfrm>
              <a:off x="3214678" y="4643446"/>
              <a:ext cx="2928959" cy="71438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86650"/>
                </a:buClr>
                <a:buSzPts val="4400"/>
                <a:buFont typeface="Bookman Old Style"/>
                <a:buNone/>
              </a:pPr>
              <a:r>
                <a:rPr lang="uk-UA" sz="4400" b="0" i="0" u="none" strike="noStrike" cap="none">
                  <a:solidFill>
                    <a:srgbClr val="386650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біоритм</a:t>
              </a:r>
              <a:endParaRPr/>
            </a:p>
          </p:txBody>
        </p:sp>
        <p:sp>
          <p:nvSpPr>
            <p:cNvPr id="119" name="Google Shape;119;p4"/>
            <p:cNvSpPr/>
            <p:nvPr/>
          </p:nvSpPr>
          <p:spPr>
            <a:xfrm rot="1380000">
              <a:off x="3597268" y="5465777"/>
              <a:ext cx="357190" cy="785818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4"/>
            <p:cNvSpPr/>
            <p:nvPr/>
          </p:nvSpPr>
          <p:spPr>
            <a:xfrm rot="-1320000">
              <a:off x="5562607" y="5467364"/>
              <a:ext cx="357190" cy="785819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4"/>
            <p:cNvSpPr/>
            <p:nvPr/>
          </p:nvSpPr>
          <p:spPr>
            <a:xfrm rot="9120000">
              <a:off x="3498843" y="3736977"/>
              <a:ext cx="357190" cy="785819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4"/>
            <p:cNvSpPr/>
            <p:nvPr/>
          </p:nvSpPr>
          <p:spPr>
            <a:xfrm rot="-9240000">
              <a:off x="5440368" y="3752852"/>
              <a:ext cx="357191" cy="785819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4"/>
            <p:cNvSpPr/>
            <p:nvPr/>
          </p:nvSpPr>
          <p:spPr>
            <a:xfrm rot="5400000">
              <a:off x="2500298" y="4643445"/>
              <a:ext cx="357191" cy="785818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4"/>
            <p:cNvSpPr/>
            <p:nvPr/>
          </p:nvSpPr>
          <p:spPr>
            <a:xfrm rot="-5400000">
              <a:off x="6500826" y="4572009"/>
              <a:ext cx="357190" cy="785818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4572000" y="5500702"/>
              <a:ext cx="357190" cy="785818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 rot="10800000">
              <a:off x="4500562" y="3643314"/>
              <a:ext cx="357191" cy="785818"/>
            </a:xfrm>
            <a:prstGeom prst="downArrow">
              <a:avLst>
                <a:gd name="adj1" fmla="val 16691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7" name="Google Shape;127;p4"/>
          <p:cNvGrpSpPr/>
          <p:nvPr/>
        </p:nvGrpSpPr>
        <p:grpSpPr>
          <a:xfrm>
            <a:off x="4786312" y="1533794"/>
            <a:ext cx="3929061" cy="2504538"/>
            <a:chOff x="2714612" y="1428332"/>
            <a:chExt cx="3929090" cy="2505229"/>
          </a:xfrm>
        </p:grpSpPr>
        <p:sp>
          <p:nvSpPr>
            <p:cNvPr id="128" name="Google Shape;128;p4"/>
            <p:cNvSpPr/>
            <p:nvPr/>
          </p:nvSpPr>
          <p:spPr>
            <a:xfrm>
              <a:off x="3643306" y="2357008"/>
              <a:ext cx="2071703" cy="71457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86650"/>
                </a:buClr>
                <a:buSzPts val="4400"/>
                <a:buFont typeface="Bookman Old Style"/>
                <a:buNone/>
              </a:pPr>
              <a:r>
                <a:rPr lang="uk-UA" sz="4400" b="0" i="0" u="none">
                  <a:solidFill>
                    <a:srgbClr val="386650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сон</a:t>
              </a:r>
              <a:endParaRPr/>
            </a:p>
          </p:txBody>
        </p:sp>
        <p:sp>
          <p:nvSpPr>
            <p:cNvPr id="129" name="Google Shape;129;p4"/>
            <p:cNvSpPr/>
            <p:nvPr/>
          </p:nvSpPr>
          <p:spPr>
            <a:xfrm rot="10800000">
              <a:off x="4500562" y="1499521"/>
              <a:ext cx="357191" cy="786029"/>
            </a:xfrm>
            <a:prstGeom prst="downArrow">
              <a:avLst>
                <a:gd name="adj1" fmla="val 1669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4"/>
            <p:cNvSpPr/>
            <p:nvPr/>
          </p:nvSpPr>
          <p:spPr>
            <a:xfrm rot="-2280000">
              <a:off x="5416556" y="3098574"/>
              <a:ext cx="357190" cy="786030"/>
            </a:xfrm>
            <a:prstGeom prst="downArrow">
              <a:avLst>
                <a:gd name="adj1" fmla="val 1669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4"/>
            <p:cNvSpPr/>
            <p:nvPr/>
          </p:nvSpPr>
          <p:spPr>
            <a:xfrm rot="1680000">
              <a:off x="3668706" y="3109690"/>
              <a:ext cx="357191" cy="786029"/>
            </a:xfrm>
            <a:prstGeom prst="downArrow">
              <a:avLst>
                <a:gd name="adj1" fmla="val 1669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4"/>
            <p:cNvSpPr/>
            <p:nvPr/>
          </p:nvSpPr>
          <p:spPr>
            <a:xfrm rot="-9120000">
              <a:off x="5238755" y="1466174"/>
              <a:ext cx="357190" cy="786030"/>
            </a:xfrm>
            <a:prstGeom prst="downArrow">
              <a:avLst>
                <a:gd name="adj1" fmla="val 1669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4"/>
            <p:cNvSpPr/>
            <p:nvPr/>
          </p:nvSpPr>
          <p:spPr>
            <a:xfrm rot="8460000">
              <a:off x="3787770" y="1520164"/>
              <a:ext cx="357190" cy="784441"/>
            </a:xfrm>
            <a:prstGeom prst="downArrow">
              <a:avLst>
                <a:gd name="adj1" fmla="val 1668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4"/>
            <p:cNvSpPr/>
            <p:nvPr/>
          </p:nvSpPr>
          <p:spPr>
            <a:xfrm>
              <a:off x="4500562" y="3143036"/>
              <a:ext cx="357191" cy="786030"/>
            </a:xfrm>
            <a:prstGeom prst="downArrow">
              <a:avLst>
                <a:gd name="adj1" fmla="val 16692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 rot="-5400000">
              <a:off x="6072150" y="2285656"/>
              <a:ext cx="357286" cy="785818"/>
            </a:xfrm>
            <a:prstGeom prst="downArrow">
              <a:avLst>
                <a:gd name="adj1" fmla="val 16690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 rot="5400000">
              <a:off x="2928878" y="2357112"/>
              <a:ext cx="357287" cy="785818"/>
            </a:xfrm>
            <a:prstGeom prst="downArrow">
              <a:avLst>
                <a:gd name="adj1" fmla="val 16690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10CF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"/>
          <p:cNvSpPr/>
          <p:nvPr/>
        </p:nvSpPr>
        <p:spPr>
          <a:xfrm>
            <a:off x="1142976" y="214290"/>
            <a:ext cx="7629554" cy="257651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noFill/>
                <a:latin typeface="Bookman Old Style"/>
              </a:rPr>
              <a:t>Біоритми людини</a:t>
            </a:r>
            <a:br>
              <a:rPr b="1" i="0">
                <a:ln>
                  <a:noFill/>
                </a:ln>
                <a:noFill/>
                <a:latin typeface="Bookman Old Style"/>
              </a:rPr>
            </a:br>
            <a:r>
              <a:rPr b="1" i="0">
                <a:ln>
                  <a:noFill/>
                </a:ln>
                <a:noFill/>
                <a:latin typeface="Bookman Old Style"/>
              </a:rPr>
              <a:t>Сон і сновидіння</a:t>
            </a:r>
          </a:p>
        </p:txBody>
      </p:sp>
      <p:pic>
        <p:nvPicPr>
          <p:cNvPr id="142" name="Google Shape;142;p5" descr="ÐÐ°ÑÑÐ¸Ð½ÐºÐ¸ Ð¿Ð¾ Ð·Ð°Ð¿ÑÐ¾ÑÑ ÑÐ¾Ð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57312" y="3571875"/>
            <a:ext cx="3452812" cy="2589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 descr="C:\Users\Светлана\Desktop\chasiki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0" y="4214812"/>
            <a:ext cx="3000375" cy="2357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800"/>
              <a:buFont typeface="Bookman Old Style"/>
              <a:buNone/>
            </a:pPr>
            <a: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ЖАН-ЖАК ДЕ МЕРАН</a:t>
            </a:r>
            <a:endParaRPr sz="48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9" name="Google Shape;149;p6"/>
          <p:cNvSpPr txBox="1">
            <a:spLocks noGrp="1"/>
          </p:cNvSpPr>
          <p:nvPr>
            <p:ph type="body" idx="1"/>
          </p:nvPr>
        </p:nvSpPr>
        <p:spPr>
          <a:xfrm>
            <a:off x="1000125" y="1714500"/>
            <a:ext cx="4857750" cy="264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0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1729 року – французький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0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астроном де Меран -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0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рослини -  біологічна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0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ритмічність (циркадний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0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або добовий ритм)</a:t>
            </a:r>
            <a:endParaRPr/>
          </a:p>
        </p:txBody>
      </p:sp>
      <p:pic>
        <p:nvPicPr>
          <p:cNvPr id="150" name="Google Shape;150;p6" descr="ÐÐ°ÑÑÐ¸Ð½ÐºÐ¸ Ð¿Ð¾ Ð·Ð°Ð¿ÑÐ¾ÑÑ Ð´Ðµ Ð¼ÐµÑÐ°Ð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7875" y="1714500"/>
            <a:ext cx="2928937" cy="2928937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6" descr="Картинки по запросу мимоза растение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6" descr="https://encrypted-tbn0.gstatic.com/images?q=tbn:ANd9GcTPO_ZQ_9doSk9tCg4LPmkRUgSABIkia7bdRCS7lFPwNRHGzkIF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6" descr="https://encrypted-tbn0.gstatic.com/images?q=tbn:ANd9GcTPO_ZQ_9doSk9tCg4LPmkRUgSABIkia7bdRCS7lFPwNRHGzkIF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4" name="Google Shape;154;p6"/>
          <p:cNvGrpSpPr/>
          <p:nvPr/>
        </p:nvGrpSpPr>
        <p:grpSpPr>
          <a:xfrm>
            <a:off x="1357312" y="4149415"/>
            <a:ext cx="5212638" cy="2556184"/>
            <a:chOff x="1357290" y="4148627"/>
            <a:chExt cx="5213285" cy="2556984"/>
          </a:xfrm>
        </p:grpSpPr>
        <p:pic>
          <p:nvPicPr>
            <p:cNvPr id="155" name="Google Shape;155;p6" descr="Картинки по запросу місяць малюнок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-9600000">
              <a:off x="5174852" y="4322028"/>
              <a:ext cx="1226551" cy="12055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6" name="Google Shape;156;p6" descr="ÐÐ¾ÑÐ¾Ð¶ÐµÐµ Ð¸Ð·Ð¾Ð±ÑÐ°Ð¶ÐµÐ½Ð¸Ðµ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357290" y="4429132"/>
              <a:ext cx="1071563" cy="850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7" name="Google Shape;157;p6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571736" y="4857760"/>
              <a:ext cx="2466975" cy="18478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"/>
          <p:cNvSpPr txBox="1">
            <a:spLocks noGrp="1"/>
          </p:cNvSpPr>
          <p:nvPr>
            <p:ph type="title" idx="4294967295"/>
          </p:nvPr>
        </p:nvSpPr>
        <p:spPr>
          <a:xfrm>
            <a:off x="1071538" y="214290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ВИДИ БІОРИТМІВ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163" name="Google Shape;163;p7"/>
          <p:cNvGrpSpPr/>
          <p:nvPr/>
        </p:nvGrpSpPr>
        <p:grpSpPr>
          <a:xfrm>
            <a:off x="1143000" y="1357312"/>
            <a:ext cx="7500937" cy="5143500"/>
            <a:chOff x="1142976" y="1357298"/>
            <a:chExt cx="7500990" cy="5143536"/>
          </a:xfrm>
        </p:grpSpPr>
        <p:sp>
          <p:nvSpPr>
            <p:cNvPr id="164" name="Google Shape;164;p7"/>
            <p:cNvSpPr/>
            <p:nvPr/>
          </p:nvSpPr>
          <p:spPr>
            <a:xfrm>
              <a:off x="1142976" y="2643182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зовнішні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65" name="Google Shape;165;p7"/>
            <p:cNvSpPr/>
            <p:nvPr/>
          </p:nvSpPr>
          <p:spPr>
            <a:xfrm>
              <a:off x="4071934" y="1357298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сезонні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66" name="Google Shape;166;p7"/>
            <p:cNvSpPr/>
            <p:nvPr/>
          </p:nvSpPr>
          <p:spPr>
            <a:xfrm>
              <a:off x="4071934" y="2143116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добові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67" name="Google Shape;167;p7"/>
            <p:cNvSpPr/>
            <p:nvPr/>
          </p:nvSpPr>
          <p:spPr>
            <a:xfrm>
              <a:off x="4071934" y="2928934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річні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68" name="Google Shape;168;p7"/>
            <p:cNvSpPr/>
            <p:nvPr/>
          </p:nvSpPr>
          <p:spPr>
            <a:xfrm>
              <a:off x="4071934" y="3714751"/>
              <a:ext cx="2143151" cy="64294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припливно-відпливні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69" name="Google Shape;169;p7"/>
            <p:cNvSpPr/>
            <p:nvPr/>
          </p:nvSpPr>
          <p:spPr>
            <a:xfrm>
              <a:off x="1214414" y="4786322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внутрішні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70" name="Google Shape;170;p7"/>
            <p:cNvSpPr/>
            <p:nvPr/>
          </p:nvSpPr>
          <p:spPr>
            <a:xfrm>
              <a:off x="1214414" y="5857892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середньої частоти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71" name="Google Shape;171;p7"/>
            <p:cNvSpPr/>
            <p:nvPr/>
          </p:nvSpPr>
          <p:spPr>
            <a:xfrm>
              <a:off x="3929058" y="5857892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високої частоти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72" name="Google Shape;172;p7"/>
            <p:cNvSpPr/>
            <p:nvPr/>
          </p:nvSpPr>
          <p:spPr>
            <a:xfrm>
              <a:off x="6572264" y="5786454"/>
              <a:ext cx="2071702" cy="642942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низької частоти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173" name="Google Shape;173;p7"/>
            <p:cNvSpPr/>
            <p:nvPr/>
          </p:nvSpPr>
          <p:spPr>
            <a:xfrm>
              <a:off x="4071934" y="4572009"/>
              <a:ext cx="2214589" cy="928695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rgbClr val="3866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Bookman Old Style"/>
                <a:buNone/>
              </a:pPr>
              <a:r>
                <a:rPr lang="uk-UA" sz="20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ритмічні процеси в організмі</a:t>
              </a:r>
              <a:endParaRPr sz="20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cxnSp>
          <p:nvCxnSpPr>
            <p:cNvPr id="174" name="Google Shape;174;p7"/>
            <p:cNvCxnSpPr/>
            <p:nvPr/>
          </p:nvCxnSpPr>
          <p:spPr>
            <a:xfrm rot="10800000" flipH="1">
              <a:off x="3143240" y="1785926"/>
              <a:ext cx="928694" cy="857256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75" name="Google Shape;175;p7"/>
            <p:cNvCxnSpPr/>
            <p:nvPr/>
          </p:nvCxnSpPr>
          <p:spPr>
            <a:xfrm rot="10800000" flipH="1">
              <a:off x="3214678" y="2428867"/>
              <a:ext cx="857256" cy="428628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76" name="Google Shape;176;p7"/>
            <p:cNvCxnSpPr/>
            <p:nvPr/>
          </p:nvCxnSpPr>
          <p:spPr>
            <a:xfrm>
              <a:off x="3214678" y="3000371"/>
              <a:ext cx="857256" cy="285752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77" name="Google Shape;177;p7"/>
            <p:cNvCxnSpPr/>
            <p:nvPr/>
          </p:nvCxnSpPr>
          <p:spPr>
            <a:xfrm>
              <a:off x="3214678" y="3214686"/>
              <a:ext cx="857256" cy="822331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78" name="Google Shape;178;p7"/>
            <p:cNvCxnSpPr/>
            <p:nvPr/>
          </p:nvCxnSpPr>
          <p:spPr>
            <a:xfrm>
              <a:off x="3286116" y="5143511"/>
              <a:ext cx="714380" cy="1588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79" name="Google Shape;179;p7"/>
            <p:cNvCxnSpPr/>
            <p:nvPr/>
          </p:nvCxnSpPr>
          <p:spPr>
            <a:xfrm>
              <a:off x="3286116" y="6215082"/>
              <a:ext cx="571504" cy="0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  <p:cxnSp>
          <p:nvCxnSpPr>
            <p:cNvPr id="180" name="Google Shape;180;p7"/>
            <p:cNvCxnSpPr/>
            <p:nvPr/>
          </p:nvCxnSpPr>
          <p:spPr>
            <a:xfrm>
              <a:off x="6000760" y="6215082"/>
              <a:ext cx="500066" cy="1587"/>
            </a:xfrm>
            <a:prstGeom prst="straightConnector1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3000" dir="5400000">
                <a:srgbClr val="000000">
                  <a:alpha val="34901"/>
                </a:srgbClr>
              </a:outerShdw>
            </a:effectLst>
          </p:spPr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8"/>
          <p:cNvSpPr txBox="1">
            <a:spLocks noGrp="1"/>
          </p:cNvSpPr>
          <p:nvPr>
            <p:ph type="title" idx="4294967295"/>
          </p:nvPr>
        </p:nvSpPr>
        <p:spPr>
          <a:xfrm>
            <a:off x="1071538" y="428604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ВИДИ БІОРИТМІВ </a:t>
            </a:r>
            <a:r>
              <a:rPr lang="uk-UA" sz="32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(ПУСКОВИЙ МЕХАНІЗМ – МОМЕНТ НАРОДЖЕННЯ ЛЮДИНИ)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186" name="Google Shape;186;p8"/>
          <p:cNvGrpSpPr/>
          <p:nvPr/>
        </p:nvGrpSpPr>
        <p:grpSpPr>
          <a:xfrm>
            <a:off x="928687" y="1857375"/>
            <a:ext cx="8215312" cy="4432300"/>
            <a:chOff x="785754" y="1857364"/>
            <a:chExt cx="8358246" cy="4432545"/>
          </a:xfrm>
        </p:grpSpPr>
        <p:grpSp>
          <p:nvGrpSpPr>
            <p:cNvPr id="187" name="Google Shape;187;p8"/>
            <p:cNvGrpSpPr/>
            <p:nvPr/>
          </p:nvGrpSpPr>
          <p:grpSpPr>
            <a:xfrm>
              <a:off x="785754" y="1857364"/>
              <a:ext cx="8358246" cy="3656215"/>
              <a:chOff x="571472" y="1285860"/>
              <a:chExt cx="8358246" cy="3656215"/>
            </a:xfrm>
          </p:grpSpPr>
          <p:pic>
            <p:nvPicPr>
              <p:cNvPr id="188" name="Google Shape;188;p8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571472" y="1285860"/>
                <a:ext cx="8229600" cy="363855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89" name="Google Shape;189;p8"/>
              <p:cNvSpPr txBox="1"/>
              <p:nvPr/>
            </p:nvSpPr>
            <p:spPr>
              <a:xfrm>
                <a:off x="2428860" y="4572167"/>
                <a:ext cx="6500858" cy="3699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Bookman Old Style"/>
                  <a:buNone/>
                </a:pPr>
                <a:r>
                  <a:rPr lang="uk-UA" sz="1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фізичний              емоційний             </a:t>
                </a:r>
                <a:r>
                  <a:rPr lang="uk-UA" sz="17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інтелектуальний</a:t>
                </a:r>
                <a:endParaRPr/>
              </a:p>
            </p:txBody>
          </p:sp>
        </p:grpSp>
        <p:sp>
          <p:nvSpPr>
            <p:cNvPr id="190" name="Google Shape;190;p8"/>
            <p:cNvSpPr txBox="1"/>
            <p:nvPr/>
          </p:nvSpPr>
          <p:spPr>
            <a:xfrm>
              <a:off x="1142976" y="5643578"/>
              <a:ext cx="71438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Bookman Old Style"/>
                <a:buNone/>
              </a:pPr>
              <a:r>
                <a:rPr lang="uk-UA" sz="18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інтелектуальний — 33 дні, емоційний — 28 днів,</a:t>
              </a:r>
              <a:endParaRPr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Bookman Old Style"/>
                <a:buNone/>
              </a:pPr>
              <a:r>
                <a:rPr lang="uk-UA" sz="18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 фізичний — 23 дні</a:t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ВИЗНАЧТЕ СВІЙ БІОРИТМ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96" name="Google Shape;196;p9"/>
          <p:cNvSpPr/>
          <p:nvPr/>
        </p:nvSpPr>
        <p:spPr>
          <a:xfrm>
            <a:off x="1714480" y="1500174"/>
            <a:ext cx="6469836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400"/>
              <a:buFont typeface="Arial"/>
              <a:buNone/>
            </a:pPr>
            <a:r>
              <a:rPr lang="uk-UA" sz="24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http://geocult.ru/bioritmyi-online-raschet</a:t>
            </a:r>
            <a:endParaRPr sz="2400" b="1" i="0" u="sng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9" descr="ÐÐ¾ÑÐ¾Ð¶ÐµÐµ Ð¸Ð·Ð¾Ð±ÑÐ°Ð¶ÐµÐ½Ð¸Ð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43062" y="2071687"/>
            <a:ext cx="4429125" cy="442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"/>
          <p:cNvSpPr txBox="1">
            <a:spLocks noGrp="1"/>
          </p:cNvSpPr>
          <p:nvPr>
            <p:ph type="title" idx="4294967295"/>
          </p:nvPr>
        </p:nvSpPr>
        <p:spPr>
          <a:xfrm>
            <a:off x="1028671" y="285728"/>
            <a:ext cx="8115329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БІОЛОГІЧНИЙ ГОДИННИК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203" name="Google Shape;203;p10"/>
          <p:cNvGrpSpPr/>
          <p:nvPr/>
        </p:nvGrpSpPr>
        <p:grpSpPr>
          <a:xfrm>
            <a:off x="1285875" y="1357312"/>
            <a:ext cx="7858125" cy="5146675"/>
            <a:chOff x="1285852" y="1357298"/>
            <a:chExt cx="7858148" cy="5146045"/>
          </a:xfrm>
        </p:grpSpPr>
        <p:pic>
          <p:nvPicPr>
            <p:cNvPr id="204" name="Google Shape;204;p1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85852" y="1357298"/>
              <a:ext cx="7286676" cy="514604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5" name="Google Shape;205;p10"/>
            <p:cNvSpPr txBox="1"/>
            <p:nvPr/>
          </p:nvSpPr>
          <p:spPr>
            <a:xfrm>
              <a:off x="3357554" y="3571876"/>
              <a:ext cx="428628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Bookman Old Style"/>
                <a:buNone/>
              </a:pPr>
              <a:r>
                <a:rPr lang="uk-UA" sz="18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периферичні годинники</a:t>
              </a:r>
              <a:endParaRPr/>
            </a:p>
          </p:txBody>
        </p:sp>
        <p:sp>
          <p:nvSpPr>
            <p:cNvPr id="206" name="Google Shape;206;p10"/>
            <p:cNvSpPr txBox="1"/>
            <p:nvPr/>
          </p:nvSpPr>
          <p:spPr>
            <a:xfrm>
              <a:off x="5572100" y="1857364"/>
              <a:ext cx="35719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Bookman Old Style"/>
                <a:buNone/>
              </a:pPr>
              <a:r>
                <a:rPr lang="uk-UA" sz="18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центральний годинник</a:t>
              </a: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"/>
          <p:cNvSpPr txBox="1">
            <a:spLocks noGrp="1"/>
          </p:cNvSpPr>
          <p:nvPr>
            <p:ph type="title" idx="4294967295"/>
          </p:nvPr>
        </p:nvSpPr>
        <p:spPr>
          <a:xfrm>
            <a:off x="928662" y="274638"/>
            <a:ext cx="8215337" cy="1654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2800"/>
              <a:buFont typeface="Constantia"/>
              <a:buNone/>
            </a:pPr>
            <a:r>
              <a:rPr lang="uk-UA" sz="2800" b="1" i="1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Біологі́чні </a:t>
            </a:r>
            <a: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</a:t>
            </a:r>
            <a:r>
              <a:rPr lang="uk-UA" sz="2800" b="1" i="1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итми</a:t>
            </a:r>
            <a:r>
              <a:rPr lang="uk-UA" sz="2800" b="0" i="1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 — циклічні коливання інтенсивності та характеру біологічних процесів, їх кількісні й якісні зміни, що відбуваються на всіх рівнях життя</a:t>
            </a:r>
            <a:endParaRPr sz="2800" b="1" i="1" u="sng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212" name="Google Shape;212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1075" y="2381250"/>
            <a:ext cx="8162925" cy="447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title" idx="4294967295"/>
          </p:nvPr>
        </p:nvSpPr>
        <p:spPr>
          <a:xfrm>
            <a:off x="1000100" y="0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ХТО Я?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218" name="Google Shape;218;p12"/>
          <p:cNvGrpSpPr/>
          <p:nvPr/>
        </p:nvGrpSpPr>
        <p:grpSpPr>
          <a:xfrm>
            <a:off x="1285875" y="857250"/>
            <a:ext cx="7623175" cy="5214937"/>
            <a:chOff x="1071538" y="1285860"/>
            <a:chExt cx="7623358" cy="5214974"/>
          </a:xfrm>
        </p:grpSpPr>
        <p:pic>
          <p:nvPicPr>
            <p:cNvPr id="219" name="Google Shape;219;p12" descr="ÐÐ°ÑÑÐ¸Ð½ÐºÐ¸ Ð¿Ð¾ Ð·Ð°Ð¿ÑÐ¾ÑÑ Ð³Ð¾Ð´Ð¸Ð½Ð½Ð¸Ðº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500430" y="2786058"/>
              <a:ext cx="1928826" cy="19288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0" name="Google Shape;220;p12" descr="C:\Users\Светлана\Desktop\жав.jp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1538" y="1357298"/>
              <a:ext cx="2536861" cy="1785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1" name="Google Shape;221;p12" descr="C:\Users\Светлана\Desktop\сова.jp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86380" y="1285860"/>
              <a:ext cx="3408516" cy="1857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2" name="Google Shape;222;p12" descr="C:\Users\Светлана\Desktop\opys.jpg"/>
            <p:cNvPicPr preferRelativeResize="0"/>
            <p:nvPr/>
          </p:nvPicPr>
          <p:blipFill rotWithShape="1">
            <a:blip r:embed="rId6">
              <a:alphaModFix/>
            </a:blip>
            <a:srcRect t="7499" r="16664" b="5000"/>
            <a:stretch/>
          </p:blipFill>
          <p:spPr>
            <a:xfrm>
              <a:off x="2714612" y="4786322"/>
              <a:ext cx="3357586" cy="171451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3" name="Google Shape;223;p12"/>
          <p:cNvSpPr/>
          <p:nvPr/>
        </p:nvSpPr>
        <p:spPr>
          <a:xfrm>
            <a:off x="1142976" y="6072206"/>
            <a:ext cx="764386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400"/>
              <a:buFont typeface="Arial"/>
              <a:buNone/>
            </a:pPr>
            <a:r>
              <a:rPr lang="uk-UA" sz="2400" b="1" i="0" u="sng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https://style.sokolov.ru/joy/test/test-kakoe-vremya-sutok-vam-podkhodit/</a:t>
            </a:r>
            <a:endParaRPr sz="2400" b="1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3"/>
          <p:cNvSpPr txBox="1">
            <a:spLocks noGrp="1"/>
          </p:cNvSpPr>
          <p:nvPr>
            <p:ph type="title" idx="4294967295"/>
          </p:nvPr>
        </p:nvSpPr>
        <p:spPr>
          <a:xfrm>
            <a:off x="1000100" y="0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ХТО Я?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229" name="Google Shape;229;p13" descr="Картинки по запросу дельфін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3" descr="Картинки по запросу дельфін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1" name="Google Shape;231;p13"/>
          <p:cNvGrpSpPr/>
          <p:nvPr/>
        </p:nvGrpSpPr>
        <p:grpSpPr>
          <a:xfrm>
            <a:off x="1285875" y="928687"/>
            <a:ext cx="7215187" cy="4776787"/>
            <a:chOff x="1285852" y="1285860"/>
            <a:chExt cx="7215238" cy="4776809"/>
          </a:xfrm>
        </p:grpSpPr>
        <p:pic>
          <p:nvPicPr>
            <p:cNvPr id="232" name="Google Shape;232;p13" descr="ÐÐ°ÑÑÐ¸Ð½ÐºÐ¸ Ð¿Ð¾ Ð·Ð°Ð¿ÑÐ¾ÑÑ Ð³Ð¾Ð´Ð¸Ð½Ð½Ð¸Ðº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714709" y="2786063"/>
              <a:ext cx="1928780" cy="19288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3" name="Google Shape;233;p1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285852" y="1285860"/>
              <a:ext cx="2555413" cy="18143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4" name="Google Shape;234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572132" y="1357298"/>
              <a:ext cx="2928958" cy="181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5" name="Google Shape;235;p13" descr="Картинки по запросу ведмідь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285852" y="4214818"/>
              <a:ext cx="2466975" cy="18478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6" name="Google Shape;236;p13" descr="Картинки по запросу вовк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572132" y="4214818"/>
              <a:ext cx="2784786" cy="183748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7" name="Google Shape;237;p13"/>
          <p:cNvSpPr/>
          <p:nvPr/>
        </p:nvSpPr>
        <p:spPr>
          <a:xfrm>
            <a:off x="928662" y="5657671"/>
            <a:ext cx="792961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400"/>
              <a:buFont typeface="Arial"/>
              <a:buNone/>
            </a:pPr>
            <a:r>
              <a:rPr lang="uk-UA" sz="24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https://blog.mann-ivanov-ferber.ru/2017/08/26/test-opredelyaem-vash-xronotip-kto-vy-lev-medved-ili-volk/</a:t>
            </a:r>
            <a:endParaRPr sz="24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wipe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14" descr="C:\Users\Светлана\Desktop\біологічний годинник2 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8687" y="0"/>
            <a:ext cx="8215312" cy="6819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5"/>
          <p:cNvSpPr txBox="1">
            <a:spLocks noGrp="1"/>
          </p:cNvSpPr>
          <p:nvPr>
            <p:ph type="title" idx="4294967295"/>
          </p:nvPr>
        </p:nvSpPr>
        <p:spPr>
          <a:xfrm>
            <a:off x="1142976" y="0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ПОРУШЕННЯ БІОРИТМУ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248" name="Google Shape;248;p15"/>
          <p:cNvGrpSpPr/>
          <p:nvPr/>
        </p:nvGrpSpPr>
        <p:grpSpPr>
          <a:xfrm>
            <a:off x="928687" y="1071562"/>
            <a:ext cx="6357937" cy="2714625"/>
            <a:chOff x="928662" y="1071546"/>
            <a:chExt cx="6357982" cy="2714644"/>
          </a:xfrm>
        </p:grpSpPr>
        <p:pic>
          <p:nvPicPr>
            <p:cNvPr id="249" name="Google Shape;249;p15" descr="ÐÐ°ÑÑÐ¸Ð½ÐºÐ¸ Ð¿Ð¾ Ð·Ð°Ð¿ÑÐ¾ÑÑ ÑÐ¼Ð°ÑÑÑÐ¾Ð½"/>
            <p:cNvPicPr preferRelativeResize="0"/>
            <p:nvPr/>
          </p:nvPicPr>
          <p:blipFill rotWithShape="1">
            <a:blip r:embed="rId3">
              <a:alphaModFix/>
            </a:blip>
            <a:srcRect l="14999" r="14998"/>
            <a:stretch/>
          </p:blipFill>
          <p:spPr>
            <a:xfrm>
              <a:off x="928662" y="1071546"/>
              <a:ext cx="1900251" cy="271464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0" name="Google Shape;250;p15"/>
            <p:cNvSpPr txBox="1"/>
            <p:nvPr/>
          </p:nvSpPr>
          <p:spPr>
            <a:xfrm>
              <a:off x="2500298" y="1142983"/>
              <a:ext cx="4786346" cy="642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Блакитне світло смартфона</a:t>
              </a:r>
              <a:r>
                <a:rPr lang="uk-UA" sz="3200" b="0" i="0" u="none">
                  <a:solidFill>
                    <a:srgbClr val="06686D"/>
                  </a:solidFill>
                  <a:latin typeface="Constantia"/>
                  <a:ea typeface="Constantia"/>
                  <a:cs typeface="Constantia"/>
                  <a:sym typeface="Constantia"/>
                </a:rPr>
                <a:t> </a:t>
              </a:r>
              <a:endParaRPr/>
            </a:p>
          </p:txBody>
        </p:sp>
      </p:grpSp>
      <p:grpSp>
        <p:nvGrpSpPr>
          <p:cNvPr id="251" name="Google Shape;251;p15"/>
          <p:cNvGrpSpPr/>
          <p:nvPr/>
        </p:nvGrpSpPr>
        <p:grpSpPr>
          <a:xfrm>
            <a:off x="2714625" y="1785937"/>
            <a:ext cx="5715000" cy="1857375"/>
            <a:chOff x="2714612" y="1785926"/>
            <a:chExt cx="5715040" cy="1857388"/>
          </a:xfrm>
        </p:grpSpPr>
        <p:pic>
          <p:nvPicPr>
            <p:cNvPr id="252" name="Google Shape;252;p15" descr="ÐÐ°ÑÑÐ¸Ð½ÐºÐ¸ Ð¿Ð¾ Ð·Ð°Ð¿ÑÐ¾ÑÑ Ð´ÐµÐ½Ð½Ðµ Ð¾ÑÐ²ÑÑÐ»ÐµÐ½Ð½Ñ Ð¾ÑÑÑÑ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714612" y="1857364"/>
              <a:ext cx="2678925" cy="17859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3" name="Google Shape;253;p15"/>
            <p:cNvSpPr txBox="1"/>
            <p:nvPr/>
          </p:nvSpPr>
          <p:spPr>
            <a:xfrm>
              <a:off x="5429256" y="1785926"/>
              <a:ext cx="3000396" cy="6429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Денне освітлення</a:t>
              </a:r>
              <a:endParaRPr/>
            </a:p>
          </p:txBody>
        </p:sp>
      </p:grpSp>
      <p:grpSp>
        <p:nvGrpSpPr>
          <p:cNvPr id="254" name="Google Shape;254;p15"/>
          <p:cNvGrpSpPr/>
          <p:nvPr/>
        </p:nvGrpSpPr>
        <p:grpSpPr>
          <a:xfrm>
            <a:off x="1143000" y="4357687"/>
            <a:ext cx="5357812" cy="2500312"/>
            <a:chOff x="1142976" y="4357694"/>
            <a:chExt cx="5357850" cy="2500306"/>
          </a:xfrm>
        </p:grpSpPr>
        <p:pic>
          <p:nvPicPr>
            <p:cNvPr id="255" name="Google Shape;255;p15" descr="ÐÐ°ÑÑÐ¸Ð½ÐºÐ¸ Ð¿Ð¾ Ð·Ð°Ð¿ÑÐ¾ÑÑ ÑÐµÑÐ²Ð¾Ð½Ð¸Ð¹ ÐºÐ¾Ð»ÑÑ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142976" y="4357694"/>
              <a:ext cx="2357454" cy="23574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6" name="Google Shape;256;p15"/>
            <p:cNvSpPr txBox="1"/>
            <p:nvPr/>
          </p:nvSpPr>
          <p:spPr>
            <a:xfrm>
              <a:off x="3500430" y="6215065"/>
              <a:ext cx="3000396" cy="6429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Червоний колір</a:t>
              </a:r>
              <a:endParaRPr/>
            </a:p>
          </p:txBody>
        </p:sp>
      </p:grpSp>
      <p:grpSp>
        <p:nvGrpSpPr>
          <p:cNvPr id="257" name="Google Shape;257;p15"/>
          <p:cNvGrpSpPr/>
          <p:nvPr/>
        </p:nvGrpSpPr>
        <p:grpSpPr>
          <a:xfrm>
            <a:off x="3714750" y="4357687"/>
            <a:ext cx="5429250" cy="1768475"/>
            <a:chOff x="3714744" y="4357694"/>
            <a:chExt cx="5429256" cy="1768092"/>
          </a:xfrm>
        </p:grpSpPr>
        <p:pic>
          <p:nvPicPr>
            <p:cNvPr id="258" name="Google Shape;258;p15" descr="ÐÐ°ÑÑÐ¸Ð½ÐºÐ¸ Ð¿Ð¾ Ð·Ð°Ð¿ÑÐ¾ÑÑ ÑÑÐºÑÐ°Ð²Ðµ ÐºÐ¾ÑÐ¾ÑÐºÐ¾ÑÐ²Ð¸Ð»ÑÐ¾Ð²Ðµ ÑÐ²ÑÑÐ»Ð¾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714744" y="4357694"/>
              <a:ext cx="2357454" cy="176809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9" name="Google Shape;259;p15"/>
            <p:cNvSpPr txBox="1"/>
            <p:nvPr/>
          </p:nvSpPr>
          <p:spPr>
            <a:xfrm>
              <a:off x="6143622" y="4857648"/>
              <a:ext cx="3000378" cy="6427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Короткохвильове світло</a:t>
              </a:r>
              <a:endParaRPr/>
            </a:p>
          </p:txBody>
        </p:sp>
      </p:grpSp>
      <p:grpSp>
        <p:nvGrpSpPr>
          <p:cNvPr id="260" name="Google Shape;260;p15"/>
          <p:cNvGrpSpPr/>
          <p:nvPr/>
        </p:nvGrpSpPr>
        <p:grpSpPr>
          <a:xfrm>
            <a:off x="5643562" y="2428875"/>
            <a:ext cx="3071812" cy="2428875"/>
            <a:chOff x="5643570" y="2428868"/>
            <a:chExt cx="3071834" cy="2428892"/>
          </a:xfrm>
        </p:grpSpPr>
        <p:pic>
          <p:nvPicPr>
            <p:cNvPr id="261" name="Google Shape;261;p15" descr="ÐÐ°ÑÑÐ¸Ð½ÐºÐ¸ Ð¿Ð¾ Ð·Ð°Ð¿ÑÐ¾ÑÑ Ð¶Ð¸ÑÐ½Ð° ÑÐ¶Ð°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643570" y="2428868"/>
              <a:ext cx="2865160" cy="17859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2" name="Google Shape;262;p15"/>
            <p:cNvSpPr txBox="1"/>
            <p:nvPr/>
          </p:nvSpPr>
          <p:spPr>
            <a:xfrm>
              <a:off x="6572264" y="4214819"/>
              <a:ext cx="2143140" cy="6429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Жирна їжа</a:t>
              </a: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6"/>
          <p:cNvSpPr txBox="1"/>
          <p:nvPr/>
        </p:nvSpPr>
        <p:spPr>
          <a:xfrm>
            <a:off x="1285875" y="1071562"/>
            <a:ext cx="7499350" cy="4786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65125" marR="0" lvl="0" indent="-282575" algn="l" rtl="0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"/>
              <a:buFont typeface="Arial"/>
              <a:buNone/>
            </a:pPr>
            <a:endParaRPr sz="3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65125" marR="0" lvl="0" indent="-282575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06686D"/>
              </a:buClr>
              <a:buSzPts val="3600"/>
              <a:buFont typeface="Bookman Old Style"/>
              <a:buNone/>
            </a:pPr>
            <a:r>
              <a:rPr lang="uk-UA" sz="36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Сон – джерело всіх сил , </a:t>
            </a:r>
            <a:endParaRPr/>
          </a:p>
          <a:p>
            <a:pPr marL="365125" marR="0" lvl="0" indent="-282575" algn="l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06686D"/>
              </a:buClr>
              <a:buSzPts val="3600"/>
              <a:buFont typeface="Bookman Old Style"/>
              <a:buNone/>
            </a:pPr>
            <a:r>
              <a:rPr lang="uk-UA" sz="36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бальзам для   хворої душі </a:t>
            </a:r>
            <a:endParaRPr/>
          </a:p>
          <a:p>
            <a:pPr marL="365125" marR="0" lvl="0" indent="-282575" algn="l" rtl="0">
              <a:lnSpc>
                <a:spcPct val="6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36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720"/>
              </a:spcBef>
              <a:spcAft>
                <a:spcPts val="0"/>
              </a:spcAft>
              <a:buClr>
                <a:srgbClr val="06686D"/>
              </a:buClr>
              <a:buSzPts val="3600"/>
              <a:buFont typeface="Bookman Old Style"/>
              <a:buNone/>
            </a:pPr>
            <a:r>
              <a:rPr lang="uk-UA" sz="36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                   В . Шекспір</a:t>
            </a:r>
            <a:endParaRPr sz="16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420"/>
              </a:spcBef>
              <a:spcAft>
                <a:spcPts val="0"/>
              </a:spcAft>
              <a:buClr>
                <a:srgbClr val="06686D"/>
              </a:buClr>
              <a:buSzPts val="2100"/>
              <a:buFont typeface="Bookman Old Style"/>
              <a:buNone/>
            </a:pPr>
            <a:r>
              <a:rPr lang="uk-UA" sz="21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                           </a:t>
            </a:r>
            <a:endParaRPr sz="26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endParaRPr sz="26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60"/>
              </a:spcBef>
              <a:spcAft>
                <a:spcPts val="0"/>
              </a:spcAft>
              <a:buClr>
                <a:schemeClr val="dk1"/>
              </a:buClr>
              <a:buSzPts val="300"/>
              <a:buFont typeface="Arial"/>
              <a:buNone/>
            </a:pPr>
            <a:endParaRPr sz="3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65125" marR="0" lvl="0" indent="-282575" algn="l" rtl="0">
              <a:lnSpc>
                <a:spcPct val="60000"/>
              </a:lnSpc>
              <a:spcBef>
                <a:spcPts val="60"/>
              </a:spcBef>
              <a:spcAft>
                <a:spcPts val="0"/>
              </a:spcAft>
              <a:buClr>
                <a:srgbClr val="06686D"/>
              </a:buClr>
              <a:buSzPts val="300"/>
              <a:buFont typeface="Constantia"/>
              <a:buNone/>
            </a:pPr>
            <a:r>
              <a:rPr lang="uk-UA" sz="300" b="1" i="0" u="none">
                <a:solidFill>
                  <a:srgbClr val="06686D"/>
                </a:solidFill>
                <a:latin typeface="Constantia"/>
                <a:ea typeface="Constantia"/>
                <a:cs typeface="Constantia"/>
                <a:sym typeface="Constantia"/>
              </a:rPr>
              <a:t>                     </a:t>
            </a:r>
            <a:endParaRPr/>
          </a:p>
        </p:txBody>
      </p:sp>
      <p:pic>
        <p:nvPicPr>
          <p:cNvPr id="268" name="Google Shape;268;p16" descr="ÐÐ°ÑÑÐ¸Ð½ÐºÐ¸ Ð¿Ð¾ Ð·Ð°Ð¿ÑÐ¾ÑÑ ÑÐµÐºÑÐ¿Ð¸Ñ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43062" y="3143250"/>
            <a:ext cx="2357437" cy="3379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17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8750" y="642937"/>
            <a:ext cx="2928937" cy="196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7" descr="ÐÐ°ÑÑÐ¸Ð½ÐºÐ¸ Ð¿Ð¾ Ð·Ð°Ð¿ÑÐ¾ÑÑ ÑÐ¿ÑÑÐ¸Ðµ Ð¶Ð¸Ð²Ð¾ÑÐ½ÑÐ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72187" y="4929187"/>
            <a:ext cx="2800350" cy="1751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7" descr="I:\урок\Новая папка\116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57562" y="2786062"/>
            <a:ext cx="3571875" cy="1858962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17"/>
          <p:cNvSpPr txBox="1"/>
          <p:nvPr/>
        </p:nvSpPr>
        <p:spPr>
          <a:xfrm>
            <a:off x="4786314" y="642918"/>
            <a:ext cx="3929089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Constantia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ЧИ СПЛЯТЬ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Constantia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ТВАРИНИ?</a:t>
            </a:r>
            <a:endParaRPr sz="4400" b="1" i="1" u="none" strike="noStrike" cap="none">
              <a:solidFill>
                <a:srgbClr val="00A568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77" name="Google Shape;277;p17"/>
          <p:cNvSpPr/>
          <p:nvPr/>
        </p:nvSpPr>
        <p:spPr>
          <a:xfrm>
            <a:off x="1071538" y="4786322"/>
            <a:ext cx="485775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000"/>
              <a:buFont typeface="Arial"/>
              <a:buNone/>
            </a:pPr>
            <a:r>
              <a:rPr lang="uk-UA" sz="20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http://school6.ck.sch.in.ua/predmeti/biologiya/25_faktiv_pro_te_yak_splyatj_tvarini/</a:t>
            </a:r>
            <a:endParaRPr sz="2000" b="1" i="0" u="sng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17"/>
          <p:cNvSpPr/>
          <p:nvPr/>
        </p:nvSpPr>
        <p:spPr>
          <a:xfrm>
            <a:off x="1071538" y="6000768"/>
            <a:ext cx="45720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000"/>
              <a:buFont typeface="Arial"/>
              <a:buNone/>
            </a:pPr>
            <a:r>
              <a:rPr lang="uk-UA" sz="20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http://www.poznavayka.org/uk/zoologiya-2/yak-splyat-tvarini/</a:t>
            </a:r>
            <a:endParaRPr sz="20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wipe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8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СКІЛЬКИ СПЛЯТЬ ТВАРИНИ?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aphicFrame>
        <p:nvGraphicFramePr>
          <p:cNvPr id="284" name="Google Shape;284;p18"/>
          <p:cNvGraphicFramePr/>
          <p:nvPr/>
        </p:nvGraphicFramePr>
        <p:xfrm>
          <a:off x="1133475" y="1566862"/>
          <a:ext cx="7802562" cy="487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9"/>
          <p:cNvSpPr txBox="1">
            <a:spLocks noGrp="1"/>
          </p:cNvSpPr>
          <p:nvPr>
            <p:ph type="title" idx="4294967295"/>
          </p:nvPr>
        </p:nvSpPr>
        <p:spPr>
          <a:xfrm>
            <a:off x="5500694" y="214290"/>
            <a:ext cx="3428992" cy="185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3200"/>
              <a:buFont typeface="Bookman Old Style"/>
              <a:buNone/>
            </a:pPr>
            <a:r>
              <a:rPr lang="uk-UA" sz="32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Бог сна і сновидінь Гіпнос</a:t>
            </a:r>
            <a:endParaRPr sz="32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290" name="Google Shape;290;p19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000" y="285750"/>
            <a:ext cx="4491037" cy="30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9" descr="ÐÐ°ÑÑÐ¸Ð½ÐºÐ¸ Ð¿Ð¾ Ð·Ð°Ð¿ÑÐ¾ÑÑ Ð¼Ð¾ÑÑÐµÐ¹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86437" y="2500312"/>
            <a:ext cx="3217862" cy="421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9"/>
          <p:cNvSpPr txBox="1"/>
          <p:nvPr/>
        </p:nvSpPr>
        <p:spPr>
          <a:xfrm>
            <a:off x="1571604" y="4500570"/>
            <a:ext cx="4000503" cy="1571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3200"/>
              <a:buFont typeface="Bookman Old Style"/>
              <a:buNone/>
            </a:pPr>
            <a:r>
              <a:rPr lang="uk-UA" sz="32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Бог добрих сновидінь Морфей</a:t>
            </a:r>
            <a:endParaRPr sz="32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0"/>
          <p:cNvSpPr txBox="1">
            <a:spLocks noGrp="1"/>
          </p:cNvSpPr>
          <p:nvPr>
            <p:ph type="title" idx="4294967295"/>
          </p:nvPr>
        </p:nvSpPr>
        <p:spPr>
          <a:xfrm>
            <a:off x="5357818" y="274638"/>
            <a:ext cx="3786182" cy="5869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2400"/>
              <a:buFont typeface="Bookman Old Style"/>
              <a:buNone/>
            </a:pPr>
            <a:r>
              <a:rPr lang="uk-UA" sz="2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Дрімота - вечірній або нічний дух в образі доброї бабусі з м'якими, ласкавими руками у слов’ян</a:t>
            </a:r>
            <a:endParaRPr sz="2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298" name="Google Shape;298;p20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8687" y="292100"/>
            <a:ext cx="4429125" cy="656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1"/>
          <p:cNvSpPr txBox="1">
            <a:spLocks noGrp="1"/>
          </p:cNvSpPr>
          <p:nvPr>
            <p:ph type="title" idx="4294967295"/>
          </p:nvPr>
        </p:nvSpPr>
        <p:spPr>
          <a:xfrm>
            <a:off x="1000100" y="0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ФАЗИ СНУ</a:t>
            </a:r>
            <a:endParaRPr sz="4400" b="1" i="0" u="none" strike="noStrike" cap="none">
              <a:solidFill>
                <a:srgbClr val="00A568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pSp>
        <p:nvGrpSpPr>
          <p:cNvPr id="304" name="Google Shape;304;p21"/>
          <p:cNvGrpSpPr/>
          <p:nvPr/>
        </p:nvGrpSpPr>
        <p:grpSpPr>
          <a:xfrm>
            <a:off x="1000125" y="1071562"/>
            <a:ext cx="7858125" cy="5429250"/>
            <a:chOff x="1071538" y="1071546"/>
            <a:chExt cx="7858180" cy="5429288"/>
          </a:xfrm>
        </p:grpSpPr>
        <p:sp>
          <p:nvSpPr>
            <p:cNvPr id="305" name="Google Shape;305;p21"/>
            <p:cNvSpPr/>
            <p:nvPr/>
          </p:nvSpPr>
          <p:spPr>
            <a:xfrm>
              <a:off x="3857620" y="1071546"/>
              <a:ext cx="2143140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Фази сну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06" name="Google Shape;306;p21"/>
            <p:cNvSpPr/>
            <p:nvPr/>
          </p:nvSpPr>
          <p:spPr>
            <a:xfrm>
              <a:off x="6429388" y="2000240"/>
              <a:ext cx="2214578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швидкого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07" name="Google Shape;307;p21"/>
            <p:cNvSpPr/>
            <p:nvPr/>
          </p:nvSpPr>
          <p:spPr>
            <a:xfrm>
              <a:off x="1071538" y="1928802"/>
              <a:ext cx="2214578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повільного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08" name="Google Shape;308;p21"/>
            <p:cNvSpPr/>
            <p:nvPr/>
          </p:nvSpPr>
          <p:spPr>
            <a:xfrm>
              <a:off x="1785918" y="2928934"/>
              <a:ext cx="2857520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дрімота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09" name="Google Shape;309;p21"/>
            <p:cNvSpPr/>
            <p:nvPr/>
          </p:nvSpPr>
          <p:spPr>
            <a:xfrm>
              <a:off x="5572132" y="3500438"/>
              <a:ext cx="3357586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парадоксальний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10" name="Google Shape;310;p21"/>
            <p:cNvSpPr/>
            <p:nvPr/>
          </p:nvSpPr>
          <p:spPr>
            <a:xfrm>
              <a:off x="1785918" y="5715016"/>
              <a:ext cx="2857520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глибокий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11" name="Google Shape;311;p21"/>
            <p:cNvSpPr/>
            <p:nvPr/>
          </p:nvSpPr>
          <p:spPr>
            <a:xfrm>
              <a:off x="1785918" y="3857628"/>
              <a:ext cx="2857520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поверхневий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12" name="Google Shape;312;p21"/>
            <p:cNvSpPr/>
            <p:nvPr/>
          </p:nvSpPr>
          <p:spPr>
            <a:xfrm>
              <a:off x="1785918" y="4786322"/>
              <a:ext cx="2857520" cy="785818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Bookman Old Style"/>
                <a:buNone/>
              </a:pPr>
              <a:r>
                <a:rPr lang="uk-UA" sz="28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помірної глибини</a:t>
              </a:r>
              <a:endParaRPr sz="28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cxnSp>
          <p:nvCxnSpPr>
            <p:cNvPr id="313" name="Google Shape;313;p21"/>
            <p:cNvCxnSpPr/>
            <p:nvPr/>
          </p:nvCxnSpPr>
          <p:spPr>
            <a:xfrm>
              <a:off x="2214546" y="1428735"/>
              <a:ext cx="1571636" cy="1588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4" name="Google Shape;314;p21"/>
            <p:cNvCxnSpPr/>
            <p:nvPr/>
          </p:nvCxnSpPr>
          <p:spPr>
            <a:xfrm>
              <a:off x="6072198" y="1428735"/>
              <a:ext cx="1571636" cy="1588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5" name="Google Shape;315;p21"/>
            <p:cNvCxnSpPr/>
            <p:nvPr/>
          </p:nvCxnSpPr>
          <p:spPr>
            <a:xfrm rot="5400000">
              <a:off x="2000231" y="1643050"/>
              <a:ext cx="430216" cy="1588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6" name="Google Shape;316;p21"/>
            <p:cNvCxnSpPr/>
            <p:nvPr/>
          </p:nvCxnSpPr>
          <p:spPr>
            <a:xfrm rot="-5400000">
              <a:off x="7393802" y="1678768"/>
              <a:ext cx="500065" cy="3175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7" name="Google Shape;317;p21"/>
            <p:cNvCxnSpPr/>
            <p:nvPr/>
          </p:nvCxnSpPr>
          <p:spPr>
            <a:xfrm rot="-5400000">
              <a:off x="7358082" y="3143247"/>
              <a:ext cx="571504" cy="3175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8" name="Google Shape;318;p21"/>
            <p:cNvCxnSpPr/>
            <p:nvPr/>
          </p:nvCxnSpPr>
          <p:spPr>
            <a:xfrm rot="-5400000">
              <a:off x="-356428" y="4499776"/>
              <a:ext cx="3429024" cy="1588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19" name="Google Shape;319;p21"/>
            <p:cNvCxnSpPr/>
            <p:nvPr/>
          </p:nvCxnSpPr>
          <p:spPr>
            <a:xfrm>
              <a:off x="1357290" y="3286123"/>
              <a:ext cx="357191" cy="1588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20" name="Google Shape;320;p21"/>
            <p:cNvCxnSpPr/>
            <p:nvPr/>
          </p:nvCxnSpPr>
          <p:spPr>
            <a:xfrm>
              <a:off x="1357290" y="4214818"/>
              <a:ext cx="357191" cy="1587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21" name="Google Shape;321;p21"/>
            <p:cNvCxnSpPr/>
            <p:nvPr/>
          </p:nvCxnSpPr>
          <p:spPr>
            <a:xfrm>
              <a:off x="1357290" y="5214950"/>
              <a:ext cx="357191" cy="1587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22" name="Google Shape;322;p21"/>
            <p:cNvCxnSpPr/>
            <p:nvPr/>
          </p:nvCxnSpPr>
          <p:spPr>
            <a:xfrm>
              <a:off x="1357290" y="6215082"/>
              <a:ext cx="357191" cy="1587"/>
            </a:xfrm>
            <a:prstGeom prst="straightConnector1">
              <a:avLst/>
            </a:prstGeom>
            <a:noFill/>
            <a:ln w="25400" cap="flat" cmpd="sng">
              <a:solidFill>
                <a:srgbClr val="10CF9B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63500" dist="20000" dir="5400000">
                <a:srgbClr val="000000">
                  <a:alpha val="37647"/>
                </a:srgbClr>
              </a:outerShdw>
            </a:effectLst>
          </p:spPr>
        </p:cxnSp>
      </p:grpSp>
      <p:pic>
        <p:nvPicPr>
          <p:cNvPr id="323" name="Google Shape;323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2375" y="142875"/>
            <a:ext cx="1357312" cy="142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2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ТРИВАЛІСТЬ СТАДІЙ ПОВІЛЬНОГО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aphicFrame>
        <p:nvGraphicFramePr>
          <p:cNvPr id="329" name="Google Shape;329;p22"/>
          <p:cNvGraphicFramePr/>
          <p:nvPr/>
        </p:nvGraphicFramePr>
        <p:xfrm>
          <a:off x="854075" y="1639887"/>
          <a:ext cx="8296275" cy="479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3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2225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2800"/>
              <a:buFont typeface="Bookman Old Style"/>
              <a:buNone/>
            </a:pPr>
            <a: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/>
            </a:r>
            <a:b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ОХОРОННЕ  ГАЛЬМУВАННЯ  КОРИ  І  ПІДКІРКИ  ВІД  ПЕРЕВТОМЛЕННЯ  І  ВИСНАЖЕННЯ</a:t>
            </a:r>
            <a:b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r>
              <a:rPr lang="uk-UA" sz="2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                                          І.П.ПАВЛОВ</a:t>
            </a:r>
            <a:r>
              <a:rPr lang="uk-UA"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/>
            </a:r>
            <a:br>
              <a:rPr lang="uk-UA"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</a:br>
            <a:endParaRPr sz="4800" b="1" i="0" u="none" strike="noStrike" cap="none">
              <a:solidFill>
                <a:srgbClr val="00A568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335" name="Google Shape;335;p23"/>
          <p:cNvSpPr txBox="1"/>
          <p:nvPr/>
        </p:nvSpPr>
        <p:spPr>
          <a:xfrm>
            <a:off x="228600" y="457200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6" name="Google Shape;336;p23"/>
          <p:cNvGrpSpPr/>
          <p:nvPr/>
        </p:nvGrpSpPr>
        <p:grpSpPr>
          <a:xfrm>
            <a:off x="1071562" y="2286000"/>
            <a:ext cx="7781925" cy="4167187"/>
            <a:chOff x="1071538" y="2285992"/>
            <a:chExt cx="7781494" cy="4166558"/>
          </a:xfrm>
        </p:grpSpPr>
        <p:grpSp>
          <p:nvGrpSpPr>
            <p:cNvPr id="337" name="Google Shape;337;p23"/>
            <p:cNvGrpSpPr/>
            <p:nvPr/>
          </p:nvGrpSpPr>
          <p:grpSpPr>
            <a:xfrm>
              <a:off x="1071538" y="2285992"/>
              <a:ext cx="7781494" cy="4166558"/>
              <a:chOff x="1071538" y="2643182"/>
              <a:chExt cx="7781494" cy="4166558"/>
            </a:xfrm>
          </p:grpSpPr>
          <p:sp>
            <p:nvSpPr>
              <p:cNvPr id="338" name="Google Shape;338;p23"/>
              <p:cNvSpPr txBox="1"/>
              <p:nvPr/>
            </p:nvSpPr>
            <p:spPr>
              <a:xfrm>
                <a:off x="6143636" y="2643182"/>
                <a:ext cx="2709396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Фаза </a:t>
                </a:r>
                <a:endParaRPr/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швидкого сну</a:t>
                </a:r>
                <a:endParaRPr/>
              </a:p>
            </p:txBody>
          </p:sp>
          <p:sp>
            <p:nvSpPr>
              <p:cNvPr id="339" name="Google Shape;339;p23"/>
              <p:cNvSpPr txBox="1"/>
              <p:nvPr/>
            </p:nvSpPr>
            <p:spPr>
              <a:xfrm>
                <a:off x="1142976" y="2643182"/>
                <a:ext cx="2844048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Фаза </a:t>
                </a:r>
                <a:endParaRPr/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повільного сну</a:t>
                </a:r>
                <a:endParaRPr/>
              </a:p>
            </p:txBody>
          </p:sp>
          <p:sp>
            <p:nvSpPr>
              <p:cNvPr id="340" name="Google Shape;340;p23"/>
              <p:cNvSpPr txBox="1"/>
              <p:nvPr/>
            </p:nvSpPr>
            <p:spPr>
              <a:xfrm>
                <a:off x="1071538" y="5000636"/>
                <a:ext cx="2515432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1-1,5 години</a:t>
                </a:r>
                <a:endParaRPr/>
              </a:p>
            </p:txBody>
          </p:sp>
          <p:sp>
            <p:nvSpPr>
              <p:cNvPr id="341" name="Google Shape;341;p23"/>
              <p:cNvSpPr txBox="1"/>
              <p:nvPr/>
            </p:nvSpPr>
            <p:spPr>
              <a:xfrm>
                <a:off x="6072198" y="5000636"/>
                <a:ext cx="2635658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15-30 хвилин</a:t>
                </a:r>
                <a:endParaRPr/>
              </a:p>
            </p:txBody>
          </p:sp>
          <p:sp>
            <p:nvSpPr>
              <p:cNvPr id="342" name="Google Shape;342;p23"/>
              <p:cNvSpPr txBox="1"/>
              <p:nvPr/>
            </p:nvSpPr>
            <p:spPr>
              <a:xfrm>
                <a:off x="3643306" y="3857628"/>
                <a:ext cx="2694969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Сонний цикл </a:t>
                </a:r>
                <a:endParaRPr/>
              </a:p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(за ніч 4-5)</a:t>
                </a:r>
                <a:endParaRPr/>
              </a:p>
            </p:txBody>
          </p:sp>
          <p:sp>
            <p:nvSpPr>
              <p:cNvPr id="343" name="Google Shape;343;p23"/>
              <p:cNvSpPr/>
              <p:nvPr/>
            </p:nvSpPr>
            <p:spPr>
              <a:xfrm>
                <a:off x="2643076" y="3714583"/>
                <a:ext cx="1071503" cy="1285681"/>
              </a:xfrm>
              <a:prstGeom prst="curvedRightArrow">
                <a:avLst>
                  <a:gd name="adj1" fmla="val 12599"/>
                  <a:gd name="adj2" fmla="val 19350"/>
                  <a:gd name="adj3" fmla="val 16200"/>
                </a:avLst>
              </a:prstGeom>
              <a:solidFill>
                <a:schemeClr val="lt1"/>
              </a:solidFill>
              <a:ln w="25400" cap="flat" cmpd="sng">
                <a:solidFill>
                  <a:srgbClr val="08509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4" name="Google Shape;344;p23"/>
              <p:cNvSpPr/>
              <p:nvPr/>
            </p:nvSpPr>
            <p:spPr>
              <a:xfrm>
                <a:off x="5929019" y="3643156"/>
                <a:ext cx="1071503" cy="1357108"/>
              </a:xfrm>
              <a:prstGeom prst="curvedLeftArrow">
                <a:avLst>
                  <a:gd name="adj1" fmla="val 13073"/>
                  <a:gd name="adj2" fmla="val 19468"/>
                  <a:gd name="adj3" fmla="val 5400"/>
                </a:avLst>
              </a:prstGeom>
              <a:solidFill>
                <a:schemeClr val="lt1"/>
              </a:solidFill>
              <a:ln w="25400" cap="flat" cmpd="sng">
                <a:solidFill>
                  <a:srgbClr val="08509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5" name="Google Shape;345;p23"/>
              <p:cNvSpPr txBox="1"/>
              <p:nvPr/>
            </p:nvSpPr>
            <p:spPr>
              <a:xfrm>
                <a:off x="6215074" y="6286520"/>
                <a:ext cx="2260555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Bookman Old Style"/>
                  <a:buNone/>
                </a:pPr>
                <a:r>
                  <a:rPr lang="uk-UA" sz="2800" b="0" i="0" u="none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сновидіння</a:t>
                </a:r>
                <a:endParaRPr/>
              </a:p>
            </p:txBody>
          </p:sp>
        </p:grpSp>
        <p:sp>
          <p:nvSpPr>
            <p:cNvPr id="346" name="Google Shape;346;p23"/>
            <p:cNvSpPr/>
            <p:nvPr/>
          </p:nvSpPr>
          <p:spPr>
            <a:xfrm>
              <a:off x="7214823" y="5071634"/>
              <a:ext cx="285734" cy="999974"/>
            </a:xfrm>
            <a:prstGeom prst="upArrow">
              <a:avLst>
                <a:gd name="adj1" fmla="val 3086"/>
                <a:gd name="adj2" fmla="val 50000"/>
              </a:avLst>
            </a:prstGeom>
            <a:solidFill>
              <a:schemeClr val="lt1"/>
            </a:solidFill>
            <a:ln w="25400" cap="flat" cmpd="sng">
              <a:solidFill>
                <a:srgbClr val="08509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24" descr="ÑÐºÑÐ»ÑÐºÐ¸ Ð½ÐµÐ¾Ð±ÑÑÐ´Ð½Ð¾ ÑÐ¿Ð°ÑÐ¸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5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8C"/>
              </a:buClr>
              <a:buSzPct val="100000"/>
              <a:buFont typeface="Bookman Old Style"/>
              <a:buNone/>
            </a:pPr>
            <a:r>
              <a:rPr lang="uk-UA" sz="3600" b="1" i="1" u="none" strike="noStrike" cap="none">
                <a:solidFill>
                  <a:srgbClr val="006B8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СОН – НЕ БІЛЬШЕ НІЖ ПОГАНА ЗВИЧКА</a:t>
            </a:r>
            <a:r>
              <a:rPr lang="uk-UA" sz="3200" b="1" i="1" u="none" strike="noStrike" cap="none">
                <a:solidFill>
                  <a:srgbClr val="006B8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/>
            </a:r>
            <a:br>
              <a:rPr lang="uk-UA" sz="3200" b="1" i="1" u="none" strike="noStrike" cap="none">
                <a:solidFill>
                  <a:srgbClr val="006B8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r>
              <a:rPr lang="uk-UA" sz="3200" b="1" i="1" u="none" strike="noStrike" cap="none">
                <a:solidFill>
                  <a:srgbClr val="006B8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                                       НАПОЛЕОН</a:t>
            </a:r>
            <a:endParaRPr sz="3200" b="1" i="1" u="none" strike="noStrike" cap="none">
              <a:solidFill>
                <a:srgbClr val="006B8C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357" name="Google Shape;357;p25"/>
          <p:cNvSpPr txBox="1">
            <a:spLocks noGrp="1"/>
          </p:cNvSpPr>
          <p:nvPr>
            <p:ph type="body" idx="1"/>
          </p:nvPr>
        </p:nvSpPr>
        <p:spPr>
          <a:xfrm>
            <a:off x="1214437" y="1714500"/>
            <a:ext cx="749935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СОН = 8 – 10 годин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1" u="none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Бехтерєв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Гьоте                      5 годин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Шіллер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1" u="none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Едісон                 2 – 3 години  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Наполеон </a:t>
            </a:r>
            <a:endParaRPr/>
          </a:p>
        </p:txBody>
      </p:sp>
      <p:cxnSp>
        <p:nvCxnSpPr>
          <p:cNvPr id="358" name="Google Shape;358;p25"/>
          <p:cNvCxnSpPr/>
          <p:nvPr/>
        </p:nvCxnSpPr>
        <p:spPr>
          <a:xfrm>
            <a:off x="3571875" y="3143250"/>
            <a:ext cx="2000250" cy="428625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stealth" w="med" len="med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</p:cxnSp>
      <p:cxnSp>
        <p:nvCxnSpPr>
          <p:cNvPr id="359" name="Google Shape;359;p25"/>
          <p:cNvCxnSpPr/>
          <p:nvPr/>
        </p:nvCxnSpPr>
        <p:spPr>
          <a:xfrm>
            <a:off x="2928937" y="3643312"/>
            <a:ext cx="2357437" cy="1587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stealth" w="med" len="med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</p:cxnSp>
      <p:cxnSp>
        <p:nvCxnSpPr>
          <p:cNvPr id="360" name="Google Shape;360;p25"/>
          <p:cNvCxnSpPr/>
          <p:nvPr/>
        </p:nvCxnSpPr>
        <p:spPr>
          <a:xfrm rot="10800000" flipH="1">
            <a:off x="3214687" y="3786187"/>
            <a:ext cx="2357437" cy="428625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stealth" w="med" len="med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</p:cxnSp>
      <p:cxnSp>
        <p:nvCxnSpPr>
          <p:cNvPr id="361" name="Google Shape;361;p25"/>
          <p:cNvCxnSpPr/>
          <p:nvPr/>
        </p:nvCxnSpPr>
        <p:spPr>
          <a:xfrm>
            <a:off x="2928937" y="5143500"/>
            <a:ext cx="2071687" cy="1587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stealth" w="med" len="med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</p:cxnSp>
      <p:cxnSp>
        <p:nvCxnSpPr>
          <p:cNvPr id="362" name="Google Shape;362;p25"/>
          <p:cNvCxnSpPr/>
          <p:nvPr/>
        </p:nvCxnSpPr>
        <p:spPr>
          <a:xfrm rot="10800000" flipH="1">
            <a:off x="3571875" y="5357812"/>
            <a:ext cx="1357312" cy="428625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stealth" w="med" len="med"/>
          </a:ln>
          <a:effectLst>
            <a:outerShdw blurRad="63500" dist="20000" dir="5400000">
              <a:srgbClr val="000000">
                <a:alpha val="37647"/>
              </a:srgbClr>
            </a:outerShdw>
          </a:effec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6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ЦІННІСТЬ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aphicFrame>
        <p:nvGraphicFramePr>
          <p:cNvPr id="368" name="Google Shape;368;p26"/>
          <p:cNvGraphicFramePr/>
          <p:nvPr/>
        </p:nvGraphicFramePr>
        <p:xfrm>
          <a:off x="1571625" y="1428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{CD0FCD3D-A821-4988-A5D9-011D28E41A41}</a:tableStyleId>
              </a:tblPr>
              <a:tblGrid>
                <a:gridCol w="2252650"/>
                <a:gridCol w="4643425"/>
              </a:tblGrid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Час доби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Цінність сну за 1 годину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19 до 20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7 годин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20 до 21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6 годин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21 до 22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5 годин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22 до 23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4 години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23 до 24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3 години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00 до 01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2 години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01 до 02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1 година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02 до 03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30 хвилин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03 до 04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15 хвилин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04 до 05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7 хвилин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0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З 05 до 06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400"/>
                        <a:buFont typeface="Bookman Old Style"/>
                        <a:buNone/>
                      </a:pPr>
                      <a:r>
                        <a:rPr lang="uk-UA" sz="2400" b="0" i="0" u="none" strike="noStrike" cap="none">
                          <a:solidFill>
                            <a:schemeClr val="dk1"/>
                          </a:solidFill>
                          <a:latin typeface="Bookman Old Style"/>
                          <a:ea typeface="Bookman Old Style"/>
                          <a:cs typeface="Bookman Old Style"/>
                          <a:sym typeface="Bookman Old Style"/>
                        </a:rPr>
                        <a:t>1 хвилина</a:t>
                      </a:r>
                      <a:endParaRPr/>
                    </a:p>
                  </a:txBody>
                  <a:tcPr marL="68575" marR="68575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7"/>
          <p:cNvSpPr txBox="1">
            <a:spLocks noGrp="1"/>
          </p:cNvSpPr>
          <p:nvPr>
            <p:ph type="title" idx="4294967295"/>
          </p:nvPr>
        </p:nvSpPr>
        <p:spPr>
          <a:xfrm>
            <a:off x="1071539" y="214290"/>
            <a:ext cx="478634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ВИДИ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374" name="Google Shape;374;p27"/>
          <p:cNvGrpSpPr/>
          <p:nvPr/>
        </p:nvGrpSpPr>
        <p:grpSpPr>
          <a:xfrm>
            <a:off x="1214437" y="2214562"/>
            <a:ext cx="7643812" cy="4000500"/>
            <a:chOff x="1000100" y="1435480"/>
            <a:chExt cx="7643866" cy="4000514"/>
          </a:xfrm>
        </p:grpSpPr>
        <p:sp>
          <p:nvSpPr>
            <p:cNvPr id="375" name="Google Shape;375;p27"/>
            <p:cNvSpPr/>
            <p:nvPr/>
          </p:nvSpPr>
          <p:spPr>
            <a:xfrm>
              <a:off x="4090173" y="3699922"/>
              <a:ext cx="4553793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вплив хімічних речовин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76" name="Google Shape;376;p27"/>
            <p:cNvSpPr/>
            <p:nvPr/>
          </p:nvSpPr>
          <p:spPr>
            <a:xfrm>
              <a:off x="1000100" y="4756661"/>
              <a:ext cx="2520849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паталогічний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77" name="Google Shape;377;p27"/>
            <p:cNvSpPr/>
            <p:nvPr/>
          </p:nvSpPr>
          <p:spPr>
            <a:xfrm>
              <a:off x="1000100" y="2643182"/>
              <a:ext cx="2520849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гіпнотичний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78" name="Google Shape;378;p27"/>
            <p:cNvSpPr/>
            <p:nvPr/>
          </p:nvSpPr>
          <p:spPr>
            <a:xfrm>
              <a:off x="1000100" y="3699922"/>
              <a:ext cx="2520849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наркотичний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79" name="Google Shape;379;p27"/>
            <p:cNvSpPr/>
            <p:nvPr/>
          </p:nvSpPr>
          <p:spPr>
            <a:xfrm>
              <a:off x="1010941" y="1521024"/>
              <a:ext cx="2520849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18900000" algn="b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фізіологічний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80" name="Google Shape;380;p27"/>
            <p:cNvSpPr/>
            <p:nvPr/>
          </p:nvSpPr>
          <p:spPr>
            <a:xfrm>
              <a:off x="4090173" y="4756661"/>
              <a:ext cx="4553793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50"/>
                <a:buFont typeface="Bookman Old Style"/>
                <a:buNone/>
              </a:pPr>
              <a:r>
                <a:rPr lang="uk-UA" sz="225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ушкодження головного мозку</a:t>
              </a:r>
              <a:endParaRPr sz="225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81" name="Google Shape;381;p27"/>
            <p:cNvSpPr/>
            <p:nvPr/>
          </p:nvSpPr>
          <p:spPr>
            <a:xfrm>
              <a:off x="4090173" y="2643182"/>
              <a:ext cx="4553793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гіпнотичне навіювання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sp>
          <p:nvSpPr>
            <p:cNvPr id="382" name="Google Shape;382;p27"/>
            <p:cNvSpPr/>
            <p:nvPr/>
          </p:nvSpPr>
          <p:spPr>
            <a:xfrm>
              <a:off x="4090173" y="1435480"/>
              <a:ext cx="4553793" cy="679333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38100" algn="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 strike="noStrike" cap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вимкнення свідомості</a:t>
              </a:r>
              <a:endParaRPr sz="2400" b="0" i="0" u="none" strike="noStrike" cap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endParaRPr>
            </a:p>
          </p:txBody>
        </p:sp>
        <p:cxnSp>
          <p:nvCxnSpPr>
            <p:cNvPr id="383" name="Google Shape;383;p27"/>
            <p:cNvCxnSpPr/>
            <p:nvPr/>
          </p:nvCxnSpPr>
          <p:spPr>
            <a:xfrm>
              <a:off x="3521068" y="1813306"/>
              <a:ext cx="487365" cy="0"/>
            </a:xfrm>
            <a:prstGeom prst="straightConnector1">
              <a:avLst/>
            </a:prstGeom>
            <a:noFill/>
            <a:ln w="38100" cap="flat" cmpd="sng">
              <a:solidFill>
                <a:srgbClr val="0A6DC6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384" name="Google Shape;384;p27"/>
            <p:cNvCxnSpPr/>
            <p:nvPr/>
          </p:nvCxnSpPr>
          <p:spPr>
            <a:xfrm>
              <a:off x="3521068" y="2945197"/>
              <a:ext cx="487365" cy="0"/>
            </a:xfrm>
            <a:prstGeom prst="straightConnector1">
              <a:avLst/>
            </a:prstGeom>
            <a:noFill/>
            <a:ln w="38100" cap="flat" cmpd="sng">
              <a:solidFill>
                <a:srgbClr val="0A6DC6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385" name="Google Shape;385;p27"/>
            <p:cNvCxnSpPr/>
            <p:nvPr/>
          </p:nvCxnSpPr>
          <p:spPr>
            <a:xfrm>
              <a:off x="3521068" y="4002476"/>
              <a:ext cx="487365" cy="0"/>
            </a:xfrm>
            <a:prstGeom prst="straightConnector1">
              <a:avLst/>
            </a:prstGeom>
            <a:noFill/>
            <a:ln w="38100" cap="flat" cmpd="sng">
              <a:solidFill>
                <a:srgbClr val="0A6DC6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386" name="Google Shape;386;p27"/>
            <p:cNvCxnSpPr/>
            <p:nvPr/>
          </p:nvCxnSpPr>
          <p:spPr>
            <a:xfrm>
              <a:off x="3521068" y="5134368"/>
              <a:ext cx="487365" cy="0"/>
            </a:xfrm>
            <a:prstGeom prst="straightConnector1">
              <a:avLst/>
            </a:prstGeom>
            <a:noFill/>
            <a:ln w="38100" cap="flat" cmpd="sng">
              <a:solidFill>
                <a:srgbClr val="0A6DC6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</p:grpSp>
      <p:pic>
        <p:nvPicPr>
          <p:cNvPr id="387" name="Google Shape;387;p27" descr="C:\Users\Светлана\Desktop\завантаження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29375" y="214312"/>
            <a:ext cx="2381250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8"/>
          <p:cNvSpPr txBox="1">
            <a:spLocks noGrp="1"/>
          </p:cNvSpPr>
          <p:nvPr>
            <p:ph type="title" idx="4294967295"/>
          </p:nvPr>
        </p:nvSpPr>
        <p:spPr>
          <a:xfrm>
            <a:off x="1214414" y="142852"/>
            <a:ext cx="7615237" cy="796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ЛЕТАРГІЧНИЙ СОН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393" name="Google Shape;393;p28" descr="Похожее изображение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4" name="Google Shape;394;p28"/>
          <p:cNvGrpSpPr/>
          <p:nvPr/>
        </p:nvGrpSpPr>
        <p:grpSpPr>
          <a:xfrm>
            <a:off x="1214437" y="928687"/>
            <a:ext cx="4643437" cy="2643187"/>
            <a:chOff x="857224" y="928670"/>
            <a:chExt cx="4643470" cy="2643206"/>
          </a:xfrm>
        </p:grpSpPr>
        <p:pic>
          <p:nvPicPr>
            <p:cNvPr id="395" name="Google Shape;395;p28" descr="Похожее изображение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357290" y="928670"/>
              <a:ext cx="2428892" cy="171572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6" name="Google Shape;396;p28"/>
            <p:cNvSpPr txBox="1"/>
            <p:nvPr/>
          </p:nvSpPr>
          <p:spPr>
            <a:xfrm>
              <a:off x="857224" y="2643182"/>
              <a:ext cx="4643470" cy="9286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686D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rgbClr val="06686D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“Казка  про мертву царівну</a:t>
              </a:r>
              <a:endParaRPr/>
            </a:p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686D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rgbClr val="06686D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 та сімох богатирів”</a:t>
              </a:r>
              <a:endParaRPr/>
            </a:p>
          </p:txBody>
        </p:sp>
      </p:grpSp>
      <p:grpSp>
        <p:nvGrpSpPr>
          <p:cNvPr id="397" name="Google Shape;397;p28"/>
          <p:cNvGrpSpPr/>
          <p:nvPr/>
        </p:nvGrpSpPr>
        <p:grpSpPr>
          <a:xfrm>
            <a:off x="4786312" y="3214687"/>
            <a:ext cx="4143375" cy="2757487"/>
            <a:chOff x="5000596" y="3643314"/>
            <a:chExt cx="4143404" cy="2757493"/>
          </a:xfrm>
        </p:grpSpPr>
        <p:pic>
          <p:nvPicPr>
            <p:cNvPr id="398" name="Google Shape;398;p28" descr="Картинки по запросу белоснежка спит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072198" y="3643314"/>
              <a:ext cx="1905000" cy="2276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9" name="Google Shape;399;p28"/>
            <p:cNvSpPr txBox="1"/>
            <p:nvPr/>
          </p:nvSpPr>
          <p:spPr>
            <a:xfrm>
              <a:off x="5000596" y="5929319"/>
              <a:ext cx="4143404" cy="4714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686D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rgbClr val="06686D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“Белосніжка і сім гномів”</a:t>
              </a:r>
              <a:endParaRPr/>
            </a:p>
          </p:txBody>
        </p:sp>
      </p:grpSp>
      <p:sp>
        <p:nvSpPr>
          <p:cNvPr id="400" name="Google Shape;400;p28" descr="Похожее изображение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01" name="Google Shape;401;p28"/>
          <p:cNvGrpSpPr/>
          <p:nvPr/>
        </p:nvGrpSpPr>
        <p:grpSpPr>
          <a:xfrm>
            <a:off x="1285875" y="3571875"/>
            <a:ext cx="3071812" cy="2571750"/>
            <a:chOff x="1142976" y="4071942"/>
            <a:chExt cx="3071834" cy="2571768"/>
          </a:xfrm>
        </p:grpSpPr>
        <p:pic>
          <p:nvPicPr>
            <p:cNvPr id="402" name="Google Shape;402;p28"/>
            <p:cNvPicPr preferRelativeResize="0"/>
            <p:nvPr/>
          </p:nvPicPr>
          <p:blipFill rotWithShape="1">
            <a:blip r:embed="rId5">
              <a:alphaModFix/>
            </a:blip>
            <a:srcRect r="3049"/>
            <a:stretch/>
          </p:blipFill>
          <p:spPr>
            <a:xfrm>
              <a:off x="1571604" y="4071942"/>
              <a:ext cx="2070083" cy="18253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3" name="Google Shape;403;p28"/>
            <p:cNvSpPr txBox="1"/>
            <p:nvPr/>
          </p:nvSpPr>
          <p:spPr>
            <a:xfrm>
              <a:off x="1142976" y="5857893"/>
              <a:ext cx="3071834" cy="78581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686D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rgbClr val="06686D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“Яскраво-червона квіточка”</a:t>
              </a:r>
              <a:endParaRPr/>
            </a:p>
          </p:txBody>
        </p:sp>
      </p:grpSp>
      <p:grpSp>
        <p:nvGrpSpPr>
          <p:cNvPr id="404" name="Google Shape;404;p28"/>
          <p:cNvGrpSpPr/>
          <p:nvPr/>
        </p:nvGrpSpPr>
        <p:grpSpPr>
          <a:xfrm>
            <a:off x="5786437" y="928687"/>
            <a:ext cx="2928937" cy="2286000"/>
            <a:chOff x="5715008" y="928670"/>
            <a:chExt cx="2928958" cy="2286016"/>
          </a:xfrm>
        </p:grpSpPr>
        <p:pic>
          <p:nvPicPr>
            <p:cNvPr id="405" name="Google Shape;405;p28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6000760" y="928670"/>
              <a:ext cx="2357453" cy="17680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6" name="Google Shape;406;p28"/>
            <p:cNvSpPr txBox="1"/>
            <p:nvPr/>
          </p:nvSpPr>
          <p:spPr>
            <a:xfrm>
              <a:off x="5715008" y="2714619"/>
              <a:ext cx="2928958" cy="5000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342900" marR="0" lvl="0" indent="-3429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686D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rgbClr val="06686D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“Спляча красуня”</a:t>
              </a:r>
              <a:endParaRPr/>
            </a:p>
          </p:txBody>
        </p:sp>
      </p:grpSp>
      <p:sp>
        <p:nvSpPr>
          <p:cNvPr id="407" name="Google Shape;407;p28"/>
          <p:cNvSpPr/>
          <p:nvPr/>
        </p:nvSpPr>
        <p:spPr>
          <a:xfrm>
            <a:off x="1000068" y="6143644"/>
            <a:ext cx="814393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400"/>
              <a:buFont typeface="Bookman Old Style"/>
              <a:buNone/>
            </a:pPr>
            <a:r>
              <a:rPr lang="uk-UA" sz="2400" b="1" i="0" u="sng" strike="noStrike" cap="none">
                <a:solidFill>
                  <a:srgbClr val="B1CBFF"/>
                </a:solidFill>
                <a:latin typeface="Bookman Old Style"/>
                <a:ea typeface="Bookman Old Style"/>
                <a:cs typeface="Bookman Old Style"/>
                <a:sym typeface="Bookman Old Style"/>
                <a:hlinkClick r:id="rId7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https://www.youtube.com/watch?v=IcX7gofkvdg</a:t>
            </a:r>
            <a:endParaRPr sz="32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29" descr="ÐÐ°ÑÑÐ¸Ð½ÐºÐ¸ Ð¿Ð¾ Ð·Ð°Ð¿ÑÐ¾ÑÑ ÑÑÐ·ÐºÑÐ»ÑÑÑÐ²Ð¸Ð»Ð¸Ð½ÐºÐ° Ð´Ð»Ñ Ð¾ÑÐµÐ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0125" y="2357437"/>
            <a:ext cx="8143875" cy="4357687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29"/>
          <p:cNvSpPr/>
          <p:nvPr/>
        </p:nvSpPr>
        <p:spPr>
          <a:xfrm>
            <a:off x="1357290" y="928670"/>
            <a:ext cx="7286676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400"/>
              <a:buFont typeface="Arial"/>
              <a:buNone/>
            </a:pPr>
            <a:r>
              <a:rPr lang="uk-UA" sz="24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https://www.youtube.com/watch?v=T9-CnfdD340</a:t>
            </a:r>
            <a:endParaRPr sz="24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8" name="Google Shape;418;p30"/>
          <p:cNvGrpSpPr/>
          <p:nvPr/>
        </p:nvGrpSpPr>
        <p:grpSpPr>
          <a:xfrm>
            <a:off x="1071562" y="428625"/>
            <a:ext cx="7858125" cy="6215062"/>
            <a:chOff x="1065" y="2865"/>
            <a:chExt cx="10197" cy="8760"/>
          </a:xfrm>
        </p:grpSpPr>
        <p:sp>
          <p:nvSpPr>
            <p:cNvPr id="419" name="Google Shape;419;p30"/>
            <p:cNvSpPr/>
            <p:nvPr/>
          </p:nvSpPr>
          <p:spPr>
            <a:xfrm>
              <a:off x="1065" y="2865"/>
              <a:ext cx="2461" cy="75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Bookman Old Style"/>
                <a:buNone/>
              </a:pPr>
              <a:r>
                <a:rPr lang="uk-UA" sz="18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Теорії сну</a:t>
              </a:r>
              <a:endParaRPr/>
            </a:p>
          </p:txBody>
        </p:sp>
        <p:sp>
          <p:nvSpPr>
            <p:cNvPr id="420" name="Google Shape;420;p30"/>
            <p:cNvSpPr/>
            <p:nvPr/>
          </p:nvSpPr>
          <p:spPr>
            <a:xfrm>
              <a:off x="5085" y="3795"/>
              <a:ext cx="6177" cy="105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накопичення продуктів окиснення і нестача кисню</a:t>
              </a:r>
              <a:endParaRPr/>
            </a:p>
          </p:txBody>
        </p:sp>
        <p:sp>
          <p:nvSpPr>
            <p:cNvPr id="421" name="Google Shape;421;p30"/>
            <p:cNvSpPr/>
            <p:nvPr/>
          </p:nvSpPr>
          <p:spPr>
            <a:xfrm>
              <a:off x="1848" y="3990"/>
              <a:ext cx="2697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хімічна</a:t>
              </a:r>
              <a:endParaRPr/>
            </a:p>
          </p:txBody>
        </p:sp>
        <p:sp>
          <p:nvSpPr>
            <p:cNvPr id="422" name="Google Shape;422;p30"/>
            <p:cNvSpPr/>
            <p:nvPr/>
          </p:nvSpPr>
          <p:spPr>
            <a:xfrm>
              <a:off x="1770" y="5010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судинна</a:t>
              </a:r>
              <a:endParaRPr/>
            </a:p>
          </p:txBody>
        </p:sp>
        <p:sp>
          <p:nvSpPr>
            <p:cNvPr id="423" name="Google Shape;423;p30"/>
            <p:cNvSpPr/>
            <p:nvPr/>
          </p:nvSpPr>
          <p:spPr>
            <a:xfrm>
              <a:off x="5085" y="5010"/>
              <a:ext cx="6177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звуження судин мозку</a:t>
              </a:r>
              <a:endParaRPr/>
            </a:p>
          </p:txBody>
        </p:sp>
        <p:sp>
          <p:nvSpPr>
            <p:cNvPr id="424" name="Google Shape;424;p30"/>
            <p:cNvSpPr/>
            <p:nvPr/>
          </p:nvSpPr>
          <p:spPr>
            <a:xfrm>
              <a:off x="1770" y="5820"/>
              <a:ext cx="2775" cy="99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нервових</a:t>
              </a:r>
              <a:endParaRPr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центрів</a:t>
              </a:r>
              <a:endParaRPr/>
            </a:p>
          </p:txBody>
        </p:sp>
        <p:sp>
          <p:nvSpPr>
            <p:cNvPr id="425" name="Google Shape;425;p30"/>
            <p:cNvSpPr/>
            <p:nvPr/>
          </p:nvSpPr>
          <p:spPr>
            <a:xfrm>
              <a:off x="5085" y="5820"/>
              <a:ext cx="6177" cy="99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центри спання та бадьорості в гіпоталамусі (Гессе)</a:t>
              </a:r>
              <a:endParaRPr/>
            </a:p>
          </p:txBody>
        </p:sp>
        <p:sp>
          <p:nvSpPr>
            <p:cNvPr id="426" name="Google Shape;426;p30"/>
            <p:cNvSpPr/>
            <p:nvPr/>
          </p:nvSpPr>
          <p:spPr>
            <a:xfrm>
              <a:off x="1770" y="7005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ретикулярна</a:t>
              </a:r>
              <a:endParaRPr/>
            </a:p>
          </p:txBody>
        </p:sp>
        <p:sp>
          <p:nvSpPr>
            <p:cNvPr id="427" name="Google Shape;427;p30"/>
            <p:cNvSpPr/>
            <p:nvPr/>
          </p:nvSpPr>
          <p:spPr>
            <a:xfrm>
              <a:off x="5085" y="7005"/>
              <a:ext cx="6177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гальмування (Мегун і Моруцці)</a:t>
              </a:r>
              <a:endParaRPr/>
            </a:p>
          </p:txBody>
        </p:sp>
        <p:sp>
          <p:nvSpPr>
            <p:cNvPr id="428" name="Google Shape;428;p30"/>
            <p:cNvSpPr/>
            <p:nvPr/>
          </p:nvSpPr>
          <p:spPr>
            <a:xfrm>
              <a:off x="1770" y="7890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гіпнотоксична</a:t>
              </a:r>
              <a:endParaRPr/>
            </a:p>
          </p:txBody>
        </p:sp>
        <p:sp>
          <p:nvSpPr>
            <p:cNvPr id="429" name="Google Shape;429;p30"/>
            <p:cNvSpPr/>
            <p:nvPr/>
          </p:nvSpPr>
          <p:spPr>
            <a:xfrm>
              <a:off x="5085" y="7770"/>
              <a:ext cx="6177" cy="108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отруєння мозку сонними отрутами (Пьєрон)</a:t>
              </a:r>
              <a:endParaRPr/>
            </a:p>
          </p:txBody>
        </p:sp>
        <p:sp>
          <p:nvSpPr>
            <p:cNvPr id="430" name="Google Shape;430;p30"/>
            <p:cNvSpPr/>
            <p:nvPr/>
          </p:nvSpPr>
          <p:spPr>
            <a:xfrm>
              <a:off x="1770" y="8985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біохімічна</a:t>
              </a:r>
              <a:endParaRPr/>
            </a:p>
          </p:txBody>
        </p:sp>
        <p:sp>
          <p:nvSpPr>
            <p:cNvPr id="431" name="Google Shape;431;p30"/>
            <p:cNvSpPr/>
            <p:nvPr/>
          </p:nvSpPr>
          <p:spPr>
            <a:xfrm>
              <a:off x="5085" y="9060"/>
              <a:ext cx="6177" cy="54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серотонін і норадреналін (медіатори)</a:t>
              </a:r>
              <a:endParaRPr/>
            </a:p>
          </p:txBody>
        </p:sp>
        <p:sp>
          <p:nvSpPr>
            <p:cNvPr id="432" name="Google Shape;432;p30"/>
            <p:cNvSpPr/>
            <p:nvPr/>
          </p:nvSpPr>
          <p:spPr>
            <a:xfrm>
              <a:off x="1770" y="9840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психодинамічна</a:t>
              </a:r>
              <a:endParaRPr/>
            </a:p>
          </p:txBody>
        </p:sp>
        <p:sp>
          <p:nvSpPr>
            <p:cNvPr id="433" name="Google Shape;433;p30"/>
            <p:cNvSpPr/>
            <p:nvPr/>
          </p:nvSpPr>
          <p:spPr>
            <a:xfrm>
              <a:off x="5085" y="9840"/>
              <a:ext cx="6177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гальмування кори і підкірки (Анохін)</a:t>
              </a:r>
              <a:endParaRPr/>
            </a:p>
          </p:txBody>
        </p:sp>
        <p:sp>
          <p:nvSpPr>
            <p:cNvPr id="434" name="Google Shape;434;p30"/>
            <p:cNvSpPr/>
            <p:nvPr/>
          </p:nvSpPr>
          <p:spPr>
            <a:xfrm>
              <a:off x="1760" y="10620"/>
              <a:ext cx="2775" cy="6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кортикальна</a:t>
              </a:r>
              <a:endParaRPr/>
            </a:p>
          </p:txBody>
        </p:sp>
        <p:sp>
          <p:nvSpPr>
            <p:cNvPr id="435" name="Google Shape;435;p30"/>
            <p:cNvSpPr/>
            <p:nvPr/>
          </p:nvSpPr>
          <p:spPr>
            <a:xfrm>
              <a:off x="5085" y="10620"/>
              <a:ext cx="6177" cy="100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63500" cap="flat" cmpd="thickThin">
              <a:solidFill>
                <a:srgbClr val="4BAC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Bookman Old Style"/>
                <a:buNone/>
              </a:pPr>
              <a:r>
                <a:rPr lang="uk-UA" sz="16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гальмування кори і відділах головного мозку (Павлов)</a:t>
              </a:r>
              <a:endParaRPr/>
            </a:p>
          </p:txBody>
        </p:sp>
        <p:cxnSp>
          <p:nvCxnSpPr>
            <p:cNvPr id="436" name="Google Shape;436;p30"/>
            <p:cNvCxnSpPr/>
            <p:nvPr/>
          </p:nvCxnSpPr>
          <p:spPr>
            <a:xfrm>
              <a:off x="1365" y="3615"/>
              <a:ext cx="0" cy="723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437" name="Google Shape;437;p30"/>
            <p:cNvCxnSpPr/>
            <p:nvPr/>
          </p:nvCxnSpPr>
          <p:spPr>
            <a:xfrm>
              <a:off x="1365" y="4290"/>
              <a:ext cx="483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38" name="Google Shape;438;p30"/>
            <p:cNvCxnSpPr/>
            <p:nvPr/>
          </p:nvCxnSpPr>
          <p:spPr>
            <a:xfrm>
              <a:off x="1365" y="5325"/>
              <a:ext cx="405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39" name="Google Shape;439;p30"/>
            <p:cNvCxnSpPr/>
            <p:nvPr/>
          </p:nvCxnSpPr>
          <p:spPr>
            <a:xfrm>
              <a:off x="1365" y="6285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0" name="Google Shape;440;p30"/>
            <p:cNvCxnSpPr/>
            <p:nvPr/>
          </p:nvCxnSpPr>
          <p:spPr>
            <a:xfrm>
              <a:off x="1365" y="7320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1" name="Google Shape;441;p30"/>
            <p:cNvCxnSpPr/>
            <p:nvPr/>
          </p:nvCxnSpPr>
          <p:spPr>
            <a:xfrm>
              <a:off x="1365" y="8220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2" name="Google Shape;442;p30"/>
            <p:cNvCxnSpPr/>
            <p:nvPr/>
          </p:nvCxnSpPr>
          <p:spPr>
            <a:xfrm>
              <a:off x="1355" y="9345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3" name="Google Shape;443;p30"/>
            <p:cNvCxnSpPr/>
            <p:nvPr/>
          </p:nvCxnSpPr>
          <p:spPr>
            <a:xfrm>
              <a:off x="1355" y="10125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4" name="Google Shape;444;p30"/>
            <p:cNvCxnSpPr/>
            <p:nvPr/>
          </p:nvCxnSpPr>
          <p:spPr>
            <a:xfrm>
              <a:off x="1365" y="10845"/>
              <a:ext cx="405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5" name="Google Shape;445;p30"/>
            <p:cNvCxnSpPr/>
            <p:nvPr/>
          </p:nvCxnSpPr>
          <p:spPr>
            <a:xfrm>
              <a:off x="4545" y="4290"/>
              <a:ext cx="540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6" name="Google Shape;446;p30"/>
            <p:cNvCxnSpPr/>
            <p:nvPr/>
          </p:nvCxnSpPr>
          <p:spPr>
            <a:xfrm>
              <a:off x="4545" y="5325"/>
              <a:ext cx="540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7" name="Google Shape;447;p30"/>
            <p:cNvCxnSpPr/>
            <p:nvPr/>
          </p:nvCxnSpPr>
          <p:spPr>
            <a:xfrm>
              <a:off x="4545" y="6286"/>
              <a:ext cx="54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8" name="Google Shape;448;p30"/>
            <p:cNvCxnSpPr/>
            <p:nvPr/>
          </p:nvCxnSpPr>
          <p:spPr>
            <a:xfrm>
              <a:off x="4545" y="7321"/>
              <a:ext cx="54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49" name="Google Shape;449;p30"/>
            <p:cNvCxnSpPr/>
            <p:nvPr/>
          </p:nvCxnSpPr>
          <p:spPr>
            <a:xfrm>
              <a:off x="4545" y="8221"/>
              <a:ext cx="54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50" name="Google Shape;450;p30"/>
            <p:cNvCxnSpPr/>
            <p:nvPr/>
          </p:nvCxnSpPr>
          <p:spPr>
            <a:xfrm>
              <a:off x="4545" y="9345"/>
              <a:ext cx="540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51" name="Google Shape;451;p30"/>
            <p:cNvCxnSpPr/>
            <p:nvPr/>
          </p:nvCxnSpPr>
          <p:spPr>
            <a:xfrm>
              <a:off x="4545" y="10125"/>
              <a:ext cx="540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  <p:cxnSp>
          <p:nvCxnSpPr>
            <p:cNvPr id="452" name="Google Shape;452;p30"/>
            <p:cNvCxnSpPr/>
            <p:nvPr/>
          </p:nvCxnSpPr>
          <p:spPr>
            <a:xfrm>
              <a:off x="4535" y="10951"/>
              <a:ext cx="540" cy="1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miter lim="800000"/>
              <a:headEnd type="none" w="med" len="med"/>
              <a:tailEnd type="triangle" w="med" len="med"/>
            </a:ln>
          </p:spPr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31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ВПЛИВ НЕСПАННЯ</a:t>
            </a:r>
            <a:endParaRPr sz="4400" b="1" i="0" u="none" strike="noStrike" cap="none">
              <a:solidFill>
                <a:srgbClr val="00A568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458" name="Google Shape;458;p31"/>
          <p:cNvSpPr txBox="1">
            <a:spLocks noGrp="1"/>
          </p:cNvSpPr>
          <p:nvPr>
            <p:ph type="body" idx="1"/>
          </p:nvPr>
        </p:nvSpPr>
        <p:spPr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30 -60 годин – порушується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сприйняття відстані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90 годин –  галюцінації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200 годин – психоз</a:t>
            </a:r>
            <a:endParaRPr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32"/>
          <p:cNvSpPr txBox="1">
            <a:spLocks noGrp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ПОРУШЕННЯ  РЕЖИМУ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464" name="Google Shape;464;p32" descr="Картинки по запросу нічні жахи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32" descr="Картинки по запросу синдром неспокійних ніг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6" name="Google Shape;466;p32"/>
          <p:cNvGrpSpPr/>
          <p:nvPr/>
        </p:nvGrpSpPr>
        <p:grpSpPr>
          <a:xfrm>
            <a:off x="3000375" y="857250"/>
            <a:ext cx="6000750" cy="1658937"/>
            <a:chOff x="3000375" y="857250"/>
            <a:chExt cx="6000750" cy="1658938"/>
          </a:xfrm>
        </p:grpSpPr>
        <p:pic>
          <p:nvPicPr>
            <p:cNvPr id="467" name="Google Shape;467;p3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00375" y="857250"/>
              <a:ext cx="3429000" cy="1658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8" name="Google Shape;468;p32"/>
            <p:cNvSpPr txBox="1"/>
            <p:nvPr/>
          </p:nvSpPr>
          <p:spPr>
            <a:xfrm>
              <a:off x="6429375" y="2000250"/>
              <a:ext cx="257175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нічні жахи</a:t>
              </a:r>
              <a:endParaRPr/>
            </a:p>
          </p:txBody>
        </p:sp>
      </p:grpSp>
      <p:grpSp>
        <p:nvGrpSpPr>
          <p:cNvPr id="469" name="Google Shape;469;p32"/>
          <p:cNvGrpSpPr/>
          <p:nvPr/>
        </p:nvGrpSpPr>
        <p:grpSpPr>
          <a:xfrm>
            <a:off x="5214937" y="2714625"/>
            <a:ext cx="3214687" cy="2176462"/>
            <a:chOff x="5214938" y="2714625"/>
            <a:chExt cx="3214687" cy="2176463"/>
          </a:xfrm>
        </p:grpSpPr>
        <p:pic>
          <p:nvPicPr>
            <p:cNvPr id="470" name="Google Shape;470;p32" descr="G:\урок\Новая папка\images (3).jp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214938" y="2714625"/>
              <a:ext cx="2562225" cy="1790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1" name="Google Shape;471;p32"/>
            <p:cNvSpPr txBox="1"/>
            <p:nvPr/>
          </p:nvSpPr>
          <p:spPr>
            <a:xfrm>
              <a:off x="5857875" y="4429125"/>
              <a:ext cx="257175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безсоння</a:t>
              </a:r>
              <a:endParaRPr/>
            </a:p>
          </p:txBody>
        </p:sp>
      </p:grpSp>
      <p:grpSp>
        <p:nvGrpSpPr>
          <p:cNvPr id="472" name="Google Shape;472;p32"/>
          <p:cNvGrpSpPr/>
          <p:nvPr/>
        </p:nvGrpSpPr>
        <p:grpSpPr>
          <a:xfrm>
            <a:off x="1214437" y="2143125"/>
            <a:ext cx="2901950" cy="2286000"/>
            <a:chOff x="1214438" y="2143125"/>
            <a:chExt cx="2901950" cy="2286000"/>
          </a:xfrm>
        </p:grpSpPr>
        <p:pic>
          <p:nvPicPr>
            <p:cNvPr id="473" name="Google Shape;473;p32" descr="Похожее изображение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500188" y="2571750"/>
              <a:ext cx="2616200" cy="18573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4" name="Google Shape;474;p32"/>
            <p:cNvSpPr txBox="1"/>
            <p:nvPr/>
          </p:nvSpPr>
          <p:spPr>
            <a:xfrm>
              <a:off x="1214438" y="2143125"/>
              <a:ext cx="128587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апное</a:t>
              </a:r>
              <a:endParaRPr/>
            </a:p>
          </p:txBody>
        </p:sp>
      </p:grpSp>
      <p:grpSp>
        <p:nvGrpSpPr>
          <p:cNvPr id="475" name="Google Shape;475;p32"/>
          <p:cNvGrpSpPr/>
          <p:nvPr/>
        </p:nvGrpSpPr>
        <p:grpSpPr>
          <a:xfrm>
            <a:off x="1428750" y="4429125"/>
            <a:ext cx="3357562" cy="1689100"/>
            <a:chOff x="1428750" y="4429125"/>
            <a:chExt cx="3357563" cy="1689100"/>
          </a:xfrm>
        </p:grpSpPr>
        <p:pic>
          <p:nvPicPr>
            <p:cNvPr id="476" name="Google Shape;476;p32" descr="Картинки по запросу нарколепсія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428750" y="4500563"/>
              <a:ext cx="2428875" cy="16176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7" name="Google Shape;477;p32"/>
            <p:cNvSpPr txBox="1"/>
            <p:nvPr/>
          </p:nvSpPr>
          <p:spPr>
            <a:xfrm>
              <a:off x="2214563" y="4429125"/>
              <a:ext cx="257175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нарколепсія</a:t>
              </a:r>
              <a:endParaRPr/>
            </a:p>
          </p:txBody>
        </p:sp>
      </p:grpSp>
      <p:grpSp>
        <p:nvGrpSpPr>
          <p:cNvPr id="478" name="Google Shape;478;p32"/>
          <p:cNvGrpSpPr/>
          <p:nvPr/>
        </p:nvGrpSpPr>
        <p:grpSpPr>
          <a:xfrm>
            <a:off x="3500437" y="4857750"/>
            <a:ext cx="4572000" cy="2000250"/>
            <a:chOff x="3500438" y="4857750"/>
            <a:chExt cx="4572000" cy="2000250"/>
          </a:xfrm>
        </p:grpSpPr>
        <p:pic>
          <p:nvPicPr>
            <p:cNvPr id="479" name="Google Shape;479;p32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000625" y="4857750"/>
              <a:ext cx="3071813" cy="172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0" name="Google Shape;480;p32"/>
            <p:cNvSpPr txBox="1"/>
            <p:nvPr/>
          </p:nvSpPr>
          <p:spPr>
            <a:xfrm>
              <a:off x="3500438" y="6027738"/>
              <a:ext cx="3500437" cy="8302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синдром неспокійних ніг</a:t>
              </a:r>
              <a:endParaRPr/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33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ЯВИЩА ПІД ЧАС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grpSp>
        <p:nvGrpSpPr>
          <p:cNvPr id="486" name="Google Shape;486;p33"/>
          <p:cNvGrpSpPr/>
          <p:nvPr/>
        </p:nvGrpSpPr>
        <p:grpSpPr>
          <a:xfrm>
            <a:off x="1071562" y="1428750"/>
            <a:ext cx="5857875" cy="2647950"/>
            <a:chOff x="1071563" y="1428750"/>
            <a:chExt cx="5857875" cy="2647950"/>
          </a:xfrm>
        </p:grpSpPr>
        <p:pic>
          <p:nvPicPr>
            <p:cNvPr id="487" name="Google Shape;487;p33" descr="I:\урок\Новая папка\5de7e0cd8f2118ad8987cf8a96a8cee5.jp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1563" y="1428750"/>
              <a:ext cx="3190875" cy="26479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8" name="Google Shape;488;p33"/>
            <p:cNvSpPr txBox="1"/>
            <p:nvPr/>
          </p:nvSpPr>
          <p:spPr>
            <a:xfrm>
              <a:off x="4357688" y="1643063"/>
              <a:ext cx="2571750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сомнамбулізм</a:t>
              </a:r>
              <a:endParaRPr/>
            </a:p>
          </p:txBody>
        </p:sp>
      </p:grpSp>
      <p:grpSp>
        <p:nvGrpSpPr>
          <p:cNvPr id="489" name="Google Shape;489;p33"/>
          <p:cNvGrpSpPr/>
          <p:nvPr/>
        </p:nvGrpSpPr>
        <p:grpSpPr>
          <a:xfrm>
            <a:off x="1000125" y="4214812"/>
            <a:ext cx="6143625" cy="2357437"/>
            <a:chOff x="1000125" y="4214813"/>
            <a:chExt cx="6143625" cy="2357437"/>
          </a:xfrm>
        </p:grpSpPr>
        <p:pic>
          <p:nvPicPr>
            <p:cNvPr id="490" name="Google Shape;490;p33" descr="ÐÐ°ÑÑÐ¸Ð½ÐºÐ¸ Ð¿Ð¾ Ð·Ð°Ð¿ÑÐ¾ÑÑ ÑÑÐ¾Ð¿ÑÐ½Ð½Ñ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00125" y="4214813"/>
              <a:ext cx="3535363" cy="235743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1" name="Google Shape;491;p33"/>
            <p:cNvSpPr txBox="1"/>
            <p:nvPr/>
          </p:nvSpPr>
          <p:spPr>
            <a:xfrm>
              <a:off x="4572000" y="6072188"/>
              <a:ext cx="2571750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хропіння</a:t>
              </a:r>
              <a:endParaRPr/>
            </a:p>
          </p:txBody>
        </p:sp>
      </p:grpSp>
      <p:grpSp>
        <p:nvGrpSpPr>
          <p:cNvPr id="492" name="Google Shape;492;p33"/>
          <p:cNvGrpSpPr/>
          <p:nvPr/>
        </p:nvGrpSpPr>
        <p:grpSpPr>
          <a:xfrm>
            <a:off x="4643437" y="2643187"/>
            <a:ext cx="4214812" cy="2962275"/>
            <a:chOff x="4643438" y="2643188"/>
            <a:chExt cx="4214812" cy="2962275"/>
          </a:xfrm>
        </p:grpSpPr>
        <p:pic>
          <p:nvPicPr>
            <p:cNvPr id="493" name="Google Shape;493;p33" descr="ÐÐ°ÑÑÐ¸Ð½ÐºÐ¸ Ð¿Ð¾ Ð·Ð°Ð¿ÑÐ¾ÑÑ ÑÐ²Ð¸ÑÐ° Ð¿ÑÐ´ ÑÐ°Ñ ÑÐ½Ñ"/>
            <p:cNvPicPr preferRelativeResize="0"/>
            <p:nvPr/>
          </p:nvPicPr>
          <p:blipFill rotWithShape="1">
            <a:blip r:embed="rId5">
              <a:alphaModFix/>
            </a:blip>
            <a:srcRect b="15933"/>
            <a:stretch/>
          </p:blipFill>
          <p:spPr>
            <a:xfrm>
              <a:off x="4643438" y="2643188"/>
              <a:ext cx="4214812" cy="24796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4" name="Google Shape;494;p33"/>
            <p:cNvSpPr txBox="1"/>
            <p:nvPr/>
          </p:nvSpPr>
          <p:spPr>
            <a:xfrm>
              <a:off x="6286500" y="5143500"/>
              <a:ext cx="157162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Bookman Old Style"/>
                <a:buNone/>
              </a:pPr>
              <a:r>
                <a:rPr lang="uk-UA" sz="2400" b="0" i="0" u="none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rPr>
                <a:t>розмови</a:t>
              </a:r>
              <a:endParaRPr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34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СНОВИДІННЯ 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500" name="Google Shape;500;p34" descr="Картинки по запросу сновидения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1" name="Google Shape;501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000" y="1428750"/>
            <a:ext cx="3694112" cy="2643187"/>
          </a:xfrm>
          <a:prstGeom prst="rect">
            <a:avLst/>
          </a:prstGeom>
          <a:noFill/>
          <a:ln>
            <a:noFill/>
          </a:ln>
        </p:spPr>
      </p:pic>
      <p:sp>
        <p:nvSpPr>
          <p:cNvPr id="502" name="Google Shape;502;p34" descr="Картинки по запросу сновидения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3" name="Google Shape;503;p34" descr="Картинки по запросу сновидения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72062" y="3571875"/>
            <a:ext cx="3714750" cy="2643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35"/>
          <p:cNvSpPr txBox="1">
            <a:spLocks noGrp="1"/>
          </p:cNvSpPr>
          <p:nvPr>
            <p:ph type="title" idx="4294967295"/>
          </p:nvPr>
        </p:nvSpPr>
        <p:spPr>
          <a:xfrm>
            <a:off x="785786" y="214290"/>
            <a:ext cx="8358214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ВІДКРИТТЯ ПІД ЧАС СНУ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509" name="Google Shape;509;p35" descr="The Beatl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00212" y="1143000"/>
            <a:ext cx="2605087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35"/>
          <p:cNvSpPr txBox="1"/>
          <p:nvPr/>
        </p:nvSpPr>
        <p:spPr>
          <a:xfrm>
            <a:off x="4500562" y="1285875"/>
            <a:ext cx="35004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Мелодія «Yesterday» (гурт «Бітлз», Пол Маккартні) </a:t>
            </a:r>
            <a:endParaRPr/>
          </a:p>
        </p:txBody>
      </p:sp>
      <p:pic>
        <p:nvPicPr>
          <p:cNvPr id="511" name="Google Shape;511;p35" descr="ÐÐ°ÑÑÐ¸Ð½ÐºÐ¸ Ð¿Ð¾ Ð·Ð°Ð¿ÑÐ¾ÑÑ ÑÐµÑÐ¼ÑÐ½Ð°ÑÐ¾Ñ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6312" y="2143125"/>
            <a:ext cx="2238375" cy="2924175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35"/>
          <p:cNvSpPr txBox="1"/>
          <p:nvPr/>
        </p:nvSpPr>
        <p:spPr>
          <a:xfrm>
            <a:off x="1214437" y="3000375"/>
            <a:ext cx="35004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Ідея фільму «Термінатор» (Джеймс Камерон) </a:t>
            </a:r>
            <a:endParaRPr/>
          </a:p>
        </p:txBody>
      </p:sp>
      <p:sp>
        <p:nvSpPr>
          <p:cNvPr id="513" name="Google Shape;513;p35" descr="Картинки по запросу вольтер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4" name="Google Shape;514;p35" descr="Картинки по запросу поема генріад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28750" y="3857625"/>
            <a:ext cx="2095500" cy="2714625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35"/>
          <p:cNvSpPr txBox="1"/>
          <p:nvPr/>
        </p:nvSpPr>
        <p:spPr>
          <a:xfrm>
            <a:off x="3571875" y="5786437"/>
            <a:ext cx="4071937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Поема «Генріада» Вольтера</a:t>
            </a:r>
            <a:endParaRPr/>
          </a:p>
        </p:txBody>
      </p:sp>
    </p:spTree>
  </p:cSld>
  <p:clrMapOvr>
    <a:masterClrMapping/>
  </p:clrMapOvr>
  <p:transition>
    <p:wipe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36"/>
          <p:cNvSpPr txBox="1"/>
          <p:nvPr/>
        </p:nvSpPr>
        <p:spPr>
          <a:xfrm>
            <a:off x="4214812" y="785812"/>
            <a:ext cx="3500437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Ідея отримання гормону інсуліну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( Фредерік Бантинг) </a:t>
            </a:r>
            <a:endParaRPr/>
          </a:p>
        </p:txBody>
      </p:sp>
      <p:pic>
        <p:nvPicPr>
          <p:cNvPr id="521" name="Google Shape;521;p36" descr="Інсулі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00187" y="214312"/>
            <a:ext cx="2500312" cy="2619375"/>
          </a:xfrm>
          <a:prstGeom prst="rect">
            <a:avLst/>
          </a:prstGeom>
          <a:noFill/>
          <a:ln>
            <a:noFill/>
          </a:ln>
        </p:spPr>
      </p:pic>
      <p:sp>
        <p:nvSpPr>
          <p:cNvPr id="522" name="Google Shape;522;p36"/>
          <p:cNvSpPr txBox="1"/>
          <p:nvPr/>
        </p:nvSpPr>
        <p:spPr>
          <a:xfrm>
            <a:off x="3071812" y="2857500"/>
            <a:ext cx="314325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«Мізері» Стівена Кінга</a:t>
            </a:r>
            <a:endParaRPr/>
          </a:p>
        </p:txBody>
      </p:sp>
      <p:pic>
        <p:nvPicPr>
          <p:cNvPr id="523" name="Google Shape;523;p36" descr="ÐÐ°ÑÑÐ¸Ð½ÐºÐ¸ Ð¿Ð¾ Ð·Ð°Ð¿ÑÐ¾ÑÑ Ð¼ÑÐ·ÐµÑÑ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29375" y="2143125"/>
            <a:ext cx="2012950" cy="2979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36" descr="ÐÐ¾ÑÐ¾Ð¶ÐµÐµ Ð¸Ð·Ð¾Ð±ÑÐ°Ð¶ÐµÐ½Ð¸Ðµ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28750" y="3429000"/>
            <a:ext cx="2357437" cy="3233737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36"/>
          <p:cNvSpPr txBox="1"/>
          <p:nvPr/>
        </p:nvSpPr>
        <p:spPr>
          <a:xfrm>
            <a:off x="3929062" y="5786437"/>
            <a:ext cx="3143250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«Секстинська Мадонна» Рафаеля</a:t>
            </a:r>
            <a:endParaRPr/>
          </a:p>
        </p:txBody>
      </p:sp>
    </p:spTree>
  </p:cSld>
  <p:clrMapOvr>
    <a:masterClrMapping/>
  </p:clrMapOvr>
  <p:transition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37"/>
          <p:cNvSpPr txBox="1"/>
          <p:nvPr/>
        </p:nvSpPr>
        <p:spPr>
          <a:xfrm>
            <a:off x="1214437" y="571500"/>
            <a:ext cx="236855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Формула бензолу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E4E4E"/>
              </a:buClr>
              <a:buSzPts val="2800"/>
              <a:buFont typeface="Bookman Old Style"/>
              <a:buNone/>
            </a:pPr>
            <a:r>
              <a:rPr lang="uk-UA" sz="2800" b="0" i="0" u="none">
                <a:solidFill>
                  <a:srgbClr val="4E4E4E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(</a:t>
            </a: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Фрідріх Кекуле) </a:t>
            </a:r>
            <a:endParaRPr/>
          </a:p>
        </p:txBody>
      </p:sp>
      <p:pic>
        <p:nvPicPr>
          <p:cNvPr id="531" name="Google Shape;531;p37" descr="ÐÐ°ÑÑÐ¸Ð½ÐºÐ¸ Ð¿Ð¾ Ð·Ð°Ð¿ÑÐ¾ÑÑ Ð±ÐµÐ½Ð·Ð¾Ð»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29062" y="285750"/>
            <a:ext cx="1771650" cy="1771650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p37"/>
          <p:cNvSpPr txBox="1"/>
          <p:nvPr/>
        </p:nvSpPr>
        <p:spPr>
          <a:xfrm>
            <a:off x="4572000" y="2786062"/>
            <a:ext cx="3768725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Кровообіг (Фрідріх Бурдах) </a:t>
            </a:r>
            <a:endParaRPr/>
          </a:p>
        </p:txBody>
      </p:sp>
      <p:pic>
        <p:nvPicPr>
          <p:cNvPr id="533" name="Google Shape;533;p37" descr="ÐÐ°ÑÑÐ¸Ð½ÐºÐ¸ Ð¿Ð¾ Ð·Ð°Ð¿ÑÐ¾ÑÑ ÐºÑÐ¾Ð²Ð¾Ð¾Ð±ÑÐ³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85937" y="1928812"/>
            <a:ext cx="2562225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37" descr="Антей"/>
          <p:cNvPicPr preferRelativeResize="0"/>
          <p:nvPr/>
        </p:nvPicPr>
        <p:blipFill rotWithShape="1">
          <a:blip r:embed="rId5">
            <a:alphaModFix/>
          </a:blip>
          <a:srcRect t="25742" b="22769"/>
          <a:stretch/>
        </p:blipFill>
        <p:spPr>
          <a:xfrm>
            <a:off x="4429125" y="4500562"/>
            <a:ext cx="4500562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37"/>
          <p:cNvSpPr txBox="1"/>
          <p:nvPr/>
        </p:nvSpPr>
        <p:spPr>
          <a:xfrm>
            <a:off x="928687" y="4929187"/>
            <a:ext cx="3500437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Ідея хвостового оперення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літака “Антей” (АН-22) –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Олег Антонов </a:t>
            </a:r>
            <a:endParaRPr/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38"/>
          <p:cNvSpPr txBox="1"/>
          <p:nvPr/>
        </p:nvSpPr>
        <p:spPr>
          <a:xfrm>
            <a:off x="3929062" y="642937"/>
            <a:ext cx="45720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Структура атома (Нільс Бор )</a:t>
            </a:r>
            <a:endParaRPr/>
          </a:p>
        </p:txBody>
      </p:sp>
      <p:pic>
        <p:nvPicPr>
          <p:cNvPr id="541" name="Google Shape;541;p38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71625" y="357187"/>
            <a:ext cx="2095500" cy="2095500"/>
          </a:xfrm>
          <a:prstGeom prst="rect">
            <a:avLst/>
          </a:prstGeom>
          <a:noFill/>
          <a:ln>
            <a:noFill/>
          </a:ln>
        </p:spPr>
      </p:pic>
      <p:sp>
        <p:nvSpPr>
          <p:cNvPr id="542" name="Google Shape;542;p38"/>
          <p:cNvSpPr txBox="1"/>
          <p:nvPr/>
        </p:nvSpPr>
        <p:spPr>
          <a:xfrm>
            <a:off x="1143000" y="2571750"/>
            <a:ext cx="3986212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Швейна машина (Еліас Хоув)</a:t>
            </a:r>
            <a:endParaRPr/>
          </a:p>
        </p:txBody>
      </p:sp>
      <p:pic>
        <p:nvPicPr>
          <p:cNvPr id="543" name="Google Shape;543;p38" descr="ÐÐ°ÑÑÐ¸Ð½ÐºÐ¸ Ð¿Ð¾ Ð·Ð°Ð¿ÑÐ¾ÑÑ ÑÐ²ÐµÐ¹Ð½Ð°Ñ Ð¼Ð°ÑÐ¸Ð½ÐºÐ° ÑÐ¾ÑÐ²Ð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57812" y="1571625"/>
            <a:ext cx="2357437" cy="247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38" descr="ÐÐ°ÑÑÐ¸Ð½ÐºÐ¸ Ð¿Ð¾ Ð·Ð°Ð¿ÑÐ¾ÑÑ Ð²ÑÑÐ¼ÐµÐ½ÑÑÐºÐ¸Ð¹ Ð°Ð»ÑÐ°Ð²ÑÑ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28750" y="3571875"/>
            <a:ext cx="3375025" cy="2500312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38"/>
          <p:cNvSpPr txBox="1"/>
          <p:nvPr/>
        </p:nvSpPr>
        <p:spPr>
          <a:xfrm>
            <a:off x="5072062" y="4357687"/>
            <a:ext cx="3357562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rgbClr val="00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Вірменський алфавіт (Месроп Маштоц)</a:t>
            </a:r>
            <a:endParaRPr/>
          </a:p>
        </p:txBody>
      </p:sp>
    </p:spTree>
  </p:cSld>
  <p:clrMapOvr>
    <a:masterClrMapping/>
  </p:clrMapOvr>
  <p:transition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0" name="Google Shape;550;p39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8687" y="214312"/>
            <a:ext cx="40513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39"/>
          <p:cNvSpPr txBox="1"/>
          <p:nvPr/>
        </p:nvSpPr>
        <p:spPr>
          <a:xfrm>
            <a:off x="5143500" y="714375"/>
            <a:ext cx="292893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Періодична система Д.Менделєєва</a:t>
            </a:r>
            <a:endParaRPr/>
          </a:p>
        </p:txBody>
      </p:sp>
      <p:pic>
        <p:nvPicPr>
          <p:cNvPr id="552" name="Google Shape;552;p39" descr="ÐÐ°ÑÑÐ¸Ð½ÐºÐ¸ Ð¿Ð¾ Ð·Ð°Ð¿ÑÐ¾ÑÑ Ð³ÐµÐ¾Ð¼ÐµÑÑÑÑ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34000" y="2571750"/>
            <a:ext cx="3810000" cy="2476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39"/>
          <p:cNvSpPr txBox="1"/>
          <p:nvPr/>
        </p:nvSpPr>
        <p:spPr>
          <a:xfrm>
            <a:off x="1285875" y="3357562"/>
            <a:ext cx="4214812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Основи геометрії (Рене Декарт)</a:t>
            </a:r>
            <a:endParaRPr/>
          </a:p>
        </p:txBody>
      </p:sp>
      <p:sp>
        <p:nvSpPr>
          <p:cNvPr id="554" name="Google Shape;554;p39" descr="ÐÐ°ÑÑÐ¸Ð½ÐºÐ¸ Ð¿Ð¾ Ð·Ð°Ð¿ÑÐ¾ÑÑ Ð½ÐµÑÐ²Ð¾Ð²Ð° Ð¿ÐµÑÐµÐ´Ð°ÑÐ° ÑÐµÑÑÐµÐ²Ð¸Ñ ÑÐ¸ÑÐ¼Ð²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5" name="Google Shape;555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28750" y="3929062"/>
            <a:ext cx="1990725" cy="2762250"/>
          </a:xfrm>
          <a:prstGeom prst="rect">
            <a:avLst/>
          </a:prstGeom>
          <a:noFill/>
          <a:ln>
            <a:noFill/>
          </a:ln>
        </p:spPr>
      </p:pic>
      <p:sp>
        <p:nvSpPr>
          <p:cNvPr id="556" name="Google Shape;556;p39"/>
          <p:cNvSpPr txBox="1"/>
          <p:nvPr/>
        </p:nvSpPr>
        <p:spPr>
          <a:xfrm>
            <a:off x="3429000" y="5000625"/>
            <a:ext cx="4000500" cy="984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Нервова передача серцевих імпульсів (Отто Леві)</a:t>
            </a:r>
            <a:r>
              <a:rPr lang="uk-UA"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uk-UA"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</p:spTree>
  </p:cSld>
  <p:clrMapOvr>
    <a:masterClrMapping/>
  </p:clrMapOvr>
  <p:transition>
    <p:wedg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1" name="Google Shape;561;p40" descr="ÐÐ°ÑÑÐ¸Ð½ÐºÐ¸ Ð¿Ð¾ Ð·Ð°Ð¿ÑÐ¾ÑÑ Ð´Ð½Ðº ÑÐ¿ÑÑÐ°Ð»Ñ"/>
          <p:cNvPicPr preferRelativeResize="0"/>
          <p:nvPr/>
        </p:nvPicPr>
        <p:blipFill rotWithShape="1">
          <a:blip r:embed="rId3">
            <a:alphaModFix/>
          </a:blip>
          <a:srcRect l="8256" t="18919" r="2293" b="16215"/>
          <a:stretch/>
        </p:blipFill>
        <p:spPr>
          <a:xfrm>
            <a:off x="1071562" y="642937"/>
            <a:ext cx="4643437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562" name="Google Shape;562;p40"/>
          <p:cNvSpPr txBox="1"/>
          <p:nvPr/>
        </p:nvSpPr>
        <p:spPr>
          <a:xfrm>
            <a:off x="4643437" y="285750"/>
            <a:ext cx="4232275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Подвійна спіраль ДНК (Уотсон)</a:t>
            </a:r>
            <a:endParaRPr/>
          </a:p>
        </p:txBody>
      </p:sp>
      <p:sp>
        <p:nvSpPr>
          <p:cNvPr id="563" name="Google Shape;563;p40"/>
          <p:cNvSpPr txBox="1"/>
          <p:nvPr/>
        </p:nvSpPr>
        <p:spPr>
          <a:xfrm>
            <a:off x="1071562" y="2714625"/>
            <a:ext cx="378618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Пошукова система  Google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ookman Old Style"/>
              <a:buNone/>
            </a:pPr>
            <a:r>
              <a:rPr lang="uk-UA" sz="2000" b="0" i="0" u="non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(Ларрі Пейдж)</a:t>
            </a:r>
            <a:endParaRPr/>
          </a:p>
        </p:txBody>
      </p:sp>
      <p:pic>
        <p:nvPicPr>
          <p:cNvPr id="564" name="Google Shape;564;p40" descr="ÐÐ°ÑÑÐ¸Ð½ÐºÐ¸ Ð¿Ð¾ Ð·Ð°Ð¿ÑÐ¾ÑÑ Ð¿Ð¾ÑÑÐºÐ¾Ð²Ð° ÑÐ¸ÑÑÐµÐ¼Ð° Ð³ÑÐ³Ð»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7750" y="2357437"/>
            <a:ext cx="4062412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5" name="Google Shape;565;p40" descr="ÐÐ°ÑÑÐ¸Ð½ÐºÐ¸ Ð¿Ð¾ Ð·Ð°Ð¿ÑÐ¾ÑÑ ÑÑÐ¸ÑÐ¸ Ð¿ÑÑÐºÐ¸Ð½Ð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85875" y="3714750"/>
            <a:ext cx="4857750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1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СОН І СНОВИДІННЯ В ЛІТЕРАТУРІ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571" name="Google Shape;571;p41" descr="ÐÐ°ÑÑÐ¸Ð½ÐºÐ¸ Ð¿Ð¾ Ð·Ð°Ð¿ÑÐ¾ÑÑ ÑÐµÐ²ÑÐµÐ½ÐºÐ¾ Ð¿Ð¾ÐµÐ¼Ð° ÑÐ¾Ð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1562" y="1571625"/>
            <a:ext cx="2535237" cy="3929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41" descr="ÐÐ°ÑÑÐ¸Ð½ÐºÐ¸ Ð¿Ð¾ Ð·Ð°Ð¿ÑÐ¾ÑÑ ÐµÐ²Ð³ÐµÐ½Ð¸Ð¹ Ð¾Ð½ÐµÐ³Ð¸Ð½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14750" y="2143125"/>
            <a:ext cx="2520950" cy="3929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41" descr="ÐÐ¾ÑÐ¾Ð¶ÐµÐµ Ð¸Ð·Ð¾Ð±ÑÐ°Ð¶ÐµÐ½Ð¸Ðµ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00812" y="2714625"/>
            <a:ext cx="2498725" cy="3919537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p41"/>
          <p:cNvSpPr/>
          <p:nvPr/>
        </p:nvSpPr>
        <p:spPr>
          <a:xfrm>
            <a:off x="928662" y="6143644"/>
            <a:ext cx="821533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400"/>
              <a:buFont typeface="Arial"/>
              <a:buNone/>
            </a:pPr>
            <a:r>
              <a:rPr lang="uk-UA" sz="24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https://promovu.in.ua/shevchenko-son/</a:t>
            </a:r>
            <a:r>
              <a:rPr lang="uk-UA" sz="2400" b="1" i="0" u="none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</a:rPr>
              <a:t> - поема «Сон»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42"/>
          <p:cNvSpPr txBox="1">
            <a:spLocks noGrp="1"/>
          </p:cNvSpPr>
          <p:nvPr>
            <p:ph type="title" idx="4294967295"/>
          </p:nvPr>
        </p:nvSpPr>
        <p:spPr>
          <a:xfrm>
            <a:off x="1071538" y="1428736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ВИДИ ГІПНОЗУ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580" name="Google Shape;580;p42"/>
          <p:cNvSpPr txBox="1">
            <a:spLocks noGrp="1"/>
          </p:cNvSpPr>
          <p:nvPr>
            <p:ph type="body" idx="1"/>
          </p:nvPr>
        </p:nvSpPr>
        <p:spPr>
          <a:xfrm>
            <a:off x="1214437" y="2057400"/>
            <a:ext cx="749935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0" u="none">
              <a:solidFill>
                <a:srgbClr val="06686D"/>
              </a:solidFill>
              <a:latin typeface="Constantia"/>
              <a:ea typeface="Constantia"/>
              <a:cs typeface="Constantia"/>
              <a:sym typeface="Constanti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Медичний – рішення проблем людини і  робота з психікою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Медитація – самонавіювання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endParaRPr sz="3200" b="1" i="1" u="none">
              <a:solidFill>
                <a:srgbClr val="06686D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rgbClr val="06686D"/>
              </a:buClr>
              <a:buSzPts val="3200"/>
              <a:buFont typeface="Arial"/>
              <a:buNone/>
            </a:pPr>
            <a:r>
              <a:rPr lang="uk-UA" sz="3200" b="1" i="1" u="none">
                <a:solidFill>
                  <a:srgbClr val="06686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Окультний гіпноз – навіювання на рівні думки</a:t>
            </a:r>
            <a:endParaRPr/>
          </a:p>
        </p:txBody>
      </p:sp>
      <p:sp>
        <p:nvSpPr>
          <p:cNvPr id="581" name="Google Shape;581;p42"/>
          <p:cNvSpPr txBox="1"/>
          <p:nvPr/>
        </p:nvSpPr>
        <p:spPr>
          <a:xfrm>
            <a:off x="928687" y="214312"/>
            <a:ext cx="8162925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606B"/>
              </a:buClr>
              <a:buSzPts val="2800"/>
              <a:buFont typeface="Bookman Old Style"/>
              <a:buNone/>
            </a:pPr>
            <a:r>
              <a:rPr lang="uk-UA" sz="2800" b="1" i="1" u="none">
                <a:solidFill>
                  <a:srgbClr val="33606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ГІПНОЗ – ШТУЧНЕ ГАЛЬМУВАННЯ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606B"/>
              </a:buClr>
              <a:buSzPts val="2800"/>
              <a:buFont typeface="Bookman Old Style"/>
              <a:buNone/>
            </a:pPr>
            <a:r>
              <a:rPr lang="uk-UA" sz="2800" b="1" i="1" u="none">
                <a:solidFill>
                  <a:srgbClr val="33606B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В КОРІ, ОБМЕЖЕНЕ ПЕВНИМИ ЗОНАМИ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43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800"/>
              <a:buFont typeface="Bookman Old Style"/>
              <a:buNone/>
            </a:pPr>
            <a: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/>
            </a:r>
            <a:b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ЧИ ПІДЛЯГАЮТЬ </a:t>
            </a:r>
            <a:b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ЛЮДИ ГІПНОЗУ?</a:t>
            </a:r>
            <a:b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endParaRPr sz="4800" b="1" i="1" u="none" strike="noStrike" cap="none">
              <a:solidFill>
                <a:srgbClr val="00A568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graphicFrame>
        <p:nvGraphicFramePr>
          <p:cNvPr id="587" name="Google Shape;587;p43"/>
          <p:cNvGraphicFramePr/>
          <p:nvPr/>
        </p:nvGraphicFramePr>
        <p:xfrm>
          <a:off x="1133475" y="1779587"/>
          <a:ext cx="7802562" cy="4657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44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«А ЗАРАЗ Я КОНКРЕТНО ВАМ НАКАЗУЮ!»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593" name="Google Shape;593;p44" descr="I:\урок\Новая папка\4524865-18471010-7-0-1507818973-1507818982-650-1-1507818982-650-225402ec7b-150788100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000" y="1500187"/>
            <a:ext cx="4238625" cy="2627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44" descr="ÐÐ°ÑÑÐ¸Ð½ÐºÐ¸ Ð¿Ð¾ Ð·Ð°Ð¿ÑÐ¾ÑÑ Ð½Ð°Ð¿Ð¾Ð»ÐµÐ¾Ð½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14625" y="4214812"/>
            <a:ext cx="4398962" cy="242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44" descr="ÐÐ¾ÑÐ¾Ð¶ÐµÐµ Ð¸Ð·Ð¾Ð±ÑÐ°Ð¶ÐµÐ½Ð¸Ðµ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43625" y="1500187"/>
            <a:ext cx="2019300" cy="2643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0" name="Google Shape;600;p45" descr="I:\урок\Новая папка\3f6c441d1b31ae9b1512b655a4_401404ed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57312" y="1785937"/>
            <a:ext cx="2598737" cy="340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45" descr="ÐÐ°ÑÑÐ¸Ð½ÐºÐ¸ Ð¿Ð¾ Ð·Ð°Ð¿ÑÐ¾ÑÑ Ð±ÑÐ»Ðµ Ð±ÑÐ°ÑÑÑÐ²Ð¾ Ð½Ð° ÑÑÐ´Ñ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9125" y="4071937"/>
            <a:ext cx="4572000" cy="2571750"/>
          </a:xfrm>
          <a:prstGeom prst="rect">
            <a:avLst/>
          </a:prstGeom>
          <a:noFill/>
          <a:ln>
            <a:noFill/>
          </a:ln>
        </p:spPr>
      </p:pic>
      <p:sp>
        <p:nvSpPr>
          <p:cNvPr id="602" name="Google Shape;602;p45"/>
          <p:cNvSpPr txBox="1"/>
          <p:nvPr/>
        </p:nvSpPr>
        <p:spPr>
          <a:xfrm>
            <a:off x="1285852" y="428604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«БІЛЕ БРАТСТВО»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46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ГІПНОЗ І ПРОГРЕС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608" name="Google Shape;608;p46" descr="ÐÐ¾ÑÐ¾Ð¶ÐµÐµ Ð¸Ð·Ð¾Ð±ÑÐ°Ð¶ÐµÐ½Ð¸Ð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000" y="1357312"/>
            <a:ext cx="2643187" cy="176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46" descr="ÐÐ°ÑÑÐ¸Ð½ÐºÐ¸ Ð¿Ð¾ Ð·Ð°Ð¿ÑÐ¾ÑÑ 25 ÐºÐ°Ð´Ñ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28750" y="3357562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46" descr="ÐÐ°ÑÑÐ¸Ð½ÐºÐ¸ Ð¿Ð¾ Ð·Ð°Ð¿ÑÐ¾ÑÑ ÑÐµÐºÐ»Ð°Ð¼Ð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00562" y="1357312"/>
            <a:ext cx="2320925" cy="1789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46" descr="ÐÐ°ÑÑÐ¸Ð½ÐºÐ¸ Ð¿Ð¾ Ð·Ð°Ð¿ÑÐ¾ÑÑ Ð³ÑÐ¿Ð½Ð¾Ð· Ñ Ð»ÑÐºÑÐ²Ð°Ð½Ð½Ñ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57750" y="3357562"/>
            <a:ext cx="3143250" cy="2093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" name="Google Shape;616;p47" descr="Похожее 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8687" y="0"/>
            <a:ext cx="8215312" cy="671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48"/>
          <p:cNvSpPr txBox="1">
            <a:spLocks noGrp="1"/>
          </p:cNvSpPr>
          <p:nvPr>
            <p:ph type="title" idx="4294967295"/>
          </p:nvPr>
        </p:nvSpPr>
        <p:spPr>
          <a:xfrm>
            <a:off x="1071563" y="274638"/>
            <a:ext cx="7615237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400"/>
              <a:buFont typeface="Bookman Old Style"/>
              <a:buNone/>
            </a:pPr>
            <a:r>
              <a:rPr lang="uk-UA" sz="44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ОН-ЛАЙН ТЕСТУВАННЯ</a:t>
            </a:r>
            <a:endParaRPr sz="44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622" name="Google Shape;622;p48"/>
          <p:cNvSpPr/>
          <p:nvPr/>
        </p:nvSpPr>
        <p:spPr>
          <a:xfrm>
            <a:off x="1500166" y="2428868"/>
            <a:ext cx="6643734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BFF"/>
              </a:buClr>
              <a:buSzPts val="2800"/>
              <a:buFont typeface="Arial"/>
              <a:buNone/>
            </a:pPr>
            <a:r>
              <a:rPr lang="uk-UA" sz="2800" b="1" i="0" u="sng" strike="noStrike" cap="none">
                <a:solidFill>
                  <a:srgbClr val="B1CBF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https://naurok.com.ua/test/start/6385</a:t>
            </a:r>
            <a:endParaRPr sz="2800" b="1" i="0" u="none" strike="noStrike" cap="none">
              <a:solidFill>
                <a:srgbClr val="B1CB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wipe dir="d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49"/>
          <p:cNvSpPr txBox="1">
            <a:spLocks noGrp="1"/>
          </p:cNvSpPr>
          <p:nvPr>
            <p:ph type="body" idx="1"/>
          </p:nvPr>
        </p:nvSpPr>
        <p:spPr>
          <a:xfrm>
            <a:off x="1066800" y="1500187"/>
            <a:ext cx="807720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Зачем нам сон с виденьем ночи?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Как виден он, закрыты  ж очи?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Зачем нам луг ? Нужны ли травы ?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Для чьих услуг, для чьей забавы ?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Пойми сейчас, читая стих, -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A5453"/>
              </a:buClr>
              <a:buSzPts val="3000"/>
              <a:buFont typeface="Arial"/>
              <a:buNone/>
            </a:pPr>
            <a:r>
              <a:rPr lang="uk-UA" sz="3000" b="1" i="1" u="none">
                <a:solidFill>
                  <a:srgbClr val="3A5453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Они для нас, а мы для них.</a:t>
            </a:r>
            <a:endParaRPr/>
          </a:p>
          <a:p>
            <a:pPr marL="342900" marR="0" lvl="0" indent="-152400" algn="l" rtl="0">
              <a:spcBef>
                <a:spcPts val="600"/>
              </a:spcBef>
              <a:spcAft>
                <a:spcPts val="0"/>
              </a:spcAft>
              <a:buClr>
                <a:srgbClr val="06686D"/>
              </a:buClr>
              <a:buSzPts val="3000"/>
              <a:buFont typeface="Arial"/>
              <a:buNone/>
            </a:pPr>
            <a:endParaRPr sz="3000" b="1" i="1" u="none">
              <a:solidFill>
                <a:srgbClr val="3A5453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0"/>
          <p:cNvSpPr txBox="1">
            <a:spLocks noGrp="1"/>
          </p:cNvSpPr>
          <p:nvPr>
            <p:ph type="title" idx="4294967295"/>
          </p:nvPr>
        </p:nvSpPr>
        <p:spPr>
          <a:xfrm>
            <a:off x="1142976" y="1857364"/>
            <a:ext cx="7615237" cy="2571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568"/>
              </a:buClr>
              <a:buSzPts val="4800"/>
              <a:buFont typeface="Constantia"/>
              <a:buNone/>
            </a:pPr>
            <a:r>
              <a:rPr lang="uk-UA" sz="4800" b="1" i="0" u="none" strike="noStrike" cap="none">
                <a:solidFill>
                  <a:srgbClr val="00A568"/>
                </a:solidFill>
                <a:latin typeface="Constantia"/>
                <a:ea typeface="Constantia"/>
                <a:cs typeface="Constantia"/>
                <a:sym typeface="Constantia"/>
              </a:rPr>
              <a:t>Д/З: §52, </a:t>
            </a:r>
            <a:r>
              <a:rPr lang="uk-UA" sz="4800" b="1" i="1" u="none" strike="noStrike" cap="none">
                <a:solidFill>
                  <a:srgbClr val="00A568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написати сенкан на терміни «біоритми» та «сон»</a:t>
            </a:r>
            <a:endParaRPr sz="4800" b="1" i="1" u="none" strike="noStrike" cap="none">
              <a:solidFill>
                <a:srgbClr val="00A568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1_shablony-dlya-prezentacii122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ablony-dlya-prezentacii122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hablony-dlya-prezentacii122">
  <a:themeElements>
    <a:clrScheme name="Поток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781</Words>
  <Application>Microsoft Office PowerPoint</Application>
  <PresentationFormat>Экран (4:3)</PresentationFormat>
  <Paragraphs>230</Paragraphs>
  <Slides>50</Slides>
  <Notes>50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50</vt:i4>
      </vt:variant>
    </vt:vector>
  </HeadingPairs>
  <TitlesOfParts>
    <vt:vector size="57" baseType="lpstr">
      <vt:lpstr>Arial</vt:lpstr>
      <vt:lpstr>Calibri</vt:lpstr>
      <vt:lpstr>Bookman Old Style</vt:lpstr>
      <vt:lpstr>Constantia</vt:lpstr>
      <vt:lpstr>1_shablony-dlya-prezentacii122</vt:lpstr>
      <vt:lpstr>shablony-dlya-prezentacii122</vt:lpstr>
      <vt:lpstr>2_shablony-dlya-prezentacii122</vt:lpstr>
      <vt:lpstr>Презентация PowerPoint</vt:lpstr>
      <vt:lpstr>Презентация PowerPoint</vt:lpstr>
      <vt:lpstr>ЯК РОЗУМІЄТЕ ЦИТАТУ</vt:lpstr>
      <vt:lpstr>АСОЦІАТИВНИЙ КУЩ</vt:lpstr>
      <vt:lpstr>Презентация PowerPoint</vt:lpstr>
      <vt:lpstr>ЖАН-ЖАК ДЕ МЕРАН</vt:lpstr>
      <vt:lpstr>ВИДИ БІОРИТМІВ</vt:lpstr>
      <vt:lpstr>ВИДИ БІОРИТМІВ (ПУСКОВИЙ МЕХАНІЗМ – МОМЕНТ НАРОДЖЕННЯ ЛЮДИНИ)</vt:lpstr>
      <vt:lpstr>ВИЗНАЧТЕ СВІЙ БІОРИТМ</vt:lpstr>
      <vt:lpstr>БІОЛОГІЧНИЙ ГОДИННИК</vt:lpstr>
      <vt:lpstr>Біологі́чні ритми — циклічні коливання інтенсивності та характеру біологічних процесів, їх кількісні й якісні зміни, що відбуваються на всіх рівнях життя</vt:lpstr>
      <vt:lpstr>ХТО Я?</vt:lpstr>
      <vt:lpstr>ХТО Я?</vt:lpstr>
      <vt:lpstr>Презентация PowerPoint</vt:lpstr>
      <vt:lpstr>ПОРУШЕННЯ БІОРИТМУ</vt:lpstr>
      <vt:lpstr>Презентация PowerPoint</vt:lpstr>
      <vt:lpstr>Презентация PowerPoint</vt:lpstr>
      <vt:lpstr>СКІЛЬКИ СПЛЯТЬ ТВАРИНИ?</vt:lpstr>
      <vt:lpstr>Бог сна і сновидінь Гіпнос</vt:lpstr>
      <vt:lpstr>Дрімота - вечірній або нічний дух в образі доброї бабусі з м'якими, ласкавими руками у слов’ян</vt:lpstr>
      <vt:lpstr>ФАЗИ СНУ</vt:lpstr>
      <vt:lpstr>ТРИВАЛІСТЬ СТАДІЙ ПОВІЛЬНОГО СНУ</vt:lpstr>
      <vt:lpstr> ОХОРОННЕ  ГАЛЬМУВАННЯ  КОРИ  І  ПІДКІРКИ  ВІД  ПЕРЕВТОМЛЕННЯ  І  ВИСНАЖЕННЯ                                            І.П.ПАВЛОВ </vt:lpstr>
      <vt:lpstr>Презентация PowerPoint</vt:lpstr>
      <vt:lpstr>СОН – НЕ БІЛЬШЕ НІЖ ПОГАНА ЗВИЧКА                                         НАПОЛЕОН</vt:lpstr>
      <vt:lpstr>ЦІННІСТЬ СНУ</vt:lpstr>
      <vt:lpstr>ВИДИ СНУ</vt:lpstr>
      <vt:lpstr>ЛЕТАРГІЧНИЙ СОН</vt:lpstr>
      <vt:lpstr>Презентация PowerPoint</vt:lpstr>
      <vt:lpstr>Презентация PowerPoint</vt:lpstr>
      <vt:lpstr>ВПЛИВ НЕСПАННЯ</vt:lpstr>
      <vt:lpstr>ПОРУШЕННЯ  РЕЖИМУ СНУ</vt:lpstr>
      <vt:lpstr>ЯВИЩА ПІД ЧАС СНУ</vt:lpstr>
      <vt:lpstr>СНОВИДІННЯ </vt:lpstr>
      <vt:lpstr>ВІДКРИТТЯ ПІД ЧАС СНУ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СОН І СНОВИДІННЯ В ЛІТЕРАТУРІ</vt:lpstr>
      <vt:lpstr>ВИДИ ГІПНОЗУ</vt:lpstr>
      <vt:lpstr> ЧИ ПІДЛЯГАЮТЬ  ЛЮДИ ГІПНОЗУ? </vt:lpstr>
      <vt:lpstr>«А ЗАРАЗ Я КОНКРЕТНО ВАМ НАКАЗУЮ!»</vt:lpstr>
      <vt:lpstr>Презентация PowerPoint</vt:lpstr>
      <vt:lpstr>ГІПНОЗ І ПРОГРЕС</vt:lpstr>
      <vt:lpstr>Презентация PowerPoint</vt:lpstr>
      <vt:lpstr>ОН-ЛАЙН ТЕСТУВАННЯ</vt:lpstr>
      <vt:lpstr>Презентация PowerPoint</vt:lpstr>
      <vt:lpstr>Д/З: §52, написати сенкан на терміни «біоритми» та «сон»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school 123</cp:lastModifiedBy>
  <cp:revision>1</cp:revision>
  <dcterms:created xsi:type="dcterms:W3CDTF">2019-04-18T17:36:35Z</dcterms:created>
  <dcterms:modified xsi:type="dcterms:W3CDTF">2024-01-08T18:42:25Z</dcterms:modified>
</cp:coreProperties>
</file>