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60" r:id="rId2"/>
    <p:sldId id="259" r:id="rId3"/>
    <p:sldId id="287" r:id="rId4"/>
    <p:sldId id="261" r:id="rId5"/>
    <p:sldId id="288" r:id="rId6"/>
    <p:sldId id="289" r:id="rId7"/>
    <p:sldId id="263" r:id="rId8"/>
    <p:sldId id="264" r:id="rId9"/>
    <p:sldId id="285" r:id="rId10"/>
    <p:sldId id="266" r:id="rId11"/>
    <p:sldId id="646" r:id="rId12"/>
    <p:sldId id="271" r:id="rId13"/>
    <p:sldId id="286" r:id="rId14"/>
    <p:sldId id="269" r:id="rId15"/>
    <p:sldId id="275" r:id="rId16"/>
    <p:sldId id="281" r:id="rId17"/>
    <p:sldId id="659" r:id="rId18"/>
    <p:sldId id="280" r:id="rId19"/>
    <p:sldId id="282" r:id="rId20"/>
    <p:sldId id="283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88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B503AE-47DD-45AD-8460-162D1E24F4C4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EBBFEF-8AD5-407D-8F49-7ABF621BE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66309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833B-3A4B-402B-8D6E-7E614DE1021C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B2E5C-CA24-47DF-9E5C-C79F66E21D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4276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833B-3A4B-402B-8D6E-7E614DE1021C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B2E5C-CA24-47DF-9E5C-C79F66E21D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6724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833B-3A4B-402B-8D6E-7E614DE1021C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B2E5C-CA24-47DF-9E5C-C79F66E21D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9133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833B-3A4B-402B-8D6E-7E614DE1021C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B2E5C-CA24-47DF-9E5C-C79F66E21D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194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833B-3A4B-402B-8D6E-7E614DE1021C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B2E5C-CA24-47DF-9E5C-C79F66E21D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964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833B-3A4B-402B-8D6E-7E614DE1021C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B2E5C-CA24-47DF-9E5C-C79F66E21D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2339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833B-3A4B-402B-8D6E-7E614DE1021C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B2E5C-CA24-47DF-9E5C-C79F66E21D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7907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833B-3A4B-402B-8D6E-7E614DE1021C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B2E5C-CA24-47DF-9E5C-C79F66E21D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3522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833B-3A4B-402B-8D6E-7E614DE1021C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B2E5C-CA24-47DF-9E5C-C79F66E21D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205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833B-3A4B-402B-8D6E-7E614DE1021C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B2E5C-CA24-47DF-9E5C-C79F66E21D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0902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833B-3A4B-402B-8D6E-7E614DE1021C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B2E5C-CA24-47DF-9E5C-C79F66E21D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4113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D833B-3A4B-402B-8D6E-7E614DE1021C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4B2E5C-CA24-47DF-9E5C-C79F66E21D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268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hyperlink" Target="http://surl.li/ukbd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14.png"/><Relationship Id="rId4" Type="http://schemas.openxmlformats.org/officeDocument/2006/relationships/hyperlink" Target="https://learningapps.org/watch?v=pni8951m222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oYeYOkAPQM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microsoft.com/office/2007/relationships/hdphoto" Target="../media/hdphoto3.wdp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classroom.google.com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forms.gle/pjDYjrrsD5utiEhb7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2272145" cy="6858000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-83128" y="0"/>
            <a:ext cx="2355272" cy="111125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altLang="ru-RU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уроку:</a:t>
            </a: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alt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Меседжуроку</a:t>
            </a:r>
            <a:r>
              <a:rPr lang="uk-UA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uk-UA" alt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72144" y="6820"/>
            <a:ext cx="991985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alt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altLang="ru-RU" sz="6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Серце</a:t>
            </a:r>
            <a:r>
              <a:rPr lang="ru-RU" altLang="ru-RU" sz="6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altLang="ru-RU" sz="6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будова</a:t>
            </a:r>
            <a:r>
              <a:rPr lang="ru-RU" altLang="ru-RU" sz="6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altLang="ru-RU" sz="6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ru-RU" altLang="ru-RU" sz="6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Робота </a:t>
            </a:r>
            <a:r>
              <a:rPr lang="ru-RU" altLang="ru-RU" sz="6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серця</a:t>
            </a:r>
            <a:endParaRPr lang="ru-RU" altLang="ru-RU" sz="6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355273" y="5011340"/>
            <a:ext cx="6630253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4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Людина </a:t>
            </a:r>
            <a:r>
              <a:rPr lang="ru-RU" altLang="ru-RU" sz="4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живе</a:t>
            </a:r>
            <a:r>
              <a:rPr lang="ru-RU" altLang="ru-RU" sz="4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доти</a:t>
            </a:r>
            <a:r>
              <a:rPr lang="ru-RU" altLang="ru-RU" sz="4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доки </a:t>
            </a:r>
            <a:r>
              <a:rPr lang="ru-RU" altLang="ru-RU" sz="4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б’ється</a:t>
            </a:r>
            <a:r>
              <a:rPr lang="ru-RU" altLang="ru-RU" sz="4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altLang="ru-RU" sz="4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серце</a:t>
            </a:r>
            <a:r>
              <a:rPr lang="ru-RU" altLang="ru-RU" sz="4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 </a:t>
            </a:r>
            <a:r>
              <a:rPr lang="ru-RU" altLang="ru-RU" sz="5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8" name="Picture 2" descr="Сердце красное объемное">
            <a:extLst>
              <a:ext uri="{FF2B5EF4-FFF2-40B4-BE49-F238E27FC236}">
                <a16:creationId xmlns:a16="http://schemas.microsoft.com/office/drawing/2014/main" id="{2B4C0875-48C5-4429-9073-E9810E7B82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5094">
            <a:off x="8915176" y="4251861"/>
            <a:ext cx="2905091" cy="2532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0190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6314" y="499621"/>
            <a:ext cx="10815686" cy="6183719"/>
          </a:xfrm>
          <a:prstGeom prst="rect">
            <a:avLst/>
          </a:prstGeom>
        </p:spPr>
      </p:pic>
      <p:sp>
        <p:nvSpPr>
          <p:cNvPr id="2" name="Овальная выноска 1"/>
          <p:cNvSpPr/>
          <p:nvPr/>
        </p:nvSpPr>
        <p:spPr>
          <a:xfrm rot="20977551">
            <a:off x="-6373" y="34900"/>
            <a:ext cx="2463942" cy="1723407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Тегова</a:t>
            </a:r>
            <a:r>
              <a:rPr kumimoji="0" lang="uk-UA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хмара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4795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AD95E30-7B35-4270-B3E2-F1B1046573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4986" y="3748074"/>
            <a:ext cx="3025323" cy="301772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D346AD5-3764-4AD6-887C-E96A4FAA87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1278" y="4042489"/>
            <a:ext cx="2677926" cy="264173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DB55AB9-629A-48A0-8FFE-E914DAC2944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816"/>
          <a:stretch/>
        </p:blipFill>
        <p:spPr>
          <a:xfrm>
            <a:off x="2796115" y="205807"/>
            <a:ext cx="3784223" cy="293275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2052" y="0"/>
            <a:ext cx="2272145" cy="6858000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-83128" y="0"/>
            <a:ext cx="2323221" cy="111125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alt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Проблемне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C16646E-E331-411D-A22D-367A7B9C42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88061" y="173774"/>
            <a:ext cx="3698775" cy="2932756"/>
          </a:xfrm>
          <a:prstGeom prst="rect">
            <a:avLst/>
          </a:prstGeom>
        </p:spPr>
      </p:pic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B732E304-C1D4-4AD7-8B9C-30DC1081656D}"/>
              </a:ext>
            </a:extLst>
          </p:cNvPr>
          <p:cNvSpPr/>
          <p:nvPr/>
        </p:nvSpPr>
        <p:spPr>
          <a:xfrm>
            <a:off x="4603939" y="3170596"/>
            <a:ext cx="4235839" cy="8718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Знання - в житті</a:t>
            </a:r>
            <a:endParaRPr lang="ru-UA" sz="4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304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052" y="0"/>
            <a:ext cx="2272145" cy="6858000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-83128" y="0"/>
            <a:ext cx="2355272" cy="111125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alt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Треки уроку:</a:t>
            </a: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alt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Поняття:</a:t>
            </a: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40094" y="80711"/>
            <a:ext cx="995190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6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6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Будова </a:t>
            </a:r>
            <a:r>
              <a:rPr lang="ru-RU" sz="60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серця</a:t>
            </a:r>
            <a:r>
              <a:rPr lang="ru-RU" sz="6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defRPr/>
            </a:pPr>
            <a:r>
              <a:rPr lang="ru-RU" sz="6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ru-RU" sz="6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Робота </a:t>
            </a:r>
            <a:r>
              <a:rPr lang="ru-RU" sz="60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серця</a:t>
            </a:r>
            <a:r>
              <a:rPr lang="ru-RU" sz="6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defRPr/>
            </a:pPr>
            <a:r>
              <a:rPr lang="uk-UA" sz="6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uk-UA" sz="6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6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Фізіологічні показники.</a:t>
            </a:r>
          </a:p>
          <a:p>
            <a:pPr>
              <a:defRPr/>
            </a:pPr>
            <a:r>
              <a:rPr lang="uk-UA" sz="6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uk-UA" sz="6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6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Регуляція роботи.</a:t>
            </a:r>
          </a:p>
          <a:p>
            <a:pPr>
              <a:defRPr/>
            </a:pPr>
            <a:endParaRPr lang="uk-UA" sz="6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uk-UA" sz="4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Оболонки серця, камери, клапани, систола, діастола</a:t>
            </a:r>
            <a:endParaRPr lang="ru-RU" sz="4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60603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76E3049-0EBE-4A8D-9AE7-2A1FC597BFB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55" y="958146"/>
            <a:ext cx="5869757" cy="4773351"/>
          </a:xfrm>
          <a:prstGeom prst="rect">
            <a:avLst/>
          </a:prstGeom>
        </p:spPr>
      </p:pic>
      <p:sp>
        <p:nvSpPr>
          <p:cNvPr id="3" name="Скругленный прямоугольник 15505">
            <a:extLst>
              <a:ext uri="{FF2B5EF4-FFF2-40B4-BE49-F238E27FC236}">
                <a16:creationId xmlns:a16="http://schemas.microsoft.com/office/drawing/2014/main" id="{ED677B6A-9957-4D8B-A756-2815E1775157}"/>
              </a:ext>
            </a:extLst>
          </p:cNvPr>
          <p:cNvSpPr/>
          <p:nvPr/>
        </p:nvSpPr>
        <p:spPr>
          <a:xfrm>
            <a:off x="5410979" y="903780"/>
            <a:ext cx="6611332" cy="65164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8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Серце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це порожнистий м’язовий орган</a:t>
            </a:r>
            <a:endParaRPr lang="ru-UA" sz="2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15504">
            <a:extLst>
              <a:ext uri="{FF2B5EF4-FFF2-40B4-BE49-F238E27FC236}">
                <a16:creationId xmlns:a16="http://schemas.microsoft.com/office/drawing/2014/main" id="{F39F79AB-C036-4E45-88B5-D7CE2AA01138}"/>
              </a:ext>
            </a:extLst>
          </p:cNvPr>
          <p:cNvSpPr/>
          <p:nvPr/>
        </p:nvSpPr>
        <p:spPr>
          <a:xfrm>
            <a:off x="5410978" y="1831539"/>
            <a:ext cx="6495075" cy="956437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Забезпечує перекачування крові, безперервний рух</a:t>
            </a:r>
            <a:endParaRPr lang="ru-UA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15503">
            <a:extLst>
              <a:ext uri="{FF2B5EF4-FFF2-40B4-BE49-F238E27FC236}">
                <a16:creationId xmlns:a16="http://schemas.microsoft.com/office/drawing/2014/main" id="{7FCEAF67-9698-4C1D-BEF4-CF1A5FC79977}"/>
              </a:ext>
            </a:extLst>
          </p:cNvPr>
          <p:cNvSpPr/>
          <p:nvPr/>
        </p:nvSpPr>
        <p:spPr>
          <a:xfrm>
            <a:off x="7144700" y="5443829"/>
            <a:ext cx="3143890" cy="399657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Маса - 250-350 г</a:t>
            </a:r>
            <a:endParaRPr lang="ru-UA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15502">
            <a:extLst>
              <a:ext uri="{FF2B5EF4-FFF2-40B4-BE49-F238E27FC236}">
                <a16:creationId xmlns:a16="http://schemas.microsoft.com/office/drawing/2014/main" id="{41682E43-FF05-4A70-BF94-B86704C9C4E5}"/>
              </a:ext>
            </a:extLst>
          </p:cNvPr>
          <p:cNvSpPr/>
          <p:nvPr/>
        </p:nvSpPr>
        <p:spPr>
          <a:xfrm>
            <a:off x="5410978" y="2995925"/>
            <a:ext cx="6495075" cy="1074100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Розташування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середній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частині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 грудиною</a:t>
            </a:r>
            <a:endParaRPr lang="ru-UA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04BAC61-8005-4680-9FBD-CB7FAA10ED25}"/>
              </a:ext>
            </a:extLst>
          </p:cNvPr>
          <p:cNvSpPr/>
          <p:nvPr/>
        </p:nvSpPr>
        <p:spPr>
          <a:xfrm>
            <a:off x="648200" y="0"/>
            <a:ext cx="1043247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uk-UA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Трек 1. 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Довідкове бюро. </a:t>
            </a:r>
            <a:r>
              <a:rPr lang="uk-UA" sz="4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Загальні відомості</a:t>
            </a:r>
            <a:endParaRPr lang="ru-RU" sz="4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15503">
            <a:extLst>
              <a:ext uri="{FF2B5EF4-FFF2-40B4-BE49-F238E27FC236}">
                <a16:creationId xmlns:a16="http://schemas.microsoft.com/office/drawing/2014/main" id="{9CBA3635-0936-46B2-8C51-496D9682BC67}"/>
              </a:ext>
            </a:extLst>
          </p:cNvPr>
          <p:cNvSpPr/>
          <p:nvPr/>
        </p:nvSpPr>
        <p:spPr>
          <a:xfrm>
            <a:off x="6645086" y="4268929"/>
            <a:ext cx="4308860" cy="399657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32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Зовнішня будова:</a:t>
            </a:r>
            <a:endParaRPr lang="ru-UA" sz="3200" b="1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15503">
            <a:extLst>
              <a:ext uri="{FF2B5EF4-FFF2-40B4-BE49-F238E27FC236}">
                <a16:creationId xmlns:a16="http://schemas.microsoft.com/office/drawing/2014/main" id="{EA626D4F-4011-4A24-B0B7-CD837DD6A1B8}"/>
              </a:ext>
            </a:extLst>
          </p:cNvPr>
          <p:cNvSpPr/>
          <p:nvPr/>
        </p:nvSpPr>
        <p:spPr>
          <a:xfrm>
            <a:off x="7144700" y="6045216"/>
            <a:ext cx="3143890" cy="399657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Розмір - кулак</a:t>
            </a:r>
            <a:endParaRPr lang="ru-UA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15503">
            <a:extLst>
              <a:ext uri="{FF2B5EF4-FFF2-40B4-BE49-F238E27FC236}">
                <a16:creationId xmlns:a16="http://schemas.microsoft.com/office/drawing/2014/main" id="{8D784520-617F-4548-B7DD-493E9520FD94}"/>
              </a:ext>
            </a:extLst>
          </p:cNvPr>
          <p:cNvSpPr/>
          <p:nvPr/>
        </p:nvSpPr>
        <p:spPr>
          <a:xfrm>
            <a:off x="7144700" y="4856379"/>
            <a:ext cx="3143890" cy="399657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Форма - конуса</a:t>
            </a:r>
            <a:endParaRPr lang="ru-UA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6123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8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238" y="1"/>
            <a:ext cx="2272145" cy="6858000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-83128" y="0"/>
            <a:ext cx="2355272" cy="111125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altLang="ru-RU" sz="4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Трек 1</a:t>
            </a:r>
            <a:r>
              <a:rPr kumimoji="0" lang="ru-RU" altLang="ru-RU" sz="4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uk-UA" altLang="ru-RU" sz="6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grpSp>
        <p:nvGrpSpPr>
          <p:cNvPr id="13" name="Группа 12"/>
          <p:cNvGrpSpPr/>
          <p:nvPr/>
        </p:nvGrpSpPr>
        <p:grpSpPr>
          <a:xfrm>
            <a:off x="2471668" y="5104417"/>
            <a:ext cx="2261027" cy="339583"/>
            <a:chOff x="313084" y="1330677"/>
            <a:chExt cx="2261027" cy="339583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313084" y="1330677"/>
              <a:ext cx="2261027" cy="339583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TextBox 14"/>
            <p:cNvSpPr txBox="1"/>
            <p:nvPr/>
          </p:nvSpPr>
          <p:spPr>
            <a:xfrm>
              <a:off x="313084" y="1330677"/>
              <a:ext cx="2261027" cy="33958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365760" rIns="0" bIns="365760" numCol="1" spcCol="1270" anchor="ctr" anchorCtr="0">
              <a:noAutofit/>
            </a:bodyPr>
            <a:lstStyle/>
            <a:p>
              <a:pPr marL="0" marR="0" lvl="0" indent="0" algn="ctr" defTabSz="16002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Проблема</a:t>
              </a:r>
              <a:endParaRPr kumimoji="0" lang="ru-RU" sz="2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</p:grpSp>
      <p:sp>
        <p:nvSpPr>
          <p:cNvPr id="26" name="Скругленный прямоугольник 25"/>
          <p:cNvSpPr/>
          <p:nvPr/>
        </p:nvSpPr>
        <p:spPr>
          <a:xfrm>
            <a:off x="2988297" y="131331"/>
            <a:ext cx="7755713" cy="1381125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endParaRPr lang="uk-UA" sz="11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uk-UA" sz="11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uk-UA" sz="20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uk-UA" sz="48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Внутрішня будова серця </a:t>
            </a:r>
            <a:r>
              <a:rPr lang="uk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uk-UA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7" name="Picture 2" descr="Картинки по запросу &quot;розташування серця людини&quot;&quot;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67" r="21155"/>
          <a:stretch/>
        </p:blipFill>
        <p:spPr bwMode="auto">
          <a:xfrm>
            <a:off x="0" y="4374037"/>
            <a:ext cx="2261027" cy="24839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Скругленный прямоугольник 44"/>
          <p:cNvSpPr/>
          <p:nvPr/>
        </p:nvSpPr>
        <p:spPr>
          <a:xfrm>
            <a:off x="2272144" y="1934302"/>
            <a:ext cx="4034233" cy="94740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36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Стінки серця </a:t>
            </a:r>
            <a:endParaRPr lang="ru-RU" sz="36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3" name="Скругленный прямоугольник 52"/>
          <p:cNvSpPr/>
          <p:nvPr/>
        </p:nvSpPr>
        <p:spPr>
          <a:xfrm>
            <a:off x="5728501" y="3057285"/>
            <a:ext cx="3651764" cy="1021715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6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Камери</a:t>
            </a:r>
            <a:r>
              <a:rPr lang="ru-RU" sz="36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серця</a:t>
            </a:r>
            <a:endParaRPr lang="ru-RU" sz="36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1" name="Скругленный прямоугольник 60"/>
          <p:cNvSpPr/>
          <p:nvPr/>
        </p:nvSpPr>
        <p:spPr>
          <a:xfrm>
            <a:off x="8371149" y="4336884"/>
            <a:ext cx="3651764" cy="93732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3200" b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36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Клапани серця </a:t>
            </a:r>
            <a:endParaRPr lang="ru-RU" sz="36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12595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238" y="1"/>
            <a:ext cx="2272145" cy="6858000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-83128" y="0"/>
            <a:ext cx="2355272" cy="111125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altLang="ru-RU" sz="4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Трек 1</a:t>
            </a:r>
            <a:r>
              <a:rPr kumimoji="0" lang="ru-RU" altLang="ru-RU" sz="4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uk-UA" altLang="ru-RU" sz="6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grpSp>
        <p:nvGrpSpPr>
          <p:cNvPr id="13" name="Группа 12"/>
          <p:cNvGrpSpPr/>
          <p:nvPr/>
        </p:nvGrpSpPr>
        <p:grpSpPr>
          <a:xfrm>
            <a:off x="2471668" y="5104417"/>
            <a:ext cx="2261027" cy="339583"/>
            <a:chOff x="313084" y="1330677"/>
            <a:chExt cx="2261027" cy="339583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313084" y="1330677"/>
              <a:ext cx="2261027" cy="339583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TextBox 14"/>
            <p:cNvSpPr txBox="1"/>
            <p:nvPr/>
          </p:nvSpPr>
          <p:spPr>
            <a:xfrm>
              <a:off x="313084" y="1330677"/>
              <a:ext cx="2261027" cy="33958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365760" rIns="0" bIns="365760" numCol="1" spcCol="1270" anchor="ctr" anchorCtr="0">
              <a:noAutofit/>
            </a:bodyPr>
            <a:lstStyle/>
            <a:p>
              <a:pPr marL="0" marR="0" lvl="0" indent="0" algn="ctr" defTabSz="16002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Проблема</a:t>
              </a:r>
              <a:endParaRPr kumimoji="0" lang="ru-RU" sz="2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Прямоугольник 23"/>
          <p:cNvSpPr/>
          <p:nvPr/>
        </p:nvSpPr>
        <p:spPr>
          <a:xfrm>
            <a:off x="-9239" y="2829060"/>
            <a:ext cx="2361913" cy="340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Сторітелінг 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«Будова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серця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lvl="0" algn="ctr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підручник</a:t>
            </a:r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стр. 66-67)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2315613" y="128348"/>
            <a:ext cx="1736567" cy="1055739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endParaRPr lang="uk-UA" sz="11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uk-UA" sz="11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uk-UA" sz="20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uk-UA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Серцева сумка</a:t>
            </a:r>
            <a:r>
              <a:rPr lang="uk-UA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це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uk-UA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uk-UA" sz="2000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перикард</a:t>
            </a:r>
            <a:endParaRPr lang="ru-RU" sz="1100" b="1" i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uk-UA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27" name="Прямая со стрелкой 26"/>
          <p:cNvCxnSpPr>
            <a:cxnSpLocks/>
            <a:stCxn id="26" idx="3"/>
            <a:endCxn id="28" idx="1"/>
          </p:cNvCxnSpPr>
          <p:nvPr/>
        </p:nvCxnSpPr>
        <p:spPr>
          <a:xfrm flipV="1">
            <a:off x="4052180" y="580195"/>
            <a:ext cx="350073" cy="76023"/>
          </a:xfrm>
          <a:prstGeom prst="straightConnector1">
            <a:avLst/>
          </a:prstGeom>
          <a:noFill/>
          <a:ln w="6350" cap="flat" cmpd="sng" algn="ctr">
            <a:solidFill>
              <a:srgbClr val="5B9BD5"/>
            </a:solidFill>
            <a:prstDash val="solid"/>
            <a:miter lim="800000"/>
            <a:tailEnd type="triangle"/>
          </a:ln>
          <a:effectLst/>
        </p:spPr>
      </p:cxnSp>
      <p:sp>
        <p:nvSpPr>
          <p:cNvPr id="28" name="Скругленный прямоугольник 27"/>
          <p:cNvSpPr/>
          <p:nvPr/>
        </p:nvSpPr>
        <p:spPr>
          <a:xfrm>
            <a:off x="4402253" y="84679"/>
            <a:ext cx="5569497" cy="991032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Будова</a:t>
            </a:r>
            <a:r>
              <a:rPr lang="uk-UA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uk-UA" sz="20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зі </a:t>
            </a:r>
            <a:r>
              <a:rPr lang="uk-UA" sz="20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сполучної тканини</a:t>
            </a:r>
            <a:endParaRPr lang="uk-UA" sz="2000" b="1" i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uk-UA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uk-UA" b="1" i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захисна, зменшення тертя</a:t>
            </a:r>
            <a:endParaRPr lang="ru-RU" b="1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1" name="Рисунок 3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4174" y="0"/>
            <a:ext cx="1647825" cy="1381125"/>
          </a:xfrm>
          <a:prstGeom prst="rect">
            <a:avLst/>
          </a:prstGeom>
        </p:spPr>
      </p:pic>
      <p:cxnSp>
        <p:nvCxnSpPr>
          <p:cNvPr id="9" name="Прямая со стрелкой 8"/>
          <p:cNvCxnSpPr/>
          <p:nvPr/>
        </p:nvCxnSpPr>
        <p:spPr>
          <a:xfrm flipH="1" flipV="1">
            <a:off x="9953624" y="325027"/>
            <a:ext cx="1171576" cy="5598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flipH="1">
            <a:off x="9953624" y="855099"/>
            <a:ext cx="1109376" cy="182173"/>
          </a:xfrm>
          <a:prstGeom prst="straightConnector1">
            <a:avLst/>
          </a:prstGeom>
          <a:noFill/>
          <a:ln w="6350" cap="flat" cmpd="sng" algn="ctr">
            <a:solidFill>
              <a:srgbClr val="5B9BD5"/>
            </a:solidFill>
            <a:prstDash val="solid"/>
            <a:miter lim="800000"/>
            <a:tailEnd type="triangle"/>
          </a:ln>
          <a:effectLst/>
        </p:spPr>
      </p:cxnSp>
      <p:pic>
        <p:nvPicPr>
          <p:cNvPr id="37" name="Picture 2" descr="Картинки по запросу &quot;розташування серця людини&quot;&quot;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67" r="21155"/>
          <a:stretch/>
        </p:blipFill>
        <p:spPr bwMode="auto">
          <a:xfrm>
            <a:off x="2280815" y="2221366"/>
            <a:ext cx="2541647" cy="30005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Скругленный прямоугольник 37"/>
          <p:cNvSpPr/>
          <p:nvPr/>
        </p:nvSpPr>
        <p:spPr>
          <a:xfrm>
            <a:off x="2296988" y="1307631"/>
            <a:ext cx="3454237" cy="845285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endParaRPr lang="uk-UA" sz="1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uk-UA" sz="1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uk-UA" sz="1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uk-UA" sz="1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uk-UA" sz="1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uk-UA" sz="1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uk-UA" sz="1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uk-UA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Стінки</a:t>
            </a:r>
            <a:r>
              <a:rPr lang="uk-UA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серця складаються з 3 шарів</a:t>
            </a:r>
            <a:endParaRPr lang="ru-RU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uk-UA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uk-UA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39" name="Соединительная линия уступом 38"/>
          <p:cNvCxnSpPr/>
          <p:nvPr/>
        </p:nvCxnSpPr>
        <p:spPr>
          <a:xfrm flipV="1">
            <a:off x="4502007" y="4127149"/>
            <a:ext cx="295253" cy="131475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Соединительная линия уступом 39"/>
          <p:cNvCxnSpPr/>
          <p:nvPr/>
        </p:nvCxnSpPr>
        <p:spPr>
          <a:xfrm rot="5400000" flipH="1" flipV="1">
            <a:off x="4103739" y="3227329"/>
            <a:ext cx="1009515" cy="212979"/>
          </a:xfrm>
          <a:prstGeom prst="bentConnector3">
            <a:avLst>
              <a:gd name="adj1" fmla="val 50000"/>
            </a:avLst>
          </a:prstGeom>
          <a:noFill/>
          <a:ln w="6350" cap="flat" cmpd="sng" algn="ctr">
            <a:solidFill>
              <a:srgbClr val="5B9BD5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42" name="Соединительная линия уступом 41"/>
          <p:cNvCxnSpPr/>
          <p:nvPr/>
        </p:nvCxnSpPr>
        <p:spPr>
          <a:xfrm>
            <a:off x="3676093" y="4643475"/>
            <a:ext cx="1128463" cy="630735"/>
          </a:xfrm>
          <a:prstGeom prst="bentConnector3">
            <a:avLst/>
          </a:prstGeom>
          <a:noFill/>
          <a:ln w="6350" cap="flat" cmpd="sng" algn="ctr">
            <a:solidFill>
              <a:srgbClr val="5B9BD5"/>
            </a:solidFill>
            <a:prstDash val="solid"/>
            <a:miter lim="800000"/>
            <a:tailEnd type="triangle"/>
          </a:ln>
          <a:effectLst/>
        </p:spPr>
      </p:cxnSp>
      <p:sp>
        <p:nvSpPr>
          <p:cNvPr id="45" name="Скругленный прямоугольник 44"/>
          <p:cNvSpPr/>
          <p:nvPr/>
        </p:nvSpPr>
        <p:spPr>
          <a:xfrm>
            <a:off x="4732695" y="2184671"/>
            <a:ext cx="2563843" cy="94740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20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Зовнішній шар </a:t>
            </a:r>
            <a:r>
              <a:rPr lang="uk-UA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це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епікард</a:t>
            </a:r>
            <a:endParaRPr lang="uk-UA" sz="2000" b="1" i="1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6" name="Прямая со стрелкой 45"/>
          <p:cNvCxnSpPr/>
          <p:nvPr/>
        </p:nvCxnSpPr>
        <p:spPr>
          <a:xfrm flipV="1">
            <a:off x="7282036" y="2141974"/>
            <a:ext cx="204727" cy="79391"/>
          </a:xfrm>
          <a:prstGeom prst="straightConnector1">
            <a:avLst/>
          </a:prstGeom>
          <a:noFill/>
          <a:ln w="6350" cap="flat" cmpd="sng" algn="ctr">
            <a:solidFill>
              <a:srgbClr val="5B9BD5"/>
            </a:solidFill>
            <a:prstDash val="solid"/>
            <a:miter lim="800000"/>
            <a:tailEnd type="triangle"/>
          </a:ln>
          <a:effectLst/>
        </p:spPr>
      </p:cxnSp>
      <p:sp>
        <p:nvSpPr>
          <p:cNvPr id="48" name="Скругленный прямоугольник 47"/>
          <p:cNvSpPr/>
          <p:nvPr/>
        </p:nvSpPr>
        <p:spPr>
          <a:xfrm>
            <a:off x="7505700" y="1682551"/>
            <a:ext cx="4705236" cy="918845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Будова</a:t>
            </a:r>
            <a:r>
              <a:rPr lang="uk-UA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uk-UA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зі сполучної тканини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uk-UA" sz="20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uk-UA" sz="2000" b="1" i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захисна</a:t>
            </a:r>
          </a:p>
        </p:txBody>
      </p:sp>
      <p:sp>
        <p:nvSpPr>
          <p:cNvPr id="53" name="Скругленный прямоугольник 52"/>
          <p:cNvSpPr/>
          <p:nvPr/>
        </p:nvSpPr>
        <p:spPr>
          <a:xfrm>
            <a:off x="4732695" y="3296459"/>
            <a:ext cx="2546134" cy="1021715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20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Середній шар </a:t>
            </a:r>
            <a:r>
              <a:rPr lang="uk-UA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це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міокард</a:t>
            </a:r>
            <a:endParaRPr lang="uk-UA" sz="2000" b="1" i="1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54" name="Прямая со стрелкой 53"/>
          <p:cNvCxnSpPr>
            <a:stCxn id="53" idx="3"/>
          </p:cNvCxnSpPr>
          <p:nvPr/>
        </p:nvCxnSpPr>
        <p:spPr>
          <a:xfrm flipV="1">
            <a:off x="7278829" y="3594582"/>
            <a:ext cx="226871" cy="212735"/>
          </a:xfrm>
          <a:prstGeom prst="straightConnector1">
            <a:avLst/>
          </a:prstGeom>
          <a:noFill/>
          <a:ln w="6350" cap="flat" cmpd="sng" algn="ctr">
            <a:solidFill>
              <a:srgbClr val="5B9BD5"/>
            </a:solidFill>
            <a:prstDash val="solid"/>
            <a:miter lim="800000"/>
            <a:tailEnd type="triangle"/>
          </a:ln>
          <a:effectLst/>
        </p:spPr>
      </p:cxnSp>
      <p:sp>
        <p:nvSpPr>
          <p:cNvPr id="57" name="Скругленный прямоугольник 56"/>
          <p:cNvSpPr/>
          <p:nvPr/>
        </p:nvSpPr>
        <p:spPr>
          <a:xfrm>
            <a:off x="7486762" y="3140651"/>
            <a:ext cx="4705237" cy="1321405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20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Будова</a:t>
            </a:r>
            <a:r>
              <a:rPr lang="uk-UA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uk-UA" sz="20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 серцевої поперечно-смугастої тканини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uk-UA" sz="20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uk-UA" sz="2000" b="1" i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забезпечує скорочення серця</a:t>
            </a:r>
            <a:endParaRPr lang="ru-RU" sz="2000" b="1" i="1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20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1" name="Скругленный прямоугольник 60"/>
          <p:cNvSpPr/>
          <p:nvPr/>
        </p:nvSpPr>
        <p:spPr>
          <a:xfrm>
            <a:off x="4786533" y="4582681"/>
            <a:ext cx="2524430" cy="93732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20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Внутрішній шар </a:t>
            </a:r>
            <a:r>
              <a:rPr lang="uk-UA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це </a:t>
            </a:r>
            <a:r>
              <a:rPr lang="uk-UA" sz="2000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ендокард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63" name="Прямая со стрелкой 62"/>
          <p:cNvCxnSpPr/>
          <p:nvPr/>
        </p:nvCxnSpPr>
        <p:spPr>
          <a:xfrm>
            <a:off x="7293056" y="4929653"/>
            <a:ext cx="212644" cy="344555"/>
          </a:xfrm>
          <a:prstGeom prst="straightConnector1">
            <a:avLst/>
          </a:prstGeom>
          <a:noFill/>
          <a:ln w="6350" cap="flat" cmpd="sng" algn="ctr">
            <a:solidFill>
              <a:srgbClr val="5B9BD5"/>
            </a:solidFill>
            <a:prstDash val="solid"/>
            <a:miter lim="800000"/>
            <a:tailEnd type="triangle"/>
          </a:ln>
          <a:effectLst/>
        </p:spPr>
      </p:cxnSp>
      <p:sp>
        <p:nvSpPr>
          <p:cNvPr id="65" name="Скругленный прямоугольник 64"/>
          <p:cNvSpPr/>
          <p:nvPr/>
        </p:nvSpPr>
        <p:spPr>
          <a:xfrm>
            <a:off x="7486762" y="4929651"/>
            <a:ext cx="4724175" cy="1530003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Будова</a:t>
            </a:r>
            <a:r>
              <a:rPr lang="uk-UA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uk-UA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зі сполучної тканини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uk-UA" sz="20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uk-UA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000" b="1" i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вистилає камери серця зсередини, утворює клапани серця</a:t>
            </a:r>
            <a:endParaRPr lang="ru-RU" b="1" i="1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9827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48" grpId="0" animBg="1"/>
      <p:bldP spid="57" grpId="0" animBg="1"/>
      <p:bldP spid="6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30" y="0"/>
            <a:ext cx="2272145" cy="68580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471668" y="5104417"/>
            <a:ext cx="2261027" cy="339583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4" name="Прямоугольник 23"/>
          <p:cNvSpPr/>
          <p:nvPr/>
        </p:nvSpPr>
        <p:spPr>
          <a:xfrm>
            <a:off x="-54123" y="4038735"/>
            <a:ext cx="236191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Знайти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відповідність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0" name="Picture 2" descr="Картинки по запросу &quot;розташування серця людини&quot;&quot;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48" t="1508" r="17267" b="3236"/>
          <a:stretch/>
        </p:blipFill>
        <p:spPr bwMode="auto">
          <a:xfrm>
            <a:off x="2300644" y="995321"/>
            <a:ext cx="6919193" cy="58626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6" name="Прямоугольник 55"/>
          <p:cNvSpPr/>
          <p:nvPr/>
        </p:nvSpPr>
        <p:spPr>
          <a:xfrm>
            <a:off x="2692361" y="4056512"/>
            <a:ext cx="2450093" cy="425133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855D5D"/>
            </a:solidFill>
            <a:prstDash val="solid"/>
          </a:ln>
          <a:effectLst/>
        </p:spPr>
        <p:txBody>
          <a:bodyPr wrap="square" anchor="ctr">
            <a:noAutofit/>
          </a:bodyPr>
          <a:lstStyle/>
          <a:p>
            <a:pPr algn="ctr" fontAlgn="base">
              <a:spcAft>
                <a:spcPts val="0"/>
              </a:spcAft>
            </a:pPr>
            <a:r>
              <a:rPr lang="uk-UA" sz="2000" b="1" kern="1200" dirty="0">
                <a:solidFill>
                  <a:srgbClr val="7030A0"/>
                </a:solidFill>
                <a:effectLst/>
                <a:latin typeface="Times New Roman" panose="02020603050405020304" pitchFamily="18" charset="0"/>
              </a:rPr>
              <a:t>праве передсердя</a:t>
            </a:r>
            <a:endParaRPr lang="ru-RU" sz="2000" b="1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6188017" y="3528439"/>
            <a:ext cx="2143443" cy="421323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855D5D"/>
            </a:solidFill>
            <a:prstDash val="solid"/>
          </a:ln>
          <a:effectLst/>
        </p:spPr>
        <p:txBody>
          <a:bodyPr anchor="ctr">
            <a:noAutofit/>
          </a:bodyPr>
          <a:lstStyle/>
          <a:p>
            <a:pPr algn="ctr" fontAlgn="base">
              <a:spcAft>
                <a:spcPts val="0"/>
              </a:spcAft>
            </a:pPr>
            <a:r>
              <a:rPr lang="uk-UA" sz="2000" b="1" kern="120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ліве передсердя</a:t>
            </a:r>
            <a:endParaRPr lang="ru-RU" sz="20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2" name="Прямоугольник 61"/>
          <p:cNvSpPr/>
          <p:nvPr/>
        </p:nvSpPr>
        <p:spPr>
          <a:xfrm>
            <a:off x="7035672" y="5549163"/>
            <a:ext cx="2091978" cy="449857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855D5D"/>
            </a:solidFill>
            <a:prstDash val="solid"/>
          </a:ln>
          <a:effectLst/>
        </p:spPr>
        <p:txBody>
          <a:bodyPr wrap="square" anchor="ctr">
            <a:noAutofit/>
          </a:bodyPr>
          <a:lstStyle/>
          <a:p>
            <a:pPr algn="ctr" fontAlgn="base">
              <a:spcAft>
                <a:spcPts val="0"/>
              </a:spcAft>
            </a:pPr>
            <a:r>
              <a:rPr lang="uk-UA" sz="2000" b="1" kern="120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лівий шлуночок</a:t>
            </a:r>
            <a:endParaRPr lang="ru-RU" sz="20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4" name="Прямоугольник 63"/>
          <p:cNvSpPr/>
          <p:nvPr/>
        </p:nvSpPr>
        <p:spPr>
          <a:xfrm>
            <a:off x="4379238" y="5902706"/>
            <a:ext cx="2397125" cy="440214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855D5D"/>
            </a:solidFill>
            <a:prstDash val="solid"/>
          </a:ln>
          <a:effectLst/>
        </p:spPr>
        <p:txBody>
          <a:bodyPr wrap="square" anchor="ctr"/>
          <a:lstStyle/>
          <a:p>
            <a:pPr algn="ctr" fontAlgn="base">
              <a:spcAft>
                <a:spcPts val="0"/>
              </a:spcAft>
            </a:pPr>
            <a:r>
              <a:rPr lang="uk-UA" sz="2000" b="1" kern="1200" dirty="0">
                <a:solidFill>
                  <a:srgbClr val="7030A0"/>
                </a:solidFill>
                <a:effectLst/>
                <a:latin typeface="Times New Roman" panose="02020603050405020304" pitchFamily="18" charset="0"/>
              </a:rPr>
              <a:t>правий шлуночок</a:t>
            </a:r>
            <a:endParaRPr lang="ru-RU" sz="2000" b="1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6" name="Rectangle 17"/>
          <p:cNvSpPr>
            <a:spLocks noChangeArrowheads="1"/>
          </p:cNvSpPr>
          <p:nvPr/>
        </p:nvSpPr>
        <p:spPr bwMode="auto">
          <a:xfrm>
            <a:off x="5287973" y="4938899"/>
            <a:ext cx="1616053" cy="464981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855D5D"/>
            </a:solidFill>
            <a:prstDash val="solid"/>
            <a:headEnd/>
            <a:tailEnd/>
          </a:ln>
          <a:effectLst/>
        </p:spPr>
        <p:txBody>
          <a:bodyPr wrap="none" anchor="ctr">
            <a:noAutofit/>
          </a:bodyPr>
          <a:lstStyle/>
          <a:p>
            <a:pPr algn="ctr" fontAlgn="base">
              <a:spcAft>
                <a:spcPts val="0"/>
              </a:spcAft>
            </a:pPr>
            <a:r>
              <a:rPr lang="ru-RU" sz="20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перегородка</a:t>
            </a:r>
            <a:endParaRPr lang="ru-RU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-25883" y="1309249"/>
            <a:ext cx="2361913" cy="2600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Сторітелінг</a:t>
            </a: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«Будова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серця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lvl="0" algn="ctr"/>
            <a:endParaRPr lang="ru-RU" sz="4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034710" y="1"/>
            <a:ext cx="405688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uk-UA" sz="4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Камери серця</a:t>
            </a:r>
            <a:endParaRPr lang="ru-RU" sz="4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38D0A98-B013-4E73-B5A5-B75C708C3405}"/>
              </a:ext>
            </a:extLst>
          </p:cNvPr>
          <p:cNvSpPr/>
          <p:nvPr/>
        </p:nvSpPr>
        <p:spPr>
          <a:xfrm>
            <a:off x="3602181" y="3598521"/>
            <a:ext cx="630454" cy="440214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855D5D"/>
            </a:solidFill>
            <a:prstDash val="solid"/>
          </a:ln>
          <a:effectLst/>
        </p:spPr>
        <p:txBody>
          <a:bodyPr wrap="square" anchor="ctr"/>
          <a:lstStyle/>
          <a:p>
            <a:pPr algn="ctr" fontAlgn="base">
              <a:spcAft>
                <a:spcPts val="0"/>
              </a:spcAft>
            </a:pPr>
            <a:r>
              <a:rPr lang="uk-UA" sz="28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800" b="1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8D1608ED-179E-4643-8255-8DF038385BC3}"/>
              </a:ext>
            </a:extLst>
          </p:cNvPr>
          <p:cNvSpPr/>
          <p:nvPr/>
        </p:nvSpPr>
        <p:spPr>
          <a:xfrm>
            <a:off x="5783807" y="4664203"/>
            <a:ext cx="630454" cy="440214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855D5D"/>
            </a:solidFill>
            <a:prstDash val="solid"/>
          </a:ln>
          <a:effectLst/>
        </p:spPr>
        <p:txBody>
          <a:bodyPr wrap="square" anchor="ctr"/>
          <a:lstStyle/>
          <a:p>
            <a:pPr algn="ctr" fontAlgn="base">
              <a:spcAft>
                <a:spcPts val="0"/>
              </a:spcAft>
            </a:pPr>
            <a:r>
              <a:rPr lang="uk-UA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475A9160-6DC4-4FCD-8D18-EB1C403E90E3}"/>
              </a:ext>
            </a:extLst>
          </p:cNvPr>
          <p:cNvSpPr/>
          <p:nvPr/>
        </p:nvSpPr>
        <p:spPr>
          <a:xfrm>
            <a:off x="7035672" y="5054101"/>
            <a:ext cx="630454" cy="440214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855D5D"/>
            </a:solidFill>
            <a:prstDash val="solid"/>
          </a:ln>
          <a:effectLst/>
        </p:spPr>
        <p:txBody>
          <a:bodyPr wrap="square" anchor="ctr"/>
          <a:lstStyle/>
          <a:p>
            <a:pPr algn="ctr" fontAlgn="base">
              <a:spcAft>
                <a:spcPts val="0"/>
              </a:spcAft>
            </a:pPr>
            <a:r>
              <a:rPr lang="uk-UA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1668B723-84A5-458D-82BB-98105E3C6A26}"/>
              </a:ext>
            </a:extLst>
          </p:cNvPr>
          <p:cNvSpPr/>
          <p:nvPr/>
        </p:nvSpPr>
        <p:spPr>
          <a:xfrm>
            <a:off x="6461136" y="3075622"/>
            <a:ext cx="630454" cy="440214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855D5D"/>
            </a:solidFill>
            <a:prstDash val="solid"/>
          </a:ln>
          <a:effectLst/>
        </p:spPr>
        <p:txBody>
          <a:bodyPr wrap="square" anchor="ctr"/>
          <a:lstStyle/>
          <a:p>
            <a:pPr algn="ctr" fontAlgn="base">
              <a:spcAft>
                <a:spcPts val="0"/>
              </a:spcAft>
            </a:pPr>
            <a:r>
              <a:rPr lang="uk-UA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24D96694-9507-47F4-BD39-6803DA60BB28}"/>
              </a:ext>
            </a:extLst>
          </p:cNvPr>
          <p:cNvSpPr/>
          <p:nvPr/>
        </p:nvSpPr>
        <p:spPr>
          <a:xfrm>
            <a:off x="5332396" y="5444000"/>
            <a:ext cx="630454" cy="440214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855D5D"/>
            </a:solidFill>
            <a:prstDash val="solid"/>
          </a:ln>
          <a:effectLst/>
        </p:spPr>
        <p:txBody>
          <a:bodyPr wrap="square" anchor="ctr"/>
          <a:lstStyle/>
          <a:p>
            <a:pPr algn="ctr" fontAlgn="base">
              <a:spcAft>
                <a:spcPts val="0"/>
              </a:spcAft>
            </a:pPr>
            <a:r>
              <a:rPr lang="uk-UA" sz="28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800" b="1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9" name="Заголовок 1">
            <a:extLst>
              <a:ext uri="{FF2B5EF4-FFF2-40B4-BE49-F238E27FC236}">
                <a16:creationId xmlns:a16="http://schemas.microsoft.com/office/drawing/2014/main" id="{1BCC4EE5-7B7A-45BE-8C56-EEC15EF1E599}"/>
              </a:ext>
            </a:extLst>
          </p:cNvPr>
          <p:cNvSpPr txBox="1">
            <a:spLocks/>
          </p:cNvSpPr>
          <p:nvPr/>
        </p:nvSpPr>
        <p:spPr>
          <a:xfrm>
            <a:off x="-83128" y="0"/>
            <a:ext cx="2355272" cy="111125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altLang="ru-RU" sz="4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Трек 1</a:t>
            </a:r>
            <a:r>
              <a:rPr kumimoji="0" lang="ru-RU" altLang="ru-RU" sz="4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uk-UA" altLang="ru-RU" sz="6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1668C52-8358-4549-8DB1-6A979A88CFAA}"/>
              </a:ext>
            </a:extLst>
          </p:cNvPr>
          <p:cNvSpPr/>
          <p:nvPr/>
        </p:nvSpPr>
        <p:spPr>
          <a:xfrm>
            <a:off x="9434097" y="782754"/>
            <a:ext cx="2450093" cy="425133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855D5D"/>
            </a:solidFill>
            <a:prstDash val="solid"/>
          </a:ln>
          <a:effectLst/>
        </p:spPr>
        <p:txBody>
          <a:bodyPr wrap="square" anchor="ctr">
            <a:noAutofit/>
          </a:bodyPr>
          <a:lstStyle/>
          <a:p>
            <a:pPr algn="ctr" fontAlgn="base">
              <a:spcAft>
                <a:spcPts val="0"/>
              </a:spcAft>
            </a:pPr>
            <a:r>
              <a:rPr lang="uk-UA" sz="2000" b="1" kern="1200" dirty="0">
                <a:solidFill>
                  <a:srgbClr val="7030A0"/>
                </a:solidFill>
                <a:effectLst/>
                <a:latin typeface="Times New Roman" panose="02020603050405020304" pitchFamily="18" charset="0"/>
              </a:rPr>
              <a:t>праве передсердя</a:t>
            </a:r>
            <a:endParaRPr lang="ru-RU" sz="2000" b="1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769A935E-9E0A-49C9-8BEB-6BE11B1ED8FE}"/>
              </a:ext>
            </a:extLst>
          </p:cNvPr>
          <p:cNvSpPr/>
          <p:nvPr/>
        </p:nvSpPr>
        <p:spPr>
          <a:xfrm>
            <a:off x="9434097" y="1503247"/>
            <a:ext cx="2143443" cy="421323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855D5D"/>
            </a:solidFill>
            <a:prstDash val="solid"/>
          </a:ln>
          <a:effectLst/>
        </p:spPr>
        <p:txBody>
          <a:bodyPr anchor="ctr">
            <a:noAutofit/>
          </a:bodyPr>
          <a:lstStyle/>
          <a:p>
            <a:pPr algn="ctr" fontAlgn="base">
              <a:spcAft>
                <a:spcPts val="0"/>
              </a:spcAft>
            </a:pPr>
            <a:r>
              <a:rPr lang="uk-UA" sz="2000" b="1" kern="120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ліве передсердя</a:t>
            </a:r>
            <a:endParaRPr lang="ru-RU" sz="20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ED90C0C0-8306-4AA4-9D91-103CD3EEAF3C}"/>
              </a:ext>
            </a:extLst>
          </p:cNvPr>
          <p:cNvSpPr/>
          <p:nvPr/>
        </p:nvSpPr>
        <p:spPr>
          <a:xfrm>
            <a:off x="9485562" y="2255810"/>
            <a:ext cx="2091978" cy="449857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855D5D"/>
            </a:solidFill>
            <a:prstDash val="solid"/>
          </a:ln>
          <a:effectLst/>
        </p:spPr>
        <p:txBody>
          <a:bodyPr wrap="square" anchor="ctr">
            <a:noAutofit/>
          </a:bodyPr>
          <a:lstStyle/>
          <a:p>
            <a:pPr algn="ctr" fontAlgn="base">
              <a:spcAft>
                <a:spcPts val="0"/>
              </a:spcAft>
            </a:pPr>
            <a:r>
              <a:rPr lang="uk-UA" sz="2000" b="1" kern="120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лівий шлуночок</a:t>
            </a:r>
            <a:endParaRPr lang="ru-RU" sz="20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7294424C-A692-43B3-A79F-71E4BF4ADE53}"/>
              </a:ext>
            </a:extLst>
          </p:cNvPr>
          <p:cNvSpPr/>
          <p:nvPr/>
        </p:nvSpPr>
        <p:spPr>
          <a:xfrm>
            <a:off x="9485562" y="3033979"/>
            <a:ext cx="2397125" cy="440214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855D5D"/>
            </a:solidFill>
            <a:prstDash val="solid"/>
          </a:ln>
          <a:effectLst/>
        </p:spPr>
        <p:txBody>
          <a:bodyPr wrap="square" anchor="ctr"/>
          <a:lstStyle/>
          <a:p>
            <a:pPr algn="ctr" fontAlgn="base">
              <a:spcAft>
                <a:spcPts val="0"/>
              </a:spcAft>
            </a:pPr>
            <a:r>
              <a:rPr lang="uk-UA" sz="2000" b="1" kern="1200" dirty="0">
                <a:solidFill>
                  <a:srgbClr val="7030A0"/>
                </a:solidFill>
                <a:effectLst/>
                <a:latin typeface="Times New Roman" panose="02020603050405020304" pitchFamily="18" charset="0"/>
              </a:rPr>
              <a:t>правий шлуночок</a:t>
            </a:r>
            <a:endParaRPr lang="ru-RU" sz="2000" b="1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5" name="Rectangle 17">
            <a:extLst>
              <a:ext uri="{FF2B5EF4-FFF2-40B4-BE49-F238E27FC236}">
                <a16:creationId xmlns:a16="http://schemas.microsoft.com/office/drawing/2014/main" id="{27B4B1DE-4335-4AA3-816F-3220C4DBCC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59166" y="3793851"/>
            <a:ext cx="1616053" cy="464981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855D5D"/>
            </a:solidFill>
            <a:prstDash val="solid"/>
            <a:headEnd/>
            <a:tailEnd/>
          </a:ln>
          <a:effectLst/>
        </p:spPr>
        <p:txBody>
          <a:bodyPr wrap="none" anchor="ctr">
            <a:noAutofit/>
          </a:bodyPr>
          <a:lstStyle/>
          <a:p>
            <a:pPr algn="ctr" fontAlgn="base">
              <a:spcAft>
                <a:spcPts val="0"/>
              </a:spcAft>
            </a:pPr>
            <a:r>
              <a:rPr lang="ru-RU" sz="20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перегородка</a:t>
            </a:r>
            <a:endParaRPr lang="ru-RU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2669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58" grpId="0" animBg="1"/>
      <p:bldP spid="62" grpId="0" animBg="1"/>
      <p:bldP spid="64" grpId="0" animBg="1"/>
      <p:bldP spid="6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238" y="1"/>
            <a:ext cx="2272145" cy="68580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471668" y="5104417"/>
            <a:ext cx="2261027" cy="339583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50" name="Picture 2" descr="Картинки по запросу &quot;розташування серця людини&quot;&quot;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48" t="1508" r="17267" b="3236"/>
          <a:stretch/>
        </p:blipFill>
        <p:spPr bwMode="auto">
          <a:xfrm>
            <a:off x="2300644" y="995321"/>
            <a:ext cx="6919193" cy="58626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6" name="Прямоугольник 55"/>
          <p:cNvSpPr/>
          <p:nvPr/>
        </p:nvSpPr>
        <p:spPr>
          <a:xfrm>
            <a:off x="9650389" y="4011815"/>
            <a:ext cx="2091978" cy="425133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855D5D"/>
            </a:solidFill>
            <a:prstDash val="solid"/>
          </a:ln>
          <a:effectLst/>
        </p:spPr>
        <p:txBody>
          <a:bodyPr wrap="square" anchor="ctr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півмісяцеві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9650687" y="3218338"/>
            <a:ext cx="2143443" cy="421323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855D5D"/>
            </a:solidFill>
            <a:prstDash val="solid"/>
          </a:ln>
          <a:effectLst/>
        </p:spPr>
        <p:txBody>
          <a:bodyPr anchor="ctr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двостулковий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66" name="Rectangle 17"/>
          <p:cNvSpPr>
            <a:spLocks noChangeArrowheads="1"/>
          </p:cNvSpPr>
          <p:nvPr/>
        </p:nvSpPr>
        <p:spPr bwMode="auto">
          <a:xfrm>
            <a:off x="9650389" y="2321654"/>
            <a:ext cx="2091978" cy="464981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855D5D"/>
            </a:solidFill>
            <a:prstDash val="solid"/>
            <a:headEnd/>
            <a:tailEnd/>
          </a:ln>
          <a:effectLst/>
        </p:spPr>
        <p:txBody>
          <a:bodyPr wrap="none" anchor="ctr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тристулковий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872004" y="1"/>
            <a:ext cx="438229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Клапани серця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CF93F79-D9B4-49A1-BBF0-61EA853C5B2E}"/>
              </a:ext>
            </a:extLst>
          </p:cNvPr>
          <p:cNvSpPr/>
          <p:nvPr/>
        </p:nvSpPr>
        <p:spPr>
          <a:xfrm>
            <a:off x="4648118" y="1740250"/>
            <a:ext cx="1500098" cy="425133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855D5D"/>
            </a:solidFill>
            <a:prstDash val="solid"/>
          </a:ln>
          <a:effectLst/>
        </p:spPr>
        <p:txBody>
          <a:bodyPr wrap="square" anchor="ctr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аорта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33CE031C-AA80-4B1C-959A-C981ED24124C}"/>
              </a:ext>
            </a:extLst>
          </p:cNvPr>
          <p:cNvSpPr/>
          <p:nvPr/>
        </p:nvSpPr>
        <p:spPr>
          <a:xfrm>
            <a:off x="6777872" y="1740250"/>
            <a:ext cx="1518951" cy="643379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855D5D"/>
            </a:solidFill>
            <a:prstDash val="solid"/>
          </a:ln>
          <a:effectLst/>
        </p:spPr>
        <p:txBody>
          <a:bodyPr wrap="square" anchor="ctr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легенева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артерія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6" name="Стрелка: вниз 5">
            <a:extLst>
              <a:ext uri="{FF2B5EF4-FFF2-40B4-BE49-F238E27FC236}">
                <a16:creationId xmlns:a16="http://schemas.microsoft.com/office/drawing/2014/main" id="{1543D851-82DB-43C0-979D-85F971A2BAE5}"/>
              </a:ext>
            </a:extLst>
          </p:cNvPr>
          <p:cNvSpPr/>
          <p:nvPr/>
        </p:nvSpPr>
        <p:spPr>
          <a:xfrm rot="19129592">
            <a:off x="4304940" y="4206114"/>
            <a:ext cx="238390" cy="782425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8" name="Стрелка: вниз 17">
            <a:extLst>
              <a:ext uri="{FF2B5EF4-FFF2-40B4-BE49-F238E27FC236}">
                <a16:creationId xmlns:a16="http://schemas.microsoft.com/office/drawing/2014/main" id="{A32639B6-D792-4714-A08D-53F0B65AC50B}"/>
              </a:ext>
            </a:extLst>
          </p:cNvPr>
          <p:cNvSpPr/>
          <p:nvPr/>
        </p:nvSpPr>
        <p:spPr>
          <a:xfrm>
            <a:off x="6876427" y="3517791"/>
            <a:ext cx="238390" cy="782425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9" name="Стрелка: вниз 18">
            <a:extLst>
              <a:ext uri="{FF2B5EF4-FFF2-40B4-BE49-F238E27FC236}">
                <a16:creationId xmlns:a16="http://schemas.microsoft.com/office/drawing/2014/main" id="{38476C13-48BA-4298-9FFA-3164A52AFA95}"/>
              </a:ext>
            </a:extLst>
          </p:cNvPr>
          <p:cNvSpPr/>
          <p:nvPr/>
        </p:nvSpPr>
        <p:spPr>
          <a:xfrm rot="11892753">
            <a:off x="5318711" y="3535447"/>
            <a:ext cx="238390" cy="782425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20" name="Стрелка: вниз 19">
            <a:extLst>
              <a:ext uri="{FF2B5EF4-FFF2-40B4-BE49-F238E27FC236}">
                <a16:creationId xmlns:a16="http://schemas.microsoft.com/office/drawing/2014/main" id="{D50C969E-8D1A-4BBB-94FD-D9415A141E1E}"/>
              </a:ext>
            </a:extLst>
          </p:cNvPr>
          <p:cNvSpPr/>
          <p:nvPr/>
        </p:nvSpPr>
        <p:spPr>
          <a:xfrm rot="9418585">
            <a:off x="6228504" y="3713810"/>
            <a:ext cx="238390" cy="782425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21" name="Заголовок 1">
            <a:extLst>
              <a:ext uri="{FF2B5EF4-FFF2-40B4-BE49-F238E27FC236}">
                <a16:creationId xmlns:a16="http://schemas.microsoft.com/office/drawing/2014/main" id="{0407621E-2E73-4BB0-B98E-E316E3B61256}"/>
              </a:ext>
            </a:extLst>
          </p:cNvPr>
          <p:cNvSpPr txBox="1">
            <a:spLocks/>
          </p:cNvSpPr>
          <p:nvPr/>
        </p:nvSpPr>
        <p:spPr>
          <a:xfrm>
            <a:off x="-92365" y="107074"/>
            <a:ext cx="2355272" cy="111125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altLang="ru-RU" sz="4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Трек 1</a:t>
            </a:r>
            <a:r>
              <a:rPr kumimoji="0" lang="ru-RU" altLang="ru-RU" sz="4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4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fontAlgn="base">
              <a:lnSpc>
                <a:spcPct val="100000"/>
              </a:lnSpc>
              <a:spcBef>
                <a:spcPts val="0"/>
              </a:spcBef>
              <a:defRPr/>
            </a:pPr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Визначити:</a:t>
            </a:r>
          </a:p>
          <a:p>
            <a:pPr marL="342900" lvl="0" indent="-342900" algn="just" fontAlgn="base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ru-RU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види</a:t>
            </a:r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клапанів</a:t>
            </a:r>
            <a:endParaRPr lang="ru-RU" sz="3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 fontAlgn="base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ru-RU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функції</a:t>
            </a:r>
            <a:endParaRPr lang="ru-RU" sz="3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6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altLang="ru-RU" sz="3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altLang="ru-RU" sz="3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3FE4539-AD90-4CA6-9A57-D39643B0D65B}"/>
              </a:ext>
            </a:extLst>
          </p:cNvPr>
          <p:cNvSpPr/>
          <p:nvPr/>
        </p:nvSpPr>
        <p:spPr>
          <a:xfrm>
            <a:off x="71084" y="4300216"/>
            <a:ext cx="221069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http://surl.li/ukbd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90AD38F-3A64-45D8-B5AA-0872D75E7A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3414" y="4826254"/>
            <a:ext cx="1926838" cy="1905818"/>
          </a:xfrm>
          <a:prstGeom prst="rect">
            <a:avLst/>
          </a:prstGeom>
        </p:spPr>
      </p:pic>
      <p:sp>
        <p:nvSpPr>
          <p:cNvPr id="22" name="Rectangle 17">
            <a:extLst>
              <a:ext uri="{FF2B5EF4-FFF2-40B4-BE49-F238E27FC236}">
                <a16:creationId xmlns:a16="http://schemas.microsoft.com/office/drawing/2014/main" id="{411797F8-7460-4C55-AE70-ECC25DEBB7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3426" y="4669613"/>
            <a:ext cx="1763182" cy="464981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855D5D"/>
            </a:solidFill>
            <a:prstDash val="solid"/>
            <a:headEnd/>
            <a:tailEnd/>
          </a:ln>
          <a:effectLst/>
        </p:spPr>
        <p:txBody>
          <a:bodyPr wrap="none" anchor="ctr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тристулковий</a:t>
            </a:r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A79EEFF9-02AC-4B90-9461-59A14DCFB52C}"/>
              </a:ext>
            </a:extLst>
          </p:cNvPr>
          <p:cNvSpPr/>
          <p:nvPr/>
        </p:nvSpPr>
        <p:spPr>
          <a:xfrm>
            <a:off x="7114817" y="3894360"/>
            <a:ext cx="1872026" cy="421323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855D5D"/>
            </a:solidFill>
            <a:prstDash val="solid"/>
          </a:ln>
          <a:effectLst/>
        </p:spPr>
        <p:txBody>
          <a:bodyPr anchor="ctr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двостулковий</a:t>
            </a:r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241538AD-0FF4-442E-8AE9-611AF1602C80}"/>
              </a:ext>
            </a:extLst>
          </p:cNvPr>
          <p:cNvSpPr/>
          <p:nvPr/>
        </p:nvSpPr>
        <p:spPr>
          <a:xfrm>
            <a:off x="4916008" y="3948853"/>
            <a:ext cx="1386409" cy="425133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855D5D"/>
            </a:solidFill>
            <a:prstDash val="solid"/>
          </a:ln>
          <a:effectLst/>
        </p:spPr>
        <p:txBody>
          <a:bodyPr wrap="square" anchor="ctr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півмісяцеві</a:t>
            </a:r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2090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360D1B5-1D13-48BE-879B-A1D6D30E81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8296" y="59048"/>
            <a:ext cx="9413704" cy="673990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273367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-17146" y="0"/>
            <a:ext cx="2733674" cy="1066800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Вправа</a:t>
            </a:r>
            <a:b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k-UA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Відповідість</a:t>
            </a:r>
            <a:r>
              <a:rPr lang="uk-UA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4714365" y="6275732"/>
            <a:ext cx="374441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Georgia"/>
                <a:ea typeface="+mn-ea"/>
                <a:cs typeface="Times New Roman" pitchFamily="18" charset="0"/>
              </a:rPr>
              <a:t>:  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Georgia"/>
              <a:ea typeface="+mn-ea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-1" y="3731105"/>
            <a:ext cx="277829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sz="2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https://learningapps.org/watch?v=pni8951m222</a:t>
            </a:r>
            <a:r>
              <a:rPr lang="uk-UA" sz="2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2" name="Picture 2" descr="Как нарисовать ключ карандашом поэтапно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370" b="94521" l="20573" r="7890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399" r="19965" b="5593"/>
          <a:stretch/>
        </p:blipFill>
        <p:spPr bwMode="auto">
          <a:xfrm>
            <a:off x="2778296" y="5150329"/>
            <a:ext cx="1891447" cy="1707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9152125-87E2-4EC8-A7B2-4E1AA31E5C2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2146" y="4598866"/>
            <a:ext cx="2132059" cy="2099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3368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Рисунок 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5601512">
            <a:off x="2551840" y="3709674"/>
            <a:ext cx="2467183" cy="3668519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390586">
            <a:off x="2713077" y="1782120"/>
            <a:ext cx="2467183" cy="3668519"/>
          </a:xfrm>
          <a:prstGeom prst="rect">
            <a:avLst/>
          </a:prstGeom>
        </p:spPr>
      </p:pic>
      <p:sp>
        <p:nvSpPr>
          <p:cNvPr id="24" name="Скругленный прямоугольник 23"/>
          <p:cNvSpPr/>
          <p:nvPr/>
        </p:nvSpPr>
        <p:spPr>
          <a:xfrm>
            <a:off x="5762625" y="3903661"/>
            <a:ext cx="5810250" cy="1190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Овальная выноска 15"/>
          <p:cNvSpPr/>
          <p:nvPr/>
        </p:nvSpPr>
        <p:spPr>
          <a:xfrm>
            <a:off x="5861616" y="143692"/>
            <a:ext cx="6166957" cy="194310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991225" y="673905"/>
            <a:ext cx="5867400" cy="111125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48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Взаємооцінювання</a:t>
            </a:r>
            <a:endParaRPr kumimoji="0" lang="ru-RU" altLang="ru-RU" sz="4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764882" y="3034295"/>
            <a:ext cx="2662237" cy="789409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" name="Скругленный прямоугольник 1"/>
          <p:cNvSpPr/>
          <p:nvPr/>
        </p:nvSpPr>
        <p:spPr>
          <a:xfrm>
            <a:off x="5762625" y="2446138"/>
            <a:ext cx="5810250" cy="1190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5703845" y="2594768"/>
            <a:ext cx="5869030" cy="111125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Позитивний момент 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23" name="Заголовок 1"/>
          <p:cNvSpPr txBox="1">
            <a:spLocks/>
          </p:cNvSpPr>
          <p:nvPr/>
        </p:nvSpPr>
        <p:spPr>
          <a:xfrm>
            <a:off x="5703845" y="4204476"/>
            <a:ext cx="5869030" cy="969767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Позитивний момент 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5762625" y="5430439"/>
            <a:ext cx="5810250" cy="128386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5733235" y="5335067"/>
            <a:ext cx="5810250" cy="93621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Побажання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(доопрацювання)</a:t>
            </a: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7314029">
            <a:off x="2829504" y="-479861"/>
            <a:ext cx="2551243" cy="379351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706" b="98934" l="3049" r="9674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90048" y="53371"/>
            <a:ext cx="2467677" cy="235231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706" b="98934" l="3049" r="9674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12130" y="2350732"/>
            <a:ext cx="2467677" cy="2352318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46872" y="4565429"/>
            <a:ext cx="2889930" cy="223244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485893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Заголовок 1"/>
          <p:cNvSpPr txBox="1">
            <a:spLocks/>
          </p:cNvSpPr>
          <p:nvPr/>
        </p:nvSpPr>
        <p:spPr>
          <a:xfrm>
            <a:off x="2336797" y="0"/>
            <a:ext cx="7182080" cy="7806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3788810" y="85346"/>
            <a:ext cx="6627564" cy="8246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Серцевий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цикл = 0,8 с      </a:t>
            </a: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2"/>
          <a:srcRect l="32993" r="34504" b="21085"/>
          <a:stretch/>
        </p:blipFill>
        <p:spPr>
          <a:xfrm>
            <a:off x="3431017" y="2207987"/>
            <a:ext cx="2204979" cy="226668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"/>
          <a:srcRect r="70389"/>
          <a:stretch/>
        </p:blipFill>
        <p:spPr>
          <a:xfrm>
            <a:off x="8500283" y="3341327"/>
            <a:ext cx="2146438" cy="2387282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4"/>
          <a:srcRect l="49940"/>
          <a:stretch/>
        </p:blipFill>
        <p:spPr>
          <a:xfrm>
            <a:off x="3509721" y="4628928"/>
            <a:ext cx="2279395" cy="2203127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8084994" y="2301138"/>
            <a:ext cx="2977016" cy="842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ІІІ фаза -</a:t>
            </a:r>
          </a:p>
          <a:p>
            <a:pPr lvl="0" algn="ctr"/>
            <a:r>
              <a:rPr lang="uk-UA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розслаблення серця</a:t>
            </a:r>
          </a:p>
          <a:p>
            <a:pPr lvl="0" algn="ctr"/>
            <a:r>
              <a:rPr lang="uk-UA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0,4 с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333332" y="4474667"/>
            <a:ext cx="2977016" cy="8879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ІІ фаза –</a:t>
            </a:r>
          </a:p>
          <a:p>
            <a:pPr lvl="0" algn="ctr"/>
            <a:r>
              <a:rPr lang="uk-UA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скорочення шлуночків</a:t>
            </a:r>
          </a:p>
          <a:p>
            <a:pPr lvl="0" algn="ctr"/>
            <a:r>
              <a:rPr lang="uk-UA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0,3 с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225393" y="2145240"/>
            <a:ext cx="3192895" cy="80377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 фаза –</a:t>
            </a:r>
          </a:p>
          <a:p>
            <a:pPr algn="ctr"/>
            <a:r>
              <a:rPr lang="uk-UA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скорочення передсердь</a:t>
            </a:r>
          </a:p>
          <a:p>
            <a:pPr algn="ctr"/>
            <a:r>
              <a:rPr lang="uk-UA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0,1 с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" name="Прямая со стрелкой 2"/>
          <p:cNvCxnSpPr/>
          <p:nvPr/>
        </p:nvCxnSpPr>
        <p:spPr>
          <a:xfrm flipH="1">
            <a:off x="4857750" y="947467"/>
            <a:ext cx="1000326" cy="3083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Скругленный прямоугольник 3"/>
          <p:cNvSpPr/>
          <p:nvPr/>
        </p:nvSpPr>
        <p:spPr>
          <a:xfrm>
            <a:off x="2636550" y="1255851"/>
            <a:ext cx="3640425" cy="7978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Систола </a:t>
            </a:r>
            <a:r>
              <a:rPr lang="uk-UA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(0,4 с)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7124701" y="1366880"/>
            <a:ext cx="4238624" cy="7978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Діастолала</a:t>
            </a:r>
            <a:r>
              <a:rPr lang="uk-UA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(0,4 с) 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9" name="Прямая со стрелкой 28"/>
          <p:cNvCxnSpPr/>
          <p:nvPr/>
        </p:nvCxnSpPr>
        <p:spPr>
          <a:xfrm>
            <a:off x="7756270" y="926270"/>
            <a:ext cx="1502029" cy="4288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Заголовок 1"/>
          <p:cNvSpPr txBox="1">
            <a:spLocks/>
          </p:cNvSpPr>
          <p:nvPr/>
        </p:nvSpPr>
        <p:spPr>
          <a:xfrm>
            <a:off x="-44587" y="70773"/>
            <a:ext cx="3640425" cy="9474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Трек 2. </a:t>
            </a:r>
          </a:p>
          <a:p>
            <a:pPr algn="ctr"/>
            <a:r>
              <a:rPr lang="uk-UA" sz="4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Робота серця</a:t>
            </a:r>
          </a:p>
        </p:txBody>
      </p:sp>
    </p:spTree>
    <p:extLst>
      <p:ext uri="{BB962C8B-B14F-4D97-AF65-F5344CB8AC3E}">
        <p14:creationId xmlns:p14="http://schemas.microsoft.com/office/powerpoint/2010/main" val="3062746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8" grpId="0" animBg="1"/>
      <p:bldP spid="35" grpId="0" animBg="1"/>
      <p:bldP spid="36" grpId="0" animBg="1"/>
      <p:bldP spid="4" grpId="0" animBg="1"/>
      <p:bldP spid="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474" y="0"/>
            <a:ext cx="2272145" cy="6858000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-83128" y="0"/>
            <a:ext cx="2355272" cy="111125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alt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Трек 2. Робота </a:t>
            </a:r>
            <a:r>
              <a:rPr lang="ru-RU" altLang="ru-RU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серця</a:t>
            </a:r>
            <a:endParaRPr lang="uk-UA" altLang="ru-RU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alt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algn="ctr"/>
            <a:endParaRPr lang="uk-UA" alt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algn="ctr"/>
            <a:endParaRPr lang="uk-UA" alt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algn="ctr"/>
            <a:endParaRPr lang="uk-UA" alt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algn="ctr"/>
            <a:endParaRPr lang="uk-UA" alt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algn="ctr"/>
            <a:endParaRPr lang="uk-UA" alt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algn="ctr"/>
            <a:endParaRPr lang="uk-UA" alt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algn="ctr"/>
            <a:endParaRPr lang="uk-UA" alt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algn="ctr"/>
            <a:endParaRPr lang="uk-UA" alt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algn="ctr"/>
            <a:endParaRPr lang="uk-UA" alt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algn="ctr"/>
            <a:r>
              <a:rPr lang="en-US" alt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https://www.youtube.com/watch?v=hoYeYOkAPQM</a:t>
            </a:r>
            <a:r>
              <a:rPr lang="uk-UA" alt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altLang="ru-RU" sz="40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3671" y="0"/>
            <a:ext cx="99383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3361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12192001" cy="2400657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algn="ctr">
              <a:defRPr/>
            </a:pPr>
            <a:r>
              <a:rPr lang="ru-RU" sz="7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Динамічна</a:t>
            </a:r>
            <a:r>
              <a:rPr lang="ru-RU" sz="7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пауза</a:t>
            </a:r>
          </a:p>
          <a:p>
            <a:pPr algn="ctr">
              <a:defRPr/>
            </a:pPr>
            <a:endParaRPr lang="uk-UA" sz="3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3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2013255"/>
            <a:ext cx="5698360" cy="42878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6A44DB9C-FB7C-4EC6-88C1-469991235B06}"/>
              </a:ext>
            </a:extLst>
          </p:cNvPr>
          <p:cNvSpPr/>
          <p:nvPr/>
        </p:nvSpPr>
        <p:spPr>
          <a:xfrm>
            <a:off x="0" y="2443113"/>
            <a:ext cx="5819197" cy="2923877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algn="ctr">
              <a:defRPr/>
            </a:pPr>
            <a:r>
              <a:rPr lang="uk-UA" sz="3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Передсердя скоротилися -</a:t>
            </a:r>
          </a:p>
          <a:p>
            <a:pPr algn="ctr">
              <a:defRPr/>
            </a:pPr>
            <a:r>
              <a:rPr lang="uk-UA" sz="3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Кров до шлуночків зайшла.</a:t>
            </a:r>
          </a:p>
          <a:p>
            <a:pPr algn="ctr">
              <a:defRPr/>
            </a:pPr>
            <a:r>
              <a:rPr lang="uk-UA" sz="3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Шлуночки стискаються –</a:t>
            </a:r>
          </a:p>
          <a:p>
            <a:pPr algn="ctr">
              <a:defRPr/>
            </a:pPr>
            <a:r>
              <a:rPr lang="uk-UA" sz="3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Кров у судини викидається.</a:t>
            </a:r>
          </a:p>
          <a:p>
            <a:pPr algn="ctr">
              <a:defRPr/>
            </a:pPr>
            <a:endParaRPr lang="ru-RU" sz="3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ED2C4024-AC95-49B0-823B-4DAEEBEC8627}"/>
              </a:ext>
            </a:extLst>
          </p:cNvPr>
          <p:cNvSpPr/>
          <p:nvPr/>
        </p:nvSpPr>
        <p:spPr>
          <a:xfrm>
            <a:off x="6644469" y="4370318"/>
            <a:ext cx="3159407" cy="892552"/>
          </a:xfrm>
          <a:prstGeom prst="rect">
            <a:avLst/>
          </a:prstGeom>
          <a:effectLst>
            <a:softEdge rad="3175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Людина </a:t>
            </a:r>
            <a:r>
              <a:rPr lang="ru-RU" altLang="ru-RU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живе</a:t>
            </a:r>
            <a:r>
              <a:rPr lang="ru-RU" alt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доти</a:t>
            </a:r>
            <a:r>
              <a:rPr lang="ru-RU" alt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доки </a:t>
            </a:r>
            <a:r>
              <a:rPr lang="ru-RU" altLang="ru-RU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б’ється</a:t>
            </a:r>
            <a:r>
              <a:rPr lang="ru-RU" alt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alt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серце</a:t>
            </a:r>
            <a:r>
              <a:rPr lang="ru-RU" alt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 </a:t>
            </a:r>
            <a:r>
              <a:rPr lang="ru-RU" alt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15851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Рисунок 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5601512">
            <a:off x="2551840" y="3709674"/>
            <a:ext cx="2467183" cy="3668519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390586">
            <a:off x="2713077" y="1782120"/>
            <a:ext cx="2467183" cy="3668519"/>
          </a:xfrm>
          <a:prstGeom prst="rect">
            <a:avLst/>
          </a:prstGeom>
        </p:spPr>
      </p:pic>
      <p:sp>
        <p:nvSpPr>
          <p:cNvPr id="24" name="Скругленный прямоугольник 23"/>
          <p:cNvSpPr/>
          <p:nvPr/>
        </p:nvSpPr>
        <p:spPr>
          <a:xfrm>
            <a:off x="5762625" y="3903661"/>
            <a:ext cx="5810250" cy="1190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Овальная выноска 15"/>
          <p:cNvSpPr/>
          <p:nvPr/>
        </p:nvSpPr>
        <p:spPr>
          <a:xfrm>
            <a:off x="6834189" y="143692"/>
            <a:ext cx="5194384" cy="194310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6800851" y="692781"/>
            <a:ext cx="5261060" cy="111125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48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Самооцінювання</a:t>
            </a:r>
            <a:r>
              <a:rPr kumimoji="0" lang="ru-RU" altLang="ru-RU" sz="4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: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764882" y="3034295"/>
            <a:ext cx="2662237" cy="789409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" name="Скругленный прямоугольник 1"/>
          <p:cNvSpPr/>
          <p:nvPr/>
        </p:nvSpPr>
        <p:spPr>
          <a:xfrm>
            <a:off x="5762625" y="2446138"/>
            <a:ext cx="5810250" cy="1190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5703845" y="2594768"/>
            <a:ext cx="5869030" cy="111125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4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Все </a:t>
            </a:r>
            <a:r>
              <a:rPr kumimoji="0" lang="ru-RU" altLang="ru-RU" sz="48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виходить</a:t>
            </a:r>
            <a:endParaRPr kumimoji="0" lang="ru-RU" altLang="ru-RU" sz="4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23" name="Заголовок 1"/>
          <p:cNvSpPr txBox="1">
            <a:spLocks/>
          </p:cNvSpPr>
          <p:nvPr/>
        </p:nvSpPr>
        <p:spPr>
          <a:xfrm>
            <a:off x="5703845" y="4204476"/>
            <a:ext cx="5869030" cy="969767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4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Маю сумніви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5762625" y="5430439"/>
            <a:ext cx="5810250" cy="1190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5762625" y="5629275"/>
            <a:ext cx="5810250" cy="93621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4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Потрібна допомога</a:t>
            </a: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7314029">
            <a:off x="2829504" y="-479861"/>
            <a:ext cx="2551243" cy="3793510"/>
          </a:xfrm>
          <a:prstGeom prst="rect">
            <a:avLst/>
          </a:prstGeom>
        </p:spPr>
      </p:pic>
      <p:pic>
        <p:nvPicPr>
          <p:cNvPr id="2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92251">
            <a:off x="2352474" y="2437285"/>
            <a:ext cx="2666784" cy="235818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3139" y="326535"/>
            <a:ext cx="2936254" cy="226823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Picture 2" descr="задумчивый смайлик - Создать мем - Meme-arsenal.co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03333">
            <a:off x="2600040" y="4515570"/>
            <a:ext cx="2370785" cy="237078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08050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Рисунок 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5601512">
            <a:off x="605855" y="3730048"/>
            <a:ext cx="2467183" cy="3668519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390586">
            <a:off x="641272" y="1891037"/>
            <a:ext cx="2467183" cy="3668519"/>
          </a:xfrm>
          <a:prstGeom prst="rect">
            <a:avLst/>
          </a:prstGeom>
        </p:spPr>
      </p:pic>
      <p:sp>
        <p:nvSpPr>
          <p:cNvPr id="24" name="Скругленный прямоугольник 23"/>
          <p:cNvSpPr/>
          <p:nvPr/>
        </p:nvSpPr>
        <p:spPr>
          <a:xfrm>
            <a:off x="3774660" y="3826904"/>
            <a:ext cx="7883940" cy="1190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Овальная выноска 15"/>
          <p:cNvSpPr/>
          <p:nvPr/>
        </p:nvSpPr>
        <p:spPr>
          <a:xfrm>
            <a:off x="6834189" y="143692"/>
            <a:ext cx="5194384" cy="194310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6800851" y="326535"/>
            <a:ext cx="5261060" cy="158799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48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Експрес</a:t>
            </a:r>
            <a:r>
              <a:rPr kumimoji="0" lang="ru-RU" altLang="ru-RU" sz="4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-контроль: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764882" y="3034295"/>
            <a:ext cx="2662237" cy="789409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" name="Скругленный прямоугольник 1"/>
          <p:cNvSpPr/>
          <p:nvPr/>
        </p:nvSpPr>
        <p:spPr>
          <a:xfrm>
            <a:off x="3774660" y="2388792"/>
            <a:ext cx="7883940" cy="1190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3626644" y="2509280"/>
            <a:ext cx="8031956" cy="111125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alt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 - експерти</a:t>
            </a:r>
            <a:endParaRPr kumimoji="0" lang="ru-RU" altLang="ru-RU" sz="4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23" name="Заголовок 1"/>
          <p:cNvSpPr txBox="1">
            <a:spLocks/>
          </p:cNvSpPr>
          <p:nvPr/>
        </p:nvSpPr>
        <p:spPr>
          <a:xfrm>
            <a:off x="3774660" y="4037467"/>
            <a:ext cx="7883940" cy="969767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alt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3-4</a:t>
            </a:r>
            <a:r>
              <a:rPr kumimoji="0" lang="uk-UA" altLang="ru-RU" sz="4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- спеціалісти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3774660" y="5307303"/>
            <a:ext cx="7883940" cy="1190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3774660" y="5222266"/>
            <a:ext cx="7913330" cy="93621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uk-UA" altLang="ru-RU" sz="4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1-3 - початківці</a:t>
            </a: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811346">
            <a:off x="630426" y="-461144"/>
            <a:ext cx="2551243" cy="3793510"/>
          </a:xfrm>
          <a:prstGeom prst="rect">
            <a:avLst/>
          </a:prstGeom>
        </p:spPr>
      </p:pic>
      <p:pic>
        <p:nvPicPr>
          <p:cNvPr id="1026" name="Picture 2" descr="Сердце красное объемное">
            <a:extLst>
              <a:ext uri="{FF2B5EF4-FFF2-40B4-BE49-F238E27FC236}">
                <a16:creationId xmlns:a16="http://schemas.microsoft.com/office/drawing/2014/main" id="{2D13891A-2F05-4B44-AE75-7E5EC19748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21786">
            <a:off x="865969" y="657940"/>
            <a:ext cx="1946955" cy="1697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Сердце красное объемное">
            <a:extLst>
              <a:ext uri="{FF2B5EF4-FFF2-40B4-BE49-F238E27FC236}">
                <a16:creationId xmlns:a16="http://schemas.microsoft.com/office/drawing/2014/main" id="{5A01E698-1D6F-4AFC-B2DC-4C47EC9FD7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21786">
            <a:off x="691565" y="2876747"/>
            <a:ext cx="1946955" cy="1697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Сердце красное объемное">
            <a:extLst>
              <a:ext uri="{FF2B5EF4-FFF2-40B4-BE49-F238E27FC236}">
                <a16:creationId xmlns:a16="http://schemas.microsoft.com/office/drawing/2014/main" id="{213CE5CC-6C32-4DFD-9CE1-41F11B59AC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21786">
            <a:off x="587644" y="5054067"/>
            <a:ext cx="1946955" cy="1697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39230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EA54E71-1B3E-43CB-AAA9-3CC07200AF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"/>
            <a:ext cx="2272145" cy="685800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392310" y="-1"/>
            <a:ext cx="979969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8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СЕРТИФІКАТ</a:t>
            </a:r>
            <a:endParaRPr kumimoji="0" lang="ru-RU" sz="80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72143" y="1715838"/>
            <a:ext cx="991985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отримав</a:t>
            </a:r>
            <a:r>
              <a: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(ла) </a:t>
            </a:r>
            <a:r>
              <a:rPr kumimoji="0" lang="ru-RU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здобувач</a:t>
            </a:r>
            <a:r>
              <a: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освіти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___________________________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та одержав(ла) </a:t>
            </a:r>
            <a:r>
              <a:rPr kumimoji="0" lang="ru-RU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звання</a:t>
            </a:r>
            <a:r>
              <a: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___________________________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з теми: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«</a:t>
            </a:r>
            <a:r>
              <a:rPr kumimoji="0" lang="ru-RU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Серце</a:t>
            </a: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: </a:t>
            </a:r>
            <a:r>
              <a:rPr kumimoji="0" lang="ru-RU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будова</a:t>
            </a: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та </a:t>
            </a:r>
            <a:r>
              <a:rPr kumimoji="0" lang="ru-RU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функції</a:t>
            </a: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 Робота </a:t>
            </a:r>
            <a:r>
              <a:rPr kumimoji="0" lang="ru-RU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серця</a:t>
            </a: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»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0" name="TextBox 7"/>
          <p:cNvSpPr txBox="1">
            <a:spLocks noChangeArrowheads="1"/>
          </p:cNvSpPr>
          <p:nvPr/>
        </p:nvSpPr>
        <p:spPr bwMode="auto">
          <a:xfrm>
            <a:off x="1819562" y="6185477"/>
            <a:ext cx="103724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Вчитель</a:t>
            </a:r>
            <a:r>
              <a:rPr kumimoji="0" lang="ru-RU" alt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біології</a:t>
            </a:r>
            <a:r>
              <a:rPr kumimoji="0" lang="ru-RU" alt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</a:t>
            </a:r>
            <a:r>
              <a:rPr kumimoji="0" lang="ru-RU" altLang="ru-RU" sz="2800" b="1" i="1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О.В. Сєрік</a:t>
            </a:r>
            <a:endParaRPr kumimoji="0" lang="ru-RU" altLang="ru-RU" sz="3200" b="1" i="1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6453" y="5727830"/>
            <a:ext cx="1812173" cy="103552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605" b="87320" l="20411" r="76812"/>
                    </a14:imgEffect>
                  </a14:imgLayer>
                </a14:imgProps>
              </a:ext>
            </a:extLst>
          </a:blip>
          <a:srcRect l="20253" t="20902" r="23299" b="12728"/>
          <a:stretch/>
        </p:blipFill>
        <p:spPr>
          <a:xfrm>
            <a:off x="66131" y="35933"/>
            <a:ext cx="2139881" cy="2079281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AC1B11A8-6C9A-4C29-8A00-7BCAC03758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6442" y="4742787"/>
            <a:ext cx="1979258" cy="1937146"/>
          </a:xfrm>
          <a:prstGeom prst="round2DiagRect">
            <a:avLst>
              <a:gd name="adj1" fmla="val 16667"/>
              <a:gd name="adj2" fmla="val 0"/>
            </a:avLst>
          </a:prstGeom>
          <a:ln w="28575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453554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" y="-1"/>
            <a:ext cx="2272145" cy="6858000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-83128" y="0"/>
            <a:ext cx="2355272" cy="111125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kumimoji="0" lang="ru-RU" altLang="ru-RU" sz="36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омашнє</a:t>
            </a:r>
            <a:r>
              <a:rPr kumimoji="0" lang="ru-RU" altLang="ru-RU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36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kumimoji="0" lang="ru-RU" altLang="ru-RU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lvl="0" algn="ctr">
              <a:defRPr/>
            </a:pPr>
            <a:r>
              <a:rPr lang="uk-UA" sz="3200" u="sng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https://classroom.google.com/</a:t>
            </a:r>
            <a:r>
              <a:rPr lang="uk-UA" sz="3200" u="sng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uk-UA" altLang="ru-RU" sz="32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68636" y="6820"/>
            <a:ext cx="992336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ru-RU" alt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Опрацювати §17-18 та </a:t>
            </a:r>
            <a:r>
              <a:rPr lang="ru-RU" altLang="ru-RU" sz="36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відповісти</a:t>
            </a:r>
            <a:r>
              <a:rPr lang="ru-RU" alt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altLang="ru-RU" sz="36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</a:t>
            </a:r>
            <a:r>
              <a:rPr lang="ru-RU" alt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altLang="ru-RU" sz="36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вигляді</a:t>
            </a:r>
            <a:r>
              <a:rPr lang="ru-RU" alt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6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схеми</a:t>
            </a:r>
            <a:r>
              <a:rPr lang="ru-RU" alt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alt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«Як </a:t>
            </a:r>
            <a:r>
              <a:rPr lang="ru-RU" altLang="ru-RU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відбувається</a:t>
            </a:r>
            <a:r>
              <a:rPr lang="ru-RU" alt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регуляція</a:t>
            </a:r>
            <a:r>
              <a:rPr lang="ru-RU" alt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alt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серця</a:t>
            </a:r>
            <a:r>
              <a:rPr lang="ru-RU" alt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?»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ru-RU" alt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altLang="ru-RU" sz="36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посиланням</a:t>
            </a:r>
            <a:r>
              <a:rPr lang="ru-RU" alt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https://forms.gle/pjDYjrrsD5utiEhb7</a:t>
            </a:r>
            <a:r>
              <a:rPr lang="ru-RU" alt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36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виконайте</a:t>
            </a:r>
            <a:r>
              <a:rPr lang="ru-RU" alt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тест з </a:t>
            </a:r>
            <a:r>
              <a:rPr lang="ru-RU" altLang="ru-RU" sz="36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автоматизованою</a:t>
            </a:r>
            <a:r>
              <a:rPr lang="ru-RU" alt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6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перевіркою</a:t>
            </a:r>
            <a:r>
              <a:rPr lang="ru-RU" alt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altLang="ru-RU" sz="36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дедлайн</a:t>
            </a:r>
            <a:r>
              <a:rPr lang="ru-RU" alt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16:00 тест буде </a:t>
            </a:r>
            <a:r>
              <a:rPr lang="ru-RU" altLang="ru-RU" sz="36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закрито</a:t>
            </a:r>
            <a:r>
              <a:rPr lang="ru-RU" alt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9686539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533650" cy="6858000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-85725" y="73627"/>
            <a:ext cx="2619375" cy="111125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defRPr/>
            </a:pPr>
            <a:endParaRPr lang="ru-RU" altLang="ru-RU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defRPr/>
            </a:pPr>
            <a:endParaRPr lang="ru-RU" altLang="ru-RU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defRPr/>
            </a:pPr>
            <a:endParaRPr lang="ru-RU" altLang="ru-RU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defRPr/>
            </a:pPr>
            <a:endParaRPr lang="ru-RU" altLang="ru-RU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defRPr/>
            </a:pPr>
            <a:endParaRPr lang="ru-RU" altLang="ru-RU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defRPr/>
            </a:pPr>
            <a:r>
              <a:rPr lang="ru-RU" alt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ФІДБЕК 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63728" y="2418891"/>
            <a:ext cx="9661598" cy="29211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685800">
              <a:lnSpc>
                <a:spcPct val="107000"/>
              </a:lnSpc>
              <a:spcBef>
                <a:spcPts val="750"/>
              </a:spcBef>
              <a:buFont typeface="Wingdings" panose="05000000000000000000" pitchFamily="2" charset="2"/>
              <a:buChar char=""/>
              <a:tabLst>
                <a:tab pos="457200" algn="l"/>
              </a:tabLst>
            </a:pPr>
            <a:r>
              <a:rPr lang="uk-UA" altLang="ru-RU" sz="5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Новим для мене…</a:t>
            </a:r>
            <a:endParaRPr lang="ru-RU" altLang="ru-RU" sz="4800" dirty="0">
              <a:solidFill>
                <a:srgbClr val="0000FF"/>
              </a:solidFill>
              <a:cs typeface="Calibri" panose="020F0502020204030204" pitchFamily="34" charset="0"/>
            </a:endParaRPr>
          </a:p>
          <a:p>
            <a:pPr algn="just" defTabSz="685800">
              <a:lnSpc>
                <a:spcPct val="107000"/>
              </a:lnSpc>
              <a:spcBef>
                <a:spcPts val="750"/>
              </a:spcBef>
              <a:buFont typeface="Wingdings" panose="05000000000000000000" pitchFamily="2" charset="2"/>
              <a:buChar char=""/>
              <a:tabLst>
                <a:tab pos="457200" algn="l"/>
              </a:tabLst>
            </a:pPr>
            <a:r>
              <a:rPr lang="uk-UA" altLang="ru-RU" sz="5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Корисно знати…</a:t>
            </a:r>
            <a:endParaRPr lang="ru-RU" altLang="ru-RU" sz="4800" dirty="0">
              <a:solidFill>
                <a:srgbClr val="0000FF"/>
              </a:solidFill>
              <a:cs typeface="Calibri" panose="020F0502020204030204" pitchFamily="34" charset="0"/>
            </a:endParaRPr>
          </a:p>
          <a:p>
            <a:pPr algn="just" defTabSz="685800">
              <a:lnSpc>
                <a:spcPct val="107000"/>
              </a:lnSpc>
              <a:spcBef>
                <a:spcPts val="750"/>
              </a:spcBef>
              <a:buFont typeface="Wingdings" panose="05000000000000000000" pitchFamily="2" charset="2"/>
              <a:buChar char=""/>
              <a:tabLst>
                <a:tab pos="457200" algn="l"/>
              </a:tabLst>
            </a:pPr>
            <a:r>
              <a:rPr lang="uk-UA" altLang="ru-RU" sz="5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практиці я застосую…</a:t>
            </a:r>
            <a:endParaRPr lang="ru-RU" altLang="ru-RU" sz="4800" dirty="0">
              <a:solidFill>
                <a:srgbClr val="0000FF"/>
              </a:solidFill>
              <a:cs typeface="Calibri" panose="020F0502020204030204" pitchFamily="34" charset="0"/>
            </a:endParaRPr>
          </a:p>
        </p:txBody>
      </p:sp>
      <p:sp>
        <p:nvSpPr>
          <p:cNvPr id="16" name="Овальная выноска 15"/>
          <p:cNvSpPr/>
          <p:nvPr/>
        </p:nvSpPr>
        <p:spPr>
          <a:xfrm>
            <a:off x="6650182" y="73892"/>
            <a:ext cx="3635749" cy="222197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0182" y="100099"/>
            <a:ext cx="3492642" cy="216955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31014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-2" y="0"/>
            <a:ext cx="2272145" cy="111125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-2" y="2761698"/>
            <a:ext cx="12192002" cy="3216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br>
              <a:rPr lang="ru-RU" altLang="ru-RU" sz="8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115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урок!</a:t>
            </a:r>
            <a:endParaRPr kumimoji="0" lang="ru-RU" altLang="ru-RU" sz="115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вальная выноска 7"/>
          <p:cNvSpPr/>
          <p:nvPr/>
        </p:nvSpPr>
        <p:spPr>
          <a:xfrm>
            <a:off x="3192791" y="73891"/>
            <a:ext cx="5661707" cy="4091709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6676" y="198581"/>
            <a:ext cx="4973936" cy="38423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9889510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524</TotalTime>
  <Words>493</Words>
  <Application>Microsoft Office PowerPoint</Application>
  <PresentationFormat>Широкоэкранный</PresentationFormat>
  <Paragraphs>255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7" baseType="lpstr">
      <vt:lpstr>Arial</vt:lpstr>
      <vt:lpstr>Calibri</vt:lpstr>
      <vt:lpstr>Calibri Light</vt:lpstr>
      <vt:lpstr>Georgia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Вправа «Відповідість»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ROG</dc:creator>
  <cp:lastModifiedBy>Ольга Cєрік</cp:lastModifiedBy>
  <cp:revision>43</cp:revision>
  <dcterms:created xsi:type="dcterms:W3CDTF">2022-01-26T07:21:26Z</dcterms:created>
  <dcterms:modified xsi:type="dcterms:W3CDTF">2023-01-13T17:33:39Z</dcterms:modified>
</cp:coreProperties>
</file>