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mitriy" initials="D" lastIdx="1" clrIdx="0">
    <p:extLst>
      <p:ext uri="{19B8F6BF-5375-455C-9EA6-DF929625EA0E}">
        <p15:presenceInfo xmlns:p15="http://schemas.microsoft.com/office/powerpoint/2012/main" userId="5e6511dc33f7716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74" autoAdjust="0"/>
    <p:restoredTop sz="94660"/>
  </p:normalViewPr>
  <p:slideViewPr>
    <p:cSldViewPr snapToGrid="0">
      <p:cViewPr varScale="1">
        <p:scale>
          <a:sx n="83" d="100"/>
          <a:sy n="83" d="100"/>
        </p:scale>
        <p:origin x="5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 err="1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Дослідження</a:t>
            </a:r>
            <a:r>
              <a:rPr lang="ru-RU" sz="2800" b="1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органолептичних</a:t>
            </a:r>
            <a:r>
              <a:rPr lang="ru-RU" sz="2800" b="1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та </a:t>
            </a:r>
            <a:r>
              <a:rPr lang="ru-RU" sz="2800" b="1" dirty="0" err="1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фізико-хімічних</a:t>
            </a:r>
            <a:r>
              <a:rPr lang="ru-RU" sz="2800" b="1" baseline="0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800" b="1" baseline="0" dirty="0" err="1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показників</a:t>
            </a:r>
            <a:r>
              <a:rPr lang="ru-RU" sz="2800" b="1" baseline="0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якості</a:t>
            </a:r>
            <a:r>
              <a:rPr lang="ru-RU" sz="2800" b="1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зразків</a:t>
            </a:r>
            <a:r>
              <a:rPr lang="ru-RU" sz="2800" b="1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вершкового</a:t>
            </a:r>
            <a:r>
              <a:rPr lang="ru-RU" sz="2800" b="1" baseline="0" dirty="0">
                <a:solidFill>
                  <a:sysClr val="windowText" lastClr="000000"/>
                </a:solidFill>
                <a:latin typeface="+mn-lt"/>
                <a:cs typeface="Times New Roman" panose="02020603050405020304" pitchFamily="18" charset="0"/>
              </a:rPr>
              <a:t> масла </a:t>
            </a:r>
            <a:endParaRPr lang="ru-RU" sz="2800" b="1" dirty="0">
              <a:solidFill>
                <a:sysClr val="windowText" lastClr="000000"/>
              </a:solidFill>
              <a:latin typeface="+mn-lt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UA"/>
        </a:p>
      </c:txPr>
    </c:title>
    <c:autoTitleDeleted val="0"/>
    <c:plotArea>
      <c:layout>
        <c:manualLayout>
          <c:layoutTarget val="inner"/>
          <c:xMode val="edge"/>
          <c:yMode val="edge"/>
          <c:x val="5.8948099229531793E-2"/>
          <c:y val="0.21129935370981853"/>
          <c:w val="0.90664329861993054"/>
          <c:h val="0.6958092738407698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ru-UA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Лист1!$A$1:$A$4</c:f>
              <c:strCache>
                <c:ptCount val="4"/>
                <c:pt idx="0">
                  <c:v>«Селянське»</c:v>
                </c:pt>
                <c:pt idx="1">
                  <c:v>«Наш молочник»</c:v>
                </c:pt>
                <c:pt idx="2">
                  <c:v>«Агромол» </c:v>
                </c:pt>
                <c:pt idx="3">
                  <c:v>«Ферма»</c:v>
                </c:pt>
              </c:strCache>
            </c:strRef>
          </c:cat>
          <c:val>
            <c:numRef>
              <c:f>Лист1!$B$1:$B$4</c:f>
              <c:numCache>
                <c:formatCode>General</c:formatCode>
                <c:ptCount val="4"/>
                <c:pt idx="0">
                  <c:v>9</c:v>
                </c:pt>
                <c:pt idx="1">
                  <c:v>7</c:v>
                </c:pt>
                <c:pt idx="2">
                  <c:v>11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5B-4D71-91ED-7BF24692C5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96191407"/>
        <c:axId val="1382708543"/>
      </c:barChart>
      <c:catAx>
        <c:axId val="12961914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UA"/>
          </a:p>
        </c:txPr>
        <c:crossAx val="1382708543"/>
        <c:crosses val="autoZero"/>
        <c:auto val="1"/>
        <c:lblAlgn val="ctr"/>
        <c:lblOffset val="100"/>
        <c:noMultiLvlLbl val="0"/>
      </c:catAx>
      <c:valAx>
        <c:axId val="13827085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ru-UA"/>
          </a:p>
        </c:txPr>
        <c:crossAx val="129619140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U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94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53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851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68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22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81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01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778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43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390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49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78E7E-9F49-4B59-9566-0BD74A61B569}" type="datetimeFigureOut">
              <a:rPr lang="ru-RU" smtClean="0"/>
              <a:t>12.09.2023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872B1-D38B-4BBE-B685-D657A422B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3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08YQKYUxNX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s://view.genial.ly/64df1bcbe0592e00133c178a/interactive-image-interactive-image-spred-chi-vershkove-maslo-sho-mi-vzhivayemo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02996" y="140371"/>
            <a:ext cx="9175717" cy="21493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200" b="1" spc="-5" dirty="0" err="1">
                <a:cs typeface="Times New Roman"/>
              </a:rPr>
              <a:t>Міністерство</a:t>
            </a:r>
            <a:r>
              <a:rPr lang="ru-RU" sz="2200" b="1" spc="-5" dirty="0">
                <a:cs typeface="Times New Roman"/>
              </a:rPr>
              <a:t> </a:t>
            </a:r>
            <a:r>
              <a:rPr lang="ru-RU" sz="2200" b="1" spc="-5" dirty="0" err="1">
                <a:cs typeface="Times New Roman"/>
              </a:rPr>
              <a:t>освіти</a:t>
            </a:r>
            <a:r>
              <a:rPr lang="ru-RU" sz="2200" b="1" spc="-5" dirty="0">
                <a:cs typeface="Times New Roman"/>
              </a:rPr>
              <a:t> </a:t>
            </a:r>
            <a:r>
              <a:rPr lang="ru-RU" sz="2200" b="1" dirty="0">
                <a:cs typeface="Times New Roman"/>
              </a:rPr>
              <a:t>і </a:t>
            </a:r>
            <a:r>
              <a:rPr lang="ru-RU" sz="2200" b="1" spc="-25" dirty="0">
                <a:cs typeface="Times New Roman"/>
              </a:rPr>
              <a:t>науки</a:t>
            </a:r>
            <a:r>
              <a:rPr lang="ru-RU" sz="2200" b="1" spc="-20" dirty="0">
                <a:cs typeface="Times New Roman"/>
              </a:rPr>
              <a:t> </a:t>
            </a:r>
            <a:r>
              <a:rPr lang="ru-RU" sz="2200" b="1" spc="-25" dirty="0" err="1">
                <a:cs typeface="Times New Roman"/>
              </a:rPr>
              <a:t>України</a:t>
            </a:r>
            <a:endParaRPr lang="ru-RU" sz="2200" b="1" spc="-25" dirty="0">
              <a:cs typeface="Times New Roman"/>
            </a:endParaRPr>
          </a:p>
          <a:p>
            <a:pPr marL="4445" algn="ctr">
              <a:lnSpc>
                <a:spcPct val="100000"/>
              </a:lnSpc>
              <a:spcBef>
                <a:spcPts val="100"/>
              </a:spcBef>
            </a:pPr>
            <a:r>
              <a:rPr lang="ru-RU" sz="2200" b="1" spc="-5" dirty="0">
                <a:solidFill>
                  <a:srgbClr val="000000"/>
                </a:solidFill>
                <a:cs typeface="Times New Roman" panose="02020603050405020304" pitchFamily="18" charset="0"/>
              </a:rPr>
              <a:t>Департамент </a:t>
            </a:r>
            <a:r>
              <a:rPr lang="ru-RU" sz="2200" b="1" spc="-25" dirty="0">
                <a:solidFill>
                  <a:srgbClr val="000000"/>
                </a:solidFill>
                <a:cs typeface="Times New Roman" panose="02020603050405020304" pitchFamily="18" charset="0"/>
              </a:rPr>
              <a:t>науки </a:t>
            </a:r>
            <a:r>
              <a:rPr lang="ru-RU" sz="2200" b="1" dirty="0">
                <a:solidFill>
                  <a:srgbClr val="000000"/>
                </a:solidFill>
                <a:cs typeface="Times New Roman" panose="02020603050405020304" pitchFamily="18" charset="0"/>
              </a:rPr>
              <a:t>і </a:t>
            </a:r>
            <a:r>
              <a:rPr lang="ru-RU" sz="2200" b="1" dirty="0" err="1">
                <a:solidFill>
                  <a:srgbClr val="000000"/>
                </a:solidFill>
                <a:cs typeface="Times New Roman" panose="02020603050405020304" pitchFamily="18" charset="0"/>
              </a:rPr>
              <a:t>освіти</a:t>
            </a:r>
            <a:r>
              <a:rPr lang="ru-RU" sz="22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5" dirty="0" err="1">
                <a:solidFill>
                  <a:srgbClr val="000000"/>
                </a:solidFill>
                <a:cs typeface="Times New Roman" panose="02020603050405020304" pitchFamily="18" charset="0"/>
              </a:rPr>
              <a:t>Харківської</a:t>
            </a:r>
            <a:r>
              <a:rPr lang="ru-RU" sz="2200" b="1" spc="-5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10" dirty="0" err="1">
                <a:solidFill>
                  <a:srgbClr val="000000"/>
                </a:solidFill>
                <a:cs typeface="Times New Roman" panose="02020603050405020304" pitchFamily="18" charset="0"/>
              </a:rPr>
              <a:t>обласної</a:t>
            </a:r>
            <a:r>
              <a:rPr lang="ru-RU" sz="2200" b="1" spc="-10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5" dirty="0" err="1">
                <a:solidFill>
                  <a:srgbClr val="000000"/>
                </a:solidFill>
                <a:cs typeface="Times New Roman" panose="02020603050405020304" pitchFamily="18" charset="0"/>
              </a:rPr>
              <a:t>державної</a:t>
            </a:r>
            <a:r>
              <a:rPr lang="ru-RU" sz="2200" b="1" spc="180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5" dirty="0" err="1">
                <a:solidFill>
                  <a:srgbClr val="000000"/>
                </a:solidFill>
                <a:cs typeface="Times New Roman" panose="02020603050405020304" pitchFamily="18" charset="0"/>
              </a:rPr>
              <a:t>адміністрації</a:t>
            </a:r>
            <a:endParaRPr lang="ru-RU" sz="2200" b="1" dirty="0">
              <a:cs typeface="Times New Roman" panose="02020603050405020304" pitchFamily="18" charset="0"/>
            </a:endParaRPr>
          </a:p>
          <a:p>
            <a:pPr marL="8255" algn="ctr">
              <a:lnSpc>
                <a:spcPct val="100000"/>
              </a:lnSpc>
              <a:spcBef>
                <a:spcPts val="5"/>
              </a:spcBef>
            </a:pPr>
            <a:r>
              <a:rPr lang="ru-RU" sz="2200" b="1" spc="-5" dirty="0" err="1">
                <a:solidFill>
                  <a:srgbClr val="000000"/>
                </a:solidFill>
                <a:cs typeface="Times New Roman" panose="02020603050405020304" pitchFamily="18" charset="0"/>
              </a:rPr>
              <a:t>Харківське</a:t>
            </a:r>
            <a:r>
              <a:rPr lang="ru-RU" sz="2200" b="1" spc="-5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5" dirty="0" err="1">
                <a:solidFill>
                  <a:srgbClr val="000000"/>
                </a:solidFill>
                <a:cs typeface="Times New Roman" panose="02020603050405020304" pitchFamily="18" charset="0"/>
              </a:rPr>
              <a:t>територіальне</a:t>
            </a:r>
            <a:r>
              <a:rPr lang="ru-RU" sz="2200" b="1" spc="-5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5" dirty="0" err="1">
                <a:solidFill>
                  <a:srgbClr val="000000"/>
                </a:solidFill>
                <a:cs typeface="Times New Roman" panose="02020603050405020304" pitchFamily="18" charset="0"/>
              </a:rPr>
              <a:t>відділення</a:t>
            </a:r>
            <a:r>
              <a:rPr lang="ru-RU" sz="2200" b="1" spc="-5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dirty="0">
                <a:solidFill>
                  <a:srgbClr val="000000"/>
                </a:solidFill>
                <a:cs typeface="Times New Roman" panose="02020603050405020304" pitchFamily="18" charset="0"/>
              </a:rPr>
              <a:t>МАН</a:t>
            </a:r>
            <a:r>
              <a:rPr lang="ru-RU" sz="2200" b="1" spc="35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200" b="1" spc="-25" dirty="0" err="1">
                <a:solidFill>
                  <a:srgbClr val="000000"/>
                </a:solidFill>
                <a:cs typeface="Times New Roman" panose="02020603050405020304" pitchFamily="18" charset="0"/>
              </a:rPr>
              <a:t>України</a:t>
            </a:r>
            <a:endParaRPr lang="en-US" sz="2200" b="1" spc="-25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8255" algn="ctr">
              <a:lnSpc>
                <a:spcPct val="100000"/>
              </a:lnSpc>
              <a:spcBef>
                <a:spcPts val="5"/>
              </a:spcBef>
            </a:pPr>
            <a:endParaRPr lang="en-US" sz="2200" b="1" spc="-25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lang="ru-RU" sz="2200" b="1" spc="-5" dirty="0" err="1">
                <a:cs typeface="Times New Roman"/>
              </a:rPr>
              <a:t>Відділення</a:t>
            </a:r>
            <a:r>
              <a:rPr lang="ru-RU" sz="2200" b="1" spc="-5" dirty="0">
                <a:cs typeface="Times New Roman"/>
              </a:rPr>
              <a:t>: </a:t>
            </a:r>
            <a:r>
              <a:rPr lang="ru-RU" sz="2200" b="1" dirty="0" err="1">
                <a:cs typeface="Times New Roman"/>
              </a:rPr>
              <a:t>хімія</a:t>
            </a:r>
            <a:r>
              <a:rPr lang="ru-RU" sz="2200" b="1" dirty="0">
                <a:cs typeface="Times New Roman"/>
              </a:rPr>
              <a:t> </a:t>
            </a:r>
            <a:r>
              <a:rPr lang="ru-RU" sz="2200" b="1" spc="5" dirty="0">
                <a:cs typeface="Times New Roman"/>
              </a:rPr>
              <a:t>та</a:t>
            </a:r>
            <a:r>
              <a:rPr lang="ru-RU" sz="2200" b="1" spc="-5" dirty="0">
                <a:cs typeface="Times New Roman"/>
              </a:rPr>
              <a:t> </a:t>
            </a:r>
            <a:r>
              <a:rPr lang="ru-RU" sz="2200" b="1" spc="-10" dirty="0" err="1">
                <a:cs typeface="Times New Roman"/>
              </a:rPr>
              <a:t>біологія</a:t>
            </a:r>
            <a:endParaRPr lang="ru-RU" sz="2200" dirty="0">
              <a:cs typeface="Times New Roman"/>
            </a:endParaRPr>
          </a:p>
          <a:p>
            <a:pPr marR="63500" algn="ctr">
              <a:lnSpc>
                <a:spcPct val="100000"/>
              </a:lnSpc>
            </a:pPr>
            <a:r>
              <a:rPr lang="ru-RU" sz="2200" b="1" dirty="0" err="1">
                <a:cs typeface="Times New Roman"/>
              </a:rPr>
              <a:t>Секція</a:t>
            </a:r>
            <a:r>
              <a:rPr lang="ru-RU" sz="2200" b="1" dirty="0">
                <a:cs typeface="Times New Roman"/>
              </a:rPr>
              <a:t>: </a:t>
            </a:r>
            <a:r>
              <a:rPr lang="ru-RU" sz="2200" b="1" spc="-20" dirty="0" err="1">
                <a:cs typeface="Times New Roman"/>
              </a:rPr>
              <a:t>охорона</a:t>
            </a:r>
            <a:r>
              <a:rPr lang="ru-RU" sz="2200" b="1" spc="-45" dirty="0">
                <a:cs typeface="Times New Roman"/>
              </a:rPr>
              <a:t> </a:t>
            </a:r>
            <a:r>
              <a:rPr lang="ru-RU" sz="2200" b="1" spc="-15" dirty="0" err="1">
                <a:cs typeface="Times New Roman"/>
              </a:rPr>
              <a:t>здоров’я</a:t>
            </a:r>
            <a:endParaRPr lang="ru-RU" sz="2200" b="1" spc="-15" dirty="0"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20" y="2368808"/>
            <a:ext cx="10794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СПРЕД ЧИ ВЕРШКОВЕ МАСЛО – ЩО МИ ВЖИВАЄМО?</a:t>
            </a:r>
            <a:endParaRPr lang="ru-RU" sz="36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71" y="3234641"/>
            <a:ext cx="2215443" cy="287025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81399" y="3515606"/>
            <a:ext cx="78939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400" b="1" dirty="0" err="1">
                <a:cs typeface="Times New Roman" panose="02020603050405020304" pitchFamily="18" charset="0"/>
              </a:rPr>
              <a:t>Жалковський</a:t>
            </a:r>
            <a:r>
              <a:rPr lang="uk-UA" sz="2400" b="1" dirty="0">
                <a:cs typeface="Times New Roman" panose="02020603050405020304" pitchFamily="18" charset="0"/>
              </a:rPr>
              <a:t> Роман Дмитрович, </a:t>
            </a:r>
            <a:r>
              <a:rPr lang="uk-UA" sz="2400" dirty="0">
                <a:cs typeface="Times New Roman" panose="02020603050405020304" pitchFamily="18" charset="0"/>
              </a:rPr>
              <a:t>учень 10 класу,</a:t>
            </a:r>
            <a:r>
              <a:rPr lang="uk-UA" sz="240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uk-UA" sz="2400" dirty="0">
                <a:cs typeface="Times New Roman" panose="02020603050405020304" pitchFamily="18" charset="0"/>
              </a:rPr>
              <a:t>Комунальний заклад «Чугуївський ліцей № 2» Чугуївської міської ради Харківської області, м. Чугуїв</a:t>
            </a:r>
            <a:r>
              <a:rPr lang="en-US" sz="2400" dirty="0">
                <a:cs typeface="Times New Roman" panose="02020603050405020304" pitchFamily="18" charset="0"/>
              </a:rPr>
              <a:t>;</a:t>
            </a:r>
            <a:endParaRPr lang="uk-UA" sz="2400" b="1" dirty="0"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None/>
              <a:defRPr/>
            </a:pPr>
            <a:r>
              <a:rPr lang="uk-UA" sz="2400" b="1" dirty="0" err="1">
                <a:cs typeface="Times New Roman" panose="02020603050405020304" pitchFamily="18" charset="0"/>
              </a:rPr>
              <a:t>Сєрік</a:t>
            </a:r>
            <a:r>
              <a:rPr lang="uk-UA" sz="2400" b="1" dirty="0">
                <a:cs typeface="Times New Roman" panose="02020603050405020304" pitchFamily="18" charset="0"/>
              </a:rPr>
              <a:t> Ольга Вадимівна,</a:t>
            </a:r>
            <a:r>
              <a:rPr lang="uk-UA" sz="2400" b="1" dirty="0">
                <a:solidFill>
                  <a:prstClr val="black"/>
                </a:solidFill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prstClr val="black"/>
                </a:solidFill>
                <a:cs typeface="Times New Roman" panose="02020603050405020304" pitchFamily="18" charset="0"/>
              </a:rPr>
              <a:t>учитель біології Комунального закладу «Чугуївський ліцей № 2» Чугуївської міської ради Харківської області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89031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440298" y="6126482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/>
              <a:t>Чугуїв - 2023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11971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АКТУАЛЬНІСТЬ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/>
              <a:t>	</a:t>
            </a:r>
            <a:r>
              <a:rPr lang="uk-UA" sz="2800" b="1" dirty="0"/>
              <a:t>Збалансоване харчування є природною біологічною потребою людини. В Україні 9 лютого 2023 року, відбулась стратегічна сесія «Реформа шкільного харчування: стратегічний розвиток в умовах війни та повоєнного відновлення України» за участі ініціаторки реформи першої леді Олени </a:t>
            </a:r>
            <a:r>
              <a:rPr lang="uk-UA" sz="2800" b="1" dirty="0" err="1"/>
              <a:t>Зеленської</a:t>
            </a:r>
            <a:r>
              <a:rPr lang="uk-UA" sz="2800" b="1" dirty="0"/>
              <a:t>. Одним із напрямів реалізації Реформи є формування культури здорового харчування.</a:t>
            </a:r>
          </a:p>
          <a:p>
            <a:r>
              <a:rPr lang="uk-UA" sz="2800" b="1" dirty="0"/>
              <a:t>	Вважаю, що одним із компонентів є якісні продукти, такі як вершкове масло, і саме з ним пов’язана проблема науково-дослідницької роботи.</a:t>
            </a:r>
          </a:p>
          <a:p>
            <a:r>
              <a:rPr lang="uk-UA" sz="2800" b="1" dirty="0"/>
              <a:t>	Доцільним є популяризація знань про: вплив вершкового масла, особливо на дітей, його перевірку та правильний вибір.</a:t>
            </a:r>
          </a:p>
          <a:p>
            <a:r>
              <a:rPr lang="uk-UA" sz="2800" b="1" dirty="0"/>
              <a:t>	Таким чином, «</a:t>
            </a:r>
            <a:r>
              <a:rPr lang="uk-UA" sz="2800" b="1" dirty="0" err="1"/>
              <a:t>Спред</a:t>
            </a:r>
            <a:r>
              <a:rPr lang="uk-UA" sz="2800" b="1" dirty="0"/>
              <a:t> чи вершкове масло – що ми вживаємо?» є актуальною досліджуваною проблемою.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890314" y="6492022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1989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НАУКОВИЙ АПАРАТ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dirty="0"/>
              <a:t>	</a:t>
            </a:r>
            <a:r>
              <a:rPr lang="uk-UA" sz="2600" b="1" dirty="0">
                <a:solidFill>
                  <a:schemeClr val="tx1"/>
                </a:solidFill>
                <a:cs typeface="Times New Roman" panose="02020603050405020304" pitchFamily="18" charset="0"/>
              </a:rPr>
              <a:t>Мета дослідницького </a:t>
            </a:r>
            <a:r>
              <a:rPr lang="uk-UA" sz="2600" b="1" dirty="0" err="1">
                <a:solidFill>
                  <a:schemeClr val="tx1"/>
                </a:solidFill>
                <a:cs typeface="Times New Roman" panose="02020603050405020304" pitchFamily="18" charset="0"/>
              </a:rPr>
              <a:t>проєкту</a:t>
            </a:r>
            <a:r>
              <a:rPr lang="uk-UA" sz="2600" b="1" dirty="0">
                <a:solidFill>
                  <a:schemeClr val="tx1"/>
                </a:solidFill>
                <a:cs typeface="Times New Roman" panose="02020603050405020304" pitchFamily="18" charset="0"/>
              </a:rPr>
              <a:t>: </a:t>
            </a:r>
            <a:r>
              <a:rPr lang="uk-UA" sz="2600" dirty="0"/>
              <a:t>дослідження органолептичних та фізико-хімічних показників якості зразків вершкового масла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uk-UA" sz="2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uk-UA" sz="2600" b="1" dirty="0">
                <a:solidFill>
                  <a:schemeClr val="tx1"/>
                </a:solidFill>
                <a:cs typeface="Times New Roman" panose="02020603050405020304" pitchFamily="18" charset="0"/>
              </a:rPr>
              <a:t>	Завдання дослідження:</a:t>
            </a:r>
          </a:p>
          <a:p>
            <a:pPr algn="just"/>
            <a:r>
              <a:rPr lang="uk-UA" sz="2600" b="1" dirty="0">
                <a:cs typeface="Times New Roman" panose="02020603050405020304" pitchFamily="18" charset="0"/>
              </a:rPr>
              <a:t>	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1. Опрацювати наукові праці та інтернет-джерела з питання впливу вершкового масла, особливо на дітей, його перевірку та правильний вибір.</a:t>
            </a:r>
            <a:endParaRPr lang="ru-RU" sz="2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	2.</a:t>
            </a:r>
            <a:r>
              <a:rPr lang="uk-UA" sz="2600" b="1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Розробити та провести онлайн-опитування респондентів «</a:t>
            </a:r>
            <a:r>
              <a:rPr lang="uk-UA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вживаємо?»</a:t>
            </a:r>
          </a:p>
          <a:p>
            <a:pPr algn="just"/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	3. Опрацювати методики дослідження органолептичних та фізико-хімічних показників якості зразків вершкового масла та провести їх. </a:t>
            </a:r>
            <a:endParaRPr lang="ru-RU" sz="2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	4. Розробити відеоролик для каналу </a:t>
            </a:r>
            <a:r>
              <a:rPr lang="en-US" sz="2600" dirty="0">
                <a:solidFill>
                  <a:schemeClr val="tx1"/>
                </a:solidFill>
                <a:cs typeface="Times New Roman" panose="02020603050405020304" pitchFamily="18" charset="0"/>
              </a:rPr>
              <a:t>YouTube 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«</a:t>
            </a:r>
            <a:r>
              <a:rPr lang="uk-UA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вживаємо?» та </a:t>
            </a:r>
            <a:r>
              <a:rPr lang="uk-UA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Іnteractive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image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, як основу для подальшого розповсюдження інформації в </a:t>
            </a:r>
            <a:r>
              <a:rPr lang="uk-UA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соцмережах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	5. Провести вихідне онлайн-опитування респондентів «</a:t>
            </a:r>
            <a:r>
              <a:rPr lang="uk-UA" sz="26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вживаємо».</a:t>
            </a:r>
            <a:endParaRPr lang="ru-RU" sz="2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600" dirty="0">
                <a:solidFill>
                  <a:schemeClr val="tx1"/>
                </a:solidFill>
                <a:cs typeface="Times New Roman" panose="02020603050405020304" pitchFamily="18" charset="0"/>
              </a:rPr>
              <a:t>	6. Здійснити апробацію результатів науково-дослідницької роботи.</a:t>
            </a:r>
            <a:endParaRPr lang="ru-RU" sz="26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3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443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НАУКОВИЙ АПАРАТ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	</a:t>
            </a:r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Об’єкт дослідження: 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результати вхідного та вихідного онлайн-опитування респондентів та зразки вершкового масла.</a:t>
            </a:r>
            <a:endParaRPr lang="uk-UA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Предмет дослідження: 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вплив якості вершкового масла для збалансованого харчування.</a:t>
            </a:r>
          </a:p>
          <a:p>
            <a:r>
              <a:rPr lang="uk-UA" sz="2800" b="1" dirty="0">
                <a:cs typeface="Times New Roman" panose="02020603050405020304" pitchFamily="18" charset="0"/>
              </a:rPr>
              <a:t>	Гіпотеза: </a:t>
            </a:r>
            <a:r>
              <a:rPr lang="uk-UA" sz="2800" dirty="0"/>
              <a:t>дослідити органолептичні та фізико-хімічні показники якості зразків вершкового масла та рекомендувати продукт для збалансованого харчування</a:t>
            </a:r>
            <a:endParaRPr lang="uk-UA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Наукова новизна: 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вперше </a:t>
            </a:r>
            <a:r>
              <a:rPr lang="uk-UA" sz="2800" dirty="0">
                <a:cs typeface="Times New Roman" panose="02020603050405020304" pitchFamily="18" charset="0"/>
              </a:rPr>
              <a:t>в Чугуївській громаді 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досліджено органолептичні та фізико-хімічні показники якості зразків вершкового масла; розроблено онлайн-опитування, відеоролик на каналі </a:t>
            </a:r>
            <a:r>
              <a:rPr lang="en-US" sz="2800" dirty="0">
                <a:solidFill>
                  <a:schemeClr val="tx1"/>
                </a:solidFill>
                <a:cs typeface="Times New Roman" panose="02020603050405020304" pitchFamily="18" charset="0"/>
              </a:rPr>
              <a:t>YouTube 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«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вживаємо?» та 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Іnteractive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image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uk-UA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Практичне значення: 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експериментальні дослідження можуть бути використані при введенні вершкового масла дітям в раціон харчування, при готуванні кондитерських виробів та при власному виборі масла.</a:t>
            </a:r>
            <a:endParaRPr lang="ru-RU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4200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МЕТОДИ ДОСЛІДЖЕНЬ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Теоретичний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: аналіз наукових праць, інтернет-джерел та бесіда з сімейним лікарем.</a:t>
            </a:r>
          </a:p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Соціологічний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: вхідне і вихідне онлайн-опитування респондентів «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вживаємо?».</a:t>
            </a:r>
          </a:p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Лабораторний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: опрацювання методики дослідження органолептичних та фізико-хімічних показників якості зразків вершкового масла та проведення їх</a:t>
            </a:r>
            <a:r>
              <a:rPr lang="ru-RU" sz="2800" dirty="0">
                <a:solidFill>
                  <a:schemeClr val="tx1"/>
                </a:solidFill>
                <a:cs typeface="Times New Roman" panose="02020603050405020304" pitchFamily="18" charset="0"/>
              </a:rPr>
              <a:t>. </a:t>
            </a:r>
          </a:p>
          <a:p>
            <a:r>
              <a:rPr lang="uk-UA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	Практичний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: розробка відеоролика для каналу 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YouTube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 та 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Іnteractive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solidFill>
                  <a:schemeClr val="tx1"/>
                </a:solidFill>
                <a:cs typeface="Times New Roman" panose="02020603050405020304" pitchFamily="18" charset="0"/>
              </a:rPr>
              <a:t>image</a:t>
            </a:r>
            <a:r>
              <a:rPr lang="uk-UA" sz="28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uk-UA" sz="2800" dirty="0"/>
              <a:t>	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4847823"/>
            <a:ext cx="2717800" cy="18118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794" y="4847823"/>
            <a:ext cx="1317720" cy="18118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080" y="4847823"/>
            <a:ext cx="2235200" cy="18118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760" y="4827185"/>
            <a:ext cx="1156696" cy="9265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847" y="5753756"/>
            <a:ext cx="1020523" cy="1020523"/>
          </a:xfrm>
          <a:prstGeom prst="rect">
            <a:avLst/>
          </a:prstGeom>
        </p:spPr>
      </p:pic>
      <p:sp>
        <p:nvSpPr>
          <p:cNvPr id="16" name="Стрелка вправо 15"/>
          <p:cNvSpPr/>
          <p:nvPr/>
        </p:nvSpPr>
        <p:spPr>
          <a:xfrm>
            <a:off x="3409099" y="5552783"/>
            <a:ext cx="673100" cy="449122"/>
          </a:xfrm>
          <a:prstGeom prst="right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5829986" y="5552783"/>
            <a:ext cx="673100" cy="454368"/>
          </a:xfrm>
          <a:prstGeom prst="right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9318470" y="5546016"/>
            <a:ext cx="673100" cy="455889"/>
          </a:xfrm>
          <a:prstGeom prst="right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482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ТЕОРЕТИЧНИЙ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dirty="0"/>
              <a:t>	</a:t>
            </a:r>
            <a:r>
              <a:rPr lang="uk-UA" sz="2800" b="1" dirty="0"/>
              <a:t>Опрацювали</a:t>
            </a:r>
            <a:r>
              <a:rPr lang="uk-UA" sz="2800" dirty="0"/>
              <a:t> наукові праці, інтернет-джерела та </a:t>
            </a:r>
            <a:r>
              <a:rPr lang="uk-UA" sz="2800" b="1" dirty="0"/>
              <a:t>провели</a:t>
            </a:r>
            <a:r>
              <a:rPr lang="uk-UA" sz="2800" dirty="0"/>
              <a:t> бесіду з </a:t>
            </a:r>
            <a:r>
              <a:rPr lang="uk-UA" sz="2800" dirty="0" err="1"/>
              <a:t>Золіною</a:t>
            </a:r>
            <a:r>
              <a:rPr lang="uk-UA" sz="2800" dirty="0"/>
              <a:t> Людмилою </a:t>
            </a:r>
            <a:r>
              <a:rPr lang="uk-UA" sz="2800" dirty="0" err="1"/>
              <a:t>Анатольївною</a:t>
            </a:r>
            <a:r>
              <a:rPr lang="uk-UA" sz="2800" dirty="0"/>
              <a:t> сімейним лікарем Комунального підприємства «Чугуївський міський центр первинної медико-санітарної допомоги» з питання видів вершкового масла, його ознак та правил вживання. </a:t>
            </a:r>
          </a:p>
          <a:p>
            <a:r>
              <a:rPr lang="uk-UA" sz="2800" dirty="0"/>
              <a:t>	</a:t>
            </a:r>
            <a:r>
              <a:rPr lang="uk-UA" sz="2800" b="1" dirty="0"/>
              <a:t>Визначили</a:t>
            </a:r>
            <a:r>
              <a:rPr lang="uk-UA" sz="2800" dirty="0"/>
              <a:t> зміст понять: збалансоване харчування, вершкове масло, </a:t>
            </a:r>
            <a:r>
              <a:rPr lang="uk-UA" sz="2800" dirty="0" err="1"/>
              <a:t>спред</a:t>
            </a:r>
            <a:r>
              <a:rPr lang="uk-UA" sz="2800" dirty="0"/>
              <a:t>. </a:t>
            </a:r>
          </a:p>
          <a:p>
            <a:r>
              <a:rPr lang="uk-UA" sz="2800" dirty="0"/>
              <a:t>	</a:t>
            </a:r>
            <a:r>
              <a:rPr lang="uk-UA" sz="2800" b="1" dirty="0"/>
              <a:t>Розглянули</a:t>
            </a:r>
            <a:r>
              <a:rPr lang="uk-UA" sz="2800" dirty="0"/>
              <a:t> вплив вершкового масла, особливо на дітей, його перевірку та правильний вибір. </a:t>
            </a:r>
          </a:p>
          <a:p>
            <a:r>
              <a:rPr lang="uk-UA" sz="2800" dirty="0"/>
              <a:t>	</a:t>
            </a:r>
            <a:r>
              <a:rPr lang="uk-UA" sz="2800" b="1" dirty="0"/>
              <a:t>Встановили</a:t>
            </a:r>
            <a:r>
              <a:rPr lang="uk-UA" sz="2800" dirty="0"/>
              <a:t>, що у </a:t>
            </a:r>
            <a:r>
              <a:rPr lang="uk-UA" sz="2800" dirty="0" err="1"/>
              <a:t>спредах</a:t>
            </a:r>
            <a:r>
              <a:rPr lang="uk-UA" sz="2800" dirty="0"/>
              <a:t> є вміст рослинних жирів, харчових добавок, і якщо ці компоненти будуть у вершковому маслі, то це буде фальсифікованим продуктом. </a:t>
            </a:r>
          </a:p>
          <a:p>
            <a:r>
              <a:rPr lang="uk-UA" sz="2800" dirty="0"/>
              <a:t>	</a:t>
            </a:r>
            <a:r>
              <a:rPr lang="uk-UA" sz="2800" b="1" dirty="0"/>
              <a:t>Підтвердили</a:t>
            </a:r>
            <a:r>
              <a:rPr lang="uk-UA" sz="2800" dirty="0"/>
              <a:t>, що вершкове масло є більш сприятливим до вживання для збалансованого харчуванням, а дітям </a:t>
            </a:r>
            <a:r>
              <a:rPr lang="uk-UA" sz="2800" dirty="0" err="1"/>
              <a:t>спред</a:t>
            </a:r>
            <a:r>
              <a:rPr lang="uk-UA" sz="2800" dirty="0"/>
              <a:t> особливо заборонено.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8644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СОЦІОЛОГІЧНИЙ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dirty="0"/>
              <a:t>	</a:t>
            </a:r>
            <a:r>
              <a:rPr lang="uk-UA" sz="2400" dirty="0"/>
              <a:t>Провели вхідне онлайн опитування «</a:t>
            </a:r>
            <a:r>
              <a:rPr lang="uk-UA" sz="2400" dirty="0" err="1"/>
              <a:t>Спред</a:t>
            </a:r>
            <a:r>
              <a:rPr lang="uk-UA" sz="2400" dirty="0"/>
              <a:t> чи вершкове масло – що ми вживаємо?» з </a:t>
            </a:r>
            <a:r>
              <a:rPr lang="ru-RU" sz="2400" dirty="0"/>
              <a:t>респондентами КЗ «</a:t>
            </a:r>
            <a:r>
              <a:rPr lang="ru-RU" sz="2400" dirty="0" err="1"/>
              <a:t>Чугуївський</a:t>
            </a:r>
            <a:r>
              <a:rPr lang="ru-RU" sz="2400" dirty="0"/>
              <a:t> </a:t>
            </a:r>
            <a:r>
              <a:rPr lang="ru-RU" sz="2400" dirty="0" err="1"/>
              <a:t>ліцей</a:t>
            </a:r>
            <a:r>
              <a:rPr lang="ru-RU" sz="2400" dirty="0"/>
              <a:t> № 2» з 1 </a:t>
            </a:r>
            <a:r>
              <a:rPr lang="ru-RU" sz="2400" dirty="0" err="1"/>
              <a:t>травня</a:t>
            </a:r>
            <a:r>
              <a:rPr lang="ru-RU" sz="2400" dirty="0"/>
              <a:t> (</a:t>
            </a:r>
            <a:r>
              <a:rPr lang="ru-RU" sz="2400" dirty="0" err="1"/>
              <a:t>дедлайн</a:t>
            </a:r>
            <a:r>
              <a:rPr lang="ru-RU" sz="2400" dirty="0"/>
              <a:t> 10 </a:t>
            </a:r>
            <a:r>
              <a:rPr lang="ru-RU" sz="2400" dirty="0" err="1"/>
              <a:t>травня</a:t>
            </a:r>
            <a:r>
              <a:rPr lang="ru-RU" sz="2400" dirty="0"/>
              <a:t> 2023 року). </a:t>
            </a:r>
            <a:r>
              <a:rPr lang="ru-RU" sz="2400" dirty="0" err="1"/>
              <a:t>Всього</a:t>
            </a:r>
            <a:r>
              <a:rPr lang="ru-RU" sz="2400" dirty="0"/>
              <a:t> в </a:t>
            </a:r>
            <a:r>
              <a:rPr lang="ru-RU" sz="2400" dirty="0" err="1"/>
              <a:t>дослідженні</a:t>
            </a:r>
            <a:r>
              <a:rPr lang="ru-RU" sz="2400" dirty="0"/>
              <a:t> взяли участь 111 </a:t>
            </a:r>
            <a:r>
              <a:rPr lang="ru-RU" sz="2400" dirty="0" err="1"/>
              <a:t>учнів</a:t>
            </a:r>
            <a:r>
              <a:rPr lang="ru-RU" sz="2400" dirty="0"/>
              <a:t>/</a:t>
            </a:r>
            <a:r>
              <a:rPr lang="ru-RU" sz="2400" dirty="0" err="1"/>
              <a:t>учениць</a:t>
            </a:r>
            <a:r>
              <a:rPr lang="ru-RU" sz="2400" dirty="0"/>
              <a:t> 5 – 10 </a:t>
            </a:r>
            <a:r>
              <a:rPr lang="ru-RU" sz="2400" dirty="0" err="1"/>
              <a:t>класів</a:t>
            </a:r>
            <a:r>
              <a:rPr lang="ru-RU" sz="2400" dirty="0"/>
              <a:t> </a:t>
            </a:r>
            <a:endParaRPr lang="ru-RU" sz="2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7</a:t>
            </a:r>
            <a:endParaRPr lang="ru-RU" dirty="0"/>
          </a:p>
        </p:txBody>
      </p:sp>
      <p:pic>
        <p:nvPicPr>
          <p:cNvPr id="7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2029262"/>
            <a:ext cx="3632206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97" y="2029262"/>
            <a:ext cx="3632206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794" y="2029262"/>
            <a:ext cx="3632206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26" y="4465190"/>
            <a:ext cx="3632202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277" y="4465191"/>
            <a:ext cx="3632200" cy="222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07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СОЦІОЛОГІЧНИЙ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dirty="0"/>
              <a:t>	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8</a:t>
            </a:r>
            <a:endParaRPr lang="ru-RU" dirty="0"/>
          </a:p>
        </p:txBody>
      </p:sp>
      <p:pic>
        <p:nvPicPr>
          <p:cNvPr id="2053" name="Рисунок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504483"/>
            <a:ext cx="3632206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Рисунок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97" y="1504483"/>
            <a:ext cx="3632206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Рисунок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794" y="1504483"/>
            <a:ext cx="3632206" cy="222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Рисунок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364" y="3945254"/>
            <a:ext cx="3632206" cy="223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Рисунок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8574" y="3945254"/>
            <a:ext cx="3632206" cy="223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860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ЛАБОРАТОРНИЙ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dirty="0"/>
              <a:t>З урахуванням результатів соціологічного дослідження нами обрано вершкове масло: залежно від масової частки жиру 72,5% - 79,9% (63,9% голосів); залежно від технологічних особливостей та органолептичних показників «</a:t>
            </a:r>
            <a:r>
              <a:rPr lang="uk-UA" sz="3000" dirty="0" err="1"/>
              <a:t>Солодковершкове</a:t>
            </a:r>
            <a:r>
              <a:rPr lang="uk-UA" sz="3000" dirty="0"/>
              <a:t>» (77,4% голосів); залежно від ТМ: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90314" y="65074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9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3" y="3183451"/>
            <a:ext cx="11460174" cy="22440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50900" y="5446549"/>
            <a:ext cx="2264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/>
              <a:t>40% голосів</a:t>
            </a:r>
            <a:endParaRPr lang="ru-RU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798869" y="5446549"/>
            <a:ext cx="23702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/>
              <a:t>6,4% голосів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26528" y="5432046"/>
            <a:ext cx="28868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/>
              <a:t>брендовий</a:t>
            </a:r>
            <a:r>
              <a:rPr lang="uk-UA" sz="2400" b="1" dirty="0"/>
              <a:t> продукт</a:t>
            </a:r>
          </a:p>
          <a:p>
            <a:r>
              <a:rPr lang="uk-UA" sz="2400" b="1" dirty="0"/>
              <a:t>Чугуївської громади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613409" y="5446549"/>
            <a:ext cx="2578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/>
              <a:t>37,3% голосів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829295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ЛАБОРАТОРНИЙ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760596" y="64886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10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9" y="1103693"/>
            <a:ext cx="11334041" cy="501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23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ЛАБОРАТОРНИЙ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760596" y="64886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11</a:t>
            </a: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1B7B11F9-DA24-4558-8D58-EFDDCCF6F7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0585342"/>
              </p:ext>
            </p:extLst>
          </p:nvPr>
        </p:nvGraphicFramePr>
        <p:xfrm>
          <a:off x="521451" y="1074256"/>
          <a:ext cx="11239145" cy="5414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85228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ПРАКТИЧНИЙ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760596" y="64886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12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7000" y="819151"/>
            <a:ext cx="119380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/>
              <a:t>За результатами </a:t>
            </a:r>
            <a:r>
              <a:rPr lang="ru-RU" sz="2600" dirty="0" err="1"/>
              <a:t>проведення</a:t>
            </a:r>
            <a:r>
              <a:rPr lang="ru-RU" sz="2600" dirty="0"/>
              <a:t> </a:t>
            </a:r>
            <a:r>
              <a:rPr lang="ru-RU" sz="2600" dirty="0" err="1"/>
              <a:t>вхідного</a:t>
            </a:r>
            <a:r>
              <a:rPr lang="ru-RU" sz="2600" dirty="0"/>
              <a:t> </a:t>
            </a:r>
            <a:r>
              <a:rPr lang="ru-RU" sz="2600" dirty="0" err="1"/>
              <a:t>соціологічного</a:t>
            </a:r>
            <a:r>
              <a:rPr lang="ru-RU" sz="2600" dirty="0"/>
              <a:t>, </a:t>
            </a:r>
            <a:r>
              <a:rPr lang="ru-RU" sz="2600" dirty="0" err="1"/>
              <a:t>органолептичного</a:t>
            </a:r>
            <a:r>
              <a:rPr lang="ru-RU" sz="2600" dirty="0"/>
              <a:t> та </a:t>
            </a:r>
            <a:r>
              <a:rPr lang="ru-RU" sz="2600" dirty="0" err="1"/>
              <a:t>фізико-хімічного</a:t>
            </a:r>
            <a:r>
              <a:rPr lang="ru-RU" sz="2600" dirty="0"/>
              <a:t> </a:t>
            </a:r>
            <a:r>
              <a:rPr lang="ru-RU" sz="2600" dirty="0" err="1"/>
              <a:t>дослідження</a:t>
            </a:r>
            <a:r>
              <a:rPr lang="ru-RU" sz="2600" dirty="0"/>
              <a:t> </a:t>
            </a:r>
            <a:r>
              <a:rPr lang="ru-RU" sz="2600" dirty="0" err="1"/>
              <a:t>було</a:t>
            </a:r>
            <a:r>
              <a:rPr lang="ru-RU" sz="2600" dirty="0"/>
              <a:t> </a:t>
            </a:r>
            <a:r>
              <a:rPr lang="ru-RU" sz="2600" dirty="0" err="1"/>
              <a:t>розроблено</a:t>
            </a:r>
            <a:r>
              <a:rPr lang="ru-RU" sz="2600" dirty="0"/>
              <a:t> </a:t>
            </a:r>
            <a:r>
              <a:rPr lang="ru-RU" sz="2600" dirty="0" err="1"/>
              <a:t>відеоролик</a:t>
            </a:r>
            <a:r>
              <a:rPr lang="ru-RU" sz="2600" dirty="0"/>
              <a:t> для каналу </a:t>
            </a:r>
            <a:r>
              <a:rPr lang="ru-RU" sz="2600" dirty="0" err="1"/>
              <a:t>YouTube</a:t>
            </a:r>
            <a:r>
              <a:rPr lang="ru-RU" sz="2600" dirty="0"/>
              <a:t> (</a:t>
            </a:r>
            <a:r>
              <a:rPr lang="ru-RU" sz="2600" dirty="0" err="1"/>
              <a:t>гіперпосилання</a:t>
            </a:r>
            <a:r>
              <a:rPr lang="ru-RU" sz="2600" dirty="0"/>
              <a:t>: </a:t>
            </a:r>
            <a:r>
              <a:rPr lang="ru-RU" sz="2600" dirty="0">
                <a:hlinkClick r:id="rId3"/>
              </a:rPr>
              <a:t>https://youtu.be/08YQKYUxNXA</a:t>
            </a:r>
            <a:r>
              <a:rPr lang="ru-RU" sz="2600" dirty="0"/>
              <a:t>) та </a:t>
            </a:r>
            <a:r>
              <a:rPr lang="ru-RU" sz="2600" dirty="0" err="1"/>
              <a:t>Іnteractive</a:t>
            </a:r>
            <a:r>
              <a:rPr lang="ru-RU" sz="2600" dirty="0"/>
              <a:t> </a:t>
            </a:r>
            <a:r>
              <a:rPr lang="ru-RU" sz="2600" dirty="0" err="1"/>
              <a:t>image</a:t>
            </a:r>
            <a:r>
              <a:rPr lang="ru-RU" sz="2600" dirty="0"/>
              <a:t> (</a:t>
            </a:r>
            <a:r>
              <a:rPr lang="ru-RU" sz="2600" dirty="0" err="1"/>
              <a:t>гіперпосилання</a:t>
            </a:r>
            <a:r>
              <a:rPr lang="ru-RU" sz="2600" dirty="0"/>
              <a:t>:</a:t>
            </a:r>
            <a:r>
              <a:rPr lang="en-US" sz="2600" dirty="0"/>
              <a:t> </a:t>
            </a:r>
            <a:r>
              <a:rPr lang="ru-RU" sz="2600" dirty="0">
                <a:hlinkClick r:id="rId4"/>
              </a:rPr>
              <a:t>https://view.genial.ly/64df1bcbe0592e00133c178a/interactive-image-interactive-image-spred-chi-vershkove-maslo-sho-mi-vzhivayemo</a:t>
            </a:r>
            <a:r>
              <a:rPr lang="ru-RU" sz="2600" dirty="0"/>
              <a:t>) для </a:t>
            </a:r>
            <a:r>
              <a:rPr lang="ru-RU" sz="2600" dirty="0" err="1"/>
              <a:t>подальшого</a:t>
            </a:r>
            <a:r>
              <a:rPr lang="ru-RU" sz="2600" dirty="0"/>
              <a:t> </a:t>
            </a:r>
            <a:r>
              <a:rPr lang="ru-RU" sz="2600" dirty="0" err="1"/>
              <a:t>розповсюдження</a:t>
            </a:r>
            <a:r>
              <a:rPr lang="ru-RU" sz="2600" dirty="0"/>
              <a:t> </a:t>
            </a:r>
            <a:r>
              <a:rPr lang="ru-RU" sz="2600" dirty="0" err="1"/>
              <a:t>інформації</a:t>
            </a:r>
            <a:r>
              <a:rPr lang="ru-RU" sz="26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999" y="3394692"/>
            <a:ext cx="5502275" cy="33275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3394692"/>
            <a:ext cx="5581650" cy="332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71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СОЦІОЛОГІЧНИЙ ЕТАП ДОСЛІДЖЕННЯ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000" dirty="0"/>
              <a:t>	</a:t>
            </a:r>
            <a:r>
              <a:rPr lang="uk-UA" sz="2400" dirty="0"/>
              <a:t>Провели вихідне онлайн опитування «</a:t>
            </a:r>
            <a:r>
              <a:rPr lang="uk-UA" sz="2400" dirty="0" err="1"/>
              <a:t>Спред</a:t>
            </a:r>
            <a:r>
              <a:rPr lang="uk-UA" sz="2400" dirty="0"/>
              <a:t> чи вершкове масло – що ми вживаємо?» з </a:t>
            </a:r>
            <a:r>
              <a:rPr lang="ru-RU" sz="2400" dirty="0"/>
              <a:t>респондентами КЗ «</a:t>
            </a:r>
            <a:r>
              <a:rPr lang="ru-RU" sz="2400" dirty="0" err="1"/>
              <a:t>Чугуївський</a:t>
            </a:r>
            <a:r>
              <a:rPr lang="ru-RU" sz="2400" dirty="0"/>
              <a:t> </a:t>
            </a:r>
            <a:r>
              <a:rPr lang="ru-RU" sz="2400" dirty="0" err="1"/>
              <a:t>ліцей</a:t>
            </a:r>
            <a:r>
              <a:rPr lang="ru-RU" sz="2400" dirty="0"/>
              <a:t> № 2» з 1 вересня (дедлайн 10 вересня 2023 року). </a:t>
            </a:r>
            <a:r>
              <a:rPr lang="ru-RU" sz="2400" dirty="0" err="1"/>
              <a:t>Всього</a:t>
            </a:r>
            <a:r>
              <a:rPr lang="ru-RU" sz="2400" dirty="0"/>
              <a:t> в </a:t>
            </a:r>
            <a:r>
              <a:rPr lang="ru-RU" sz="2400" dirty="0" err="1"/>
              <a:t>дослідженні</a:t>
            </a:r>
            <a:r>
              <a:rPr lang="ru-RU" sz="2400" dirty="0"/>
              <a:t> взяли участь 102 </a:t>
            </a:r>
            <a:r>
              <a:rPr lang="ru-RU" sz="2400" dirty="0" err="1"/>
              <a:t>учнів</a:t>
            </a:r>
            <a:r>
              <a:rPr lang="ru-RU" sz="2400" dirty="0"/>
              <a:t>/</a:t>
            </a:r>
            <a:r>
              <a:rPr lang="ru-RU" sz="2400" dirty="0" err="1"/>
              <a:t>учениць</a:t>
            </a:r>
            <a:r>
              <a:rPr lang="ru-RU" sz="2400" dirty="0"/>
              <a:t> 6 – 11 </a:t>
            </a:r>
            <a:r>
              <a:rPr lang="ru-RU" sz="2400" dirty="0" err="1"/>
              <a:t>класів</a:t>
            </a:r>
            <a:r>
              <a:rPr lang="ru-RU" sz="2400" dirty="0"/>
              <a:t> </a:t>
            </a:r>
            <a:endParaRPr lang="ru-RU" sz="2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773296" y="64886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1</a:t>
            </a:r>
            <a:r>
              <a:rPr lang="uk-UA" dirty="0"/>
              <a:t>3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8E6846-83A5-4197-A318-17554151D2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3" y="2068652"/>
            <a:ext cx="3410863" cy="21874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E42552A-E9C3-4D07-BDB2-A82194BD21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568" y="2029261"/>
            <a:ext cx="3410863" cy="222688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6CBAEFD-463B-4AB1-8DF8-4D07F4167B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379" y="2029261"/>
            <a:ext cx="3415673" cy="218749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293CD02-4BEB-4B04-B1CA-D50AFEFFD0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540" y="4323297"/>
            <a:ext cx="3410863" cy="218749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3F32FAC-9515-40C1-9087-1C8677765B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597" y="4362686"/>
            <a:ext cx="3410863" cy="214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47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ВИСНОВКИ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589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900" dirty="0"/>
              <a:t>	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1. Опрацьовано наукові праці та інтернет-джерела з питання впливу вершкового масла, особливо на дітей, його перевірку та правильний вибір.</a:t>
            </a:r>
            <a:endParaRPr lang="ru-RU" sz="29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	2.</a:t>
            </a:r>
            <a:r>
              <a:rPr lang="uk-UA" sz="2900" b="1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Розроблено та проведено онлайн-опитування респондентів «</a:t>
            </a:r>
            <a:r>
              <a:rPr lang="uk-UA" sz="29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вживаємо?»</a:t>
            </a:r>
          </a:p>
          <a:p>
            <a:pPr algn="just"/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	3. Опрацьовано методики дослідження органолептичних та фізико-хімічних показників якості зразків вершкового масла та проведено їх. </a:t>
            </a:r>
            <a:endParaRPr lang="ru-RU" sz="29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	4. Розроблено відеоролик для каналу </a:t>
            </a:r>
            <a:r>
              <a:rPr lang="en-US" sz="2900" dirty="0">
                <a:solidFill>
                  <a:schemeClr val="tx1"/>
                </a:solidFill>
                <a:cs typeface="Times New Roman" panose="02020603050405020304" pitchFamily="18" charset="0"/>
              </a:rPr>
              <a:t>YouTube 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«</a:t>
            </a:r>
            <a:r>
              <a:rPr lang="uk-UA" sz="29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вживаємо?» та </a:t>
            </a:r>
            <a:r>
              <a:rPr lang="uk-UA" sz="29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Іnteractive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2900" dirty="0" err="1">
                <a:solidFill>
                  <a:schemeClr val="tx1"/>
                </a:solidFill>
                <a:cs typeface="Times New Roman" panose="02020603050405020304" pitchFamily="18" charset="0"/>
              </a:rPr>
              <a:t>image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, як основу для подальшого розповсюдження інформації в </a:t>
            </a:r>
            <a:r>
              <a:rPr lang="uk-UA" sz="29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соцмережах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ru-RU" sz="29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	5. Проведено вихідне онлайн-опитування респондентів «</a:t>
            </a:r>
            <a:r>
              <a:rPr lang="uk-UA" sz="29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Спред</a:t>
            </a:r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 чи вершкове масло – що ми вживаємо».</a:t>
            </a:r>
            <a:endParaRPr lang="ru-RU" sz="29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uk-UA" sz="2900" dirty="0">
                <a:solidFill>
                  <a:schemeClr val="tx1"/>
                </a:solidFill>
                <a:cs typeface="Times New Roman" panose="02020603050405020304" pitchFamily="18" charset="0"/>
              </a:rPr>
              <a:t>	6. Здійснено апробацію результатів науково-дослідницької роботи.</a:t>
            </a:r>
            <a:endParaRPr lang="ru-RU" sz="29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773296" y="650741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5183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120649"/>
            <a:ext cx="11938000" cy="615951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ВИСНОВКИ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/>
              <a:t>	Експериментально перевірено та досліджено органолептичні та фізико-хімічні показники якості зразків вершкового масла чотирьох ТМ України: «Селянське», «Наш молочник», «</a:t>
            </a:r>
            <a:r>
              <a:rPr lang="uk-UA" sz="2800" dirty="0" err="1"/>
              <a:t>Агромол</a:t>
            </a:r>
            <a:r>
              <a:rPr lang="uk-UA" sz="2800" dirty="0"/>
              <a:t>» та «Ферма». Всі зразки продуктів мають ознаки </a:t>
            </a:r>
            <a:r>
              <a:rPr lang="uk-UA" sz="2800" dirty="0" err="1"/>
              <a:t>спреду</a:t>
            </a:r>
            <a:r>
              <a:rPr lang="uk-UA" sz="2800" dirty="0"/>
              <a:t>, але можемо рекомендувати масло ТМ «</a:t>
            </a:r>
            <a:r>
              <a:rPr lang="uk-UA" sz="2800" dirty="0" err="1"/>
              <a:t>Агромол</a:t>
            </a:r>
            <a:r>
              <a:rPr lang="uk-UA" sz="2800" dirty="0"/>
              <a:t>», яке набрало найбільшу кількість балів – 11 з 12. Отже гіпотеза перевірена і підтверджена.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773296" y="650741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15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604" y="3695700"/>
            <a:ext cx="4600791" cy="2892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81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000" y="3175001"/>
            <a:ext cx="11938000" cy="708614"/>
          </a:xfrm>
          <a:prstGeom prst="rect">
            <a:avLst/>
          </a:prstGeom>
          <a:solidFill>
            <a:schemeClr val="accent2">
              <a:lumMod val="20000"/>
              <a:lumOff val="80000"/>
              <a:alpha val="7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cs typeface="Times New Roman" panose="02020603050405020304" pitchFamily="18" charset="0"/>
              </a:rPr>
              <a:t>ДЯКУЮ ЗА УВАГУ!</a:t>
            </a:r>
            <a:endParaRPr lang="ru-RU" sz="4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7000" y="736600"/>
            <a:ext cx="1193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dirty="0"/>
              <a:t>	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773296" y="6507410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925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255</Words>
  <Application>Microsoft Office PowerPoint</Application>
  <PresentationFormat>Широкоэкранный</PresentationFormat>
  <Paragraphs>87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Dmitriy</dc:creator>
  <cp:lastModifiedBy>admin</cp:lastModifiedBy>
  <cp:revision>48</cp:revision>
  <dcterms:created xsi:type="dcterms:W3CDTF">2023-08-22T07:28:59Z</dcterms:created>
  <dcterms:modified xsi:type="dcterms:W3CDTF">2023-09-12T13:33:12Z</dcterms:modified>
</cp:coreProperties>
</file>