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4" r:id="rId1"/>
  </p:sldMasterIdLst>
  <p:sldIdLst>
    <p:sldId id="316" r:id="rId2"/>
    <p:sldId id="306" r:id="rId3"/>
    <p:sldId id="309" r:id="rId4"/>
    <p:sldId id="308" r:id="rId5"/>
    <p:sldId id="310" r:id="rId6"/>
    <p:sldId id="311" r:id="rId7"/>
    <p:sldId id="312" r:id="rId8"/>
    <p:sldId id="314" r:id="rId9"/>
    <p:sldId id="313" r:id="rId10"/>
    <p:sldId id="315" r:id="rId11"/>
    <p:sldId id="317" r:id="rId12"/>
    <p:sldId id="318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50000"/>
      </a:spcBef>
      <a:spcAft>
        <a:spcPct val="0"/>
      </a:spcAft>
      <a:buClr>
        <a:srgbClr val="009900"/>
      </a:buClr>
      <a:buChar char="•"/>
      <a:defRPr i="1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buClr>
        <a:srgbClr val="009900"/>
      </a:buClr>
      <a:buChar char="•"/>
      <a:defRPr i="1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buClr>
        <a:srgbClr val="009900"/>
      </a:buClr>
      <a:buChar char="•"/>
      <a:defRPr i="1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buClr>
        <a:srgbClr val="009900"/>
      </a:buClr>
      <a:buChar char="•"/>
      <a:defRPr i="1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buClr>
        <a:srgbClr val="009900"/>
      </a:buClr>
      <a:buChar char="•"/>
      <a:defRPr i="1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i="1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i="1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i="1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i="1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990099"/>
    <a:srgbClr val="CC0000"/>
    <a:srgbClr val="CC6600"/>
    <a:srgbClr val="FF9999"/>
    <a:srgbClr val="660033"/>
    <a:srgbClr val="FF99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>
        <p:scale>
          <a:sx n="77" d="100"/>
          <a:sy n="77" d="100"/>
        </p:scale>
        <p:origin x="-956" y="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0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DAD7D-3186-4807-9E5F-65F397F5E60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C2C442-A05E-4220-8F5D-0B437AF265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C43881-F906-46B3-A44B-0C392A0CEB4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2551B8-CEE9-4A4C-86AE-9DBFA6A519F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58493C-D3C0-467B-A17A-8684A401E9C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3B6D90-C919-4054-92E0-C44F355A9C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3E7332-642B-4B42-8853-36CE52551E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493AD1-F779-4B8F-84CE-CE9713AF116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F7CEBEF-E3E3-4F2A-A6A5-1531DAB0D38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6EFBD6-9E73-4441-8455-57391F638E4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0695F1-3FAE-42CC-9370-BD3D8D8357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BE7B61E-6DDF-4B0F-86EF-6E00825744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67" r:id="rId3"/>
    <p:sldLayoutId id="2147483968" r:id="rId4"/>
    <p:sldLayoutId id="2147483969" r:id="rId5"/>
    <p:sldLayoutId id="2147483970" r:id="rId6"/>
    <p:sldLayoutId id="2147483971" r:id="rId7"/>
    <p:sldLayoutId id="2147483972" r:id="rId8"/>
    <p:sldLayoutId id="2147483973" r:id="rId9"/>
    <p:sldLayoutId id="2147483974" r:id="rId10"/>
    <p:sldLayoutId id="214748397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2938338"/>
          </a:xfrm>
        </p:spPr>
        <p:txBody>
          <a:bodyPr/>
          <a:lstStyle/>
          <a:p>
            <a:pPr algn="ctr"/>
            <a:r>
              <a:rPr lang="uk-UA" sz="6000" b="1" dirty="0" smtClean="0">
                <a:solidFill>
                  <a:srgbClr val="FF0000"/>
                </a:solidFill>
              </a:rPr>
              <a:t>Виконайте тести</a:t>
            </a:r>
            <a:br>
              <a:rPr lang="uk-UA" sz="6000" b="1" dirty="0" smtClean="0">
                <a:solidFill>
                  <a:srgbClr val="FF0000"/>
                </a:solidFill>
              </a:rPr>
            </a:br>
            <a:r>
              <a:rPr lang="en-US" sz="6000" b="1" dirty="0" smtClean="0">
                <a:solidFill>
                  <a:srgbClr val="FF0000"/>
                </a:solidFill>
              </a:rPr>
              <a:t>“</a:t>
            </a:r>
            <a:r>
              <a:rPr lang="uk-UA" sz="6000" b="1" dirty="0" smtClean="0">
                <a:solidFill>
                  <a:srgbClr val="FF0000"/>
                </a:solidFill>
              </a:rPr>
              <a:t>Обмін речовин</a:t>
            </a:r>
            <a:r>
              <a:rPr lang="en-US" sz="6000" b="1" dirty="0" smtClean="0">
                <a:solidFill>
                  <a:srgbClr val="FF0000"/>
                </a:solidFill>
              </a:rPr>
              <a:t>”</a:t>
            </a:r>
            <a:r>
              <a:rPr lang="uk-UA" sz="6000" b="1" dirty="0" smtClean="0">
                <a:solidFill>
                  <a:srgbClr val="FF0000"/>
                </a:solidFill>
              </a:rPr>
              <a:t/>
            </a:r>
            <a:br>
              <a:rPr lang="uk-UA" sz="6000" b="1" dirty="0" smtClean="0">
                <a:solidFill>
                  <a:srgbClr val="FF0000"/>
                </a:solidFill>
              </a:rPr>
            </a:br>
            <a:r>
              <a:rPr lang="uk-UA" sz="6000" b="1" smtClean="0">
                <a:solidFill>
                  <a:srgbClr val="FF0000"/>
                </a:solidFill>
              </a:rPr>
              <a:t>10 клас</a:t>
            </a:r>
            <a:endParaRPr lang="uk-UA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413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79512" y="188640"/>
            <a:ext cx="8784976" cy="6212160"/>
          </a:xfrm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1. </a:t>
            </a:r>
            <a:r>
              <a:rPr lang="uk-UA" b="1" dirty="0" smtClean="0">
                <a:solidFill>
                  <a:srgbClr val="FF0000"/>
                </a:solidFill>
              </a:rPr>
              <a:t>Процес </a:t>
            </a:r>
            <a:r>
              <a:rPr lang="uk-UA" b="1" dirty="0">
                <a:solidFill>
                  <a:srgbClr val="FF0000"/>
                </a:solidFill>
              </a:rPr>
              <a:t>надходження в організм поживних речовин їх перетворення, засвоєння та виділення непотрібного це: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живлення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dirty="0" smtClean="0"/>
              <a:t> дихання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dirty="0" smtClean="0"/>
              <a:t> обмін </a:t>
            </a:r>
            <a:r>
              <a:rPr lang="uk-UA" dirty="0"/>
              <a:t>речовин</a:t>
            </a:r>
          </a:p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2. </a:t>
            </a:r>
            <a:r>
              <a:rPr lang="uk-UA" b="1" dirty="0" smtClean="0">
                <a:solidFill>
                  <a:srgbClr val="FF0000"/>
                </a:solidFill>
              </a:rPr>
              <a:t>Обмін </a:t>
            </a:r>
            <a:r>
              <a:rPr lang="uk-UA" b="1" dirty="0">
                <a:solidFill>
                  <a:srgbClr val="FF0000"/>
                </a:solidFill>
              </a:rPr>
              <a:t>речовин </a:t>
            </a:r>
            <a:r>
              <a:rPr lang="uk-UA" b="1" dirty="0" err="1">
                <a:solidFill>
                  <a:srgbClr val="FF0000"/>
                </a:solidFill>
              </a:rPr>
              <a:t>-це</a:t>
            </a:r>
            <a:r>
              <a:rPr lang="uk-UA" b="1" dirty="0">
                <a:solidFill>
                  <a:srgbClr val="FF0000"/>
                </a:solidFill>
              </a:rPr>
              <a:t>: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асиміляція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метаболізм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дисиміляція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dirty="0" smtClean="0"/>
              <a:t> ферментація</a:t>
            </a:r>
          </a:p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3. </a:t>
            </a:r>
            <a:r>
              <a:rPr lang="uk-UA" b="1" dirty="0" smtClean="0">
                <a:solidFill>
                  <a:srgbClr val="FF0000"/>
                </a:solidFill>
              </a:rPr>
              <a:t>Який </a:t>
            </a:r>
            <a:r>
              <a:rPr lang="uk-UA" b="1" dirty="0">
                <a:solidFill>
                  <a:srgbClr val="FF0000"/>
                </a:solidFill>
              </a:rPr>
              <a:t>процес метаболізму в середині клітини відбувається з виділенням енергії та накопиченням її у вигляді АТФ?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асиміляція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дисиміляція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анаболізм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dirty="0"/>
              <a:t> транскрипція</a:t>
            </a:r>
          </a:p>
          <a:p>
            <a:pPr marL="114300" indent="0">
              <a:buNone/>
            </a:pPr>
            <a:endParaRPr lang="uk-UA" dirty="0"/>
          </a:p>
          <a:p>
            <a:pPr marL="114300" indent="0">
              <a:buNone/>
            </a:pP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50759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4294967295"/>
          </p:nvPr>
        </p:nvSpPr>
        <p:spPr>
          <a:xfrm>
            <a:off x="395536" y="116632"/>
            <a:ext cx="8496944" cy="638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4. </a:t>
            </a:r>
            <a:r>
              <a:rPr lang="uk-UA" b="1" dirty="0" smtClean="0">
                <a:solidFill>
                  <a:srgbClr val="FF0000"/>
                </a:solidFill>
              </a:rPr>
              <a:t>Етап </a:t>
            </a:r>
            <a:r>
              <a:rPr lang="uk-UA" b="1" dirty="0">
                <a:solidFill>
                  <a:srgbClr val="FF0000"/>
                </a:solidFill>
              </a:rPr>
              <a:t>енергетичного обміну, що відбувається в цитоплазмі клітини: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кисневий</a:t>
            </a:r>
            <a:r>
              <a:rPr lang="uk-UA" dirty="0"/>
              <a:t>;</a:t>
            </a:r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безкисневий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підготовчий.</a:t>
            </a:r>
          </a:p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5. </a:t>
            </a:r>
            <a:r>
              <a:rPr lang="uk-UA" b="1" dirty="0" smtClean="0">
                <a:solidFill>
                  <a:srgbClr val="FF0000"/>
                </a:solidFill>
              </a:rPr>
              <a:t>Гліколіз </a:t>
            </a:r>
            <a:r>
              <a:rPr lang="uk-UA" b="1" dirty="0">
                <a:solidFill>
                  <a:srgbClr val="FF0000"/>
                </a:solidFill>
              </a:rPr>
              <a:t>- це процес етапу енергетичного </a:t>
            </a:r>
            <a:r>
              <a:rPr lang="uk-UA" b="1" dirty="0" smtClean="0">
                <a:solidFill>
                  <a:srgbClr val="FF0000"/>
                </a:solidFill>
              </a:rPr>
              <a:t>обміну: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підготовчого</a:t>
            </a:r>
            <a:r>
              <a:rPr lang="uk-UA" dirty="0"/>
              <a:t>;</a:t>
            </a:r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кисневого</a:t>
            </a:r>
            <a:r>
              <a:rPr lang="uk-UA" dirty="0"/>
              <a:t>;</a:t>
            </a:r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безкисневого</a:t>
            </a:r>
            <a:r>
              <a:rPr lang="uk-UA" dirty="0"/>
              <a:t>.</a:t>
            </a:r>
          </a:p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6.   </a:t>
            </a:r>
            <a:r>
              <a:rPr lang="uk-UA" b="1" dirty="0" smtClean="0">
                <a:solidFill>
                  <a:srgbClr val="FF0000"/>
                </a:solidFill>
              </a:rPr>
              <a:t>Місце </a:t>
            </a:r>
            <a:r>
              <a:rPr lang="uk-UA" b="1" dirty="0">
                <a:solidFill>
                  <a:srgbClr val="FF0000"/>
                </a:solidFill>
              </a:rPr>
              <a:t>проходження кисневого етапу енергетичного обміну речовин: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цитоплазма </a:t>
            </a:r>
            <a:r>
              <a:rPr lang="uk-UA" dirty="0"/>
              <a:t>клітини;</a:t>
            </a:r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внутрішні </a:t>
            </a:r>
            <a:r>
              <a:rPr lang="uk-UA" dirty="0"/>
              <a:t>мембрани клітин;</a:t>
            </a:r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/>
              <a:t> у </a:t>
            </a:r>
            <a:r>
              <a:rPr lang="uk-UA" dirty="0" err="1"/>
              <a:t>матриксі</a:t>
            </a:r>
            <a:r>
              <a:rPr lang="uk-UA" dirty="0"/>
              <a:t> мітохондрій</a:t>
            </a:r>
            <a:r>
              <a:rPr lang="uk-UA" dirty="0" smtClean="0"/>
              <a:t>.</a:t>
            </a:r>
            <a:endParaRPr lang="uk-UA" dirty="0"/>
          </a:p>
          <a:p>
            <a:pPr marL="114300" indent="0">
              <a:buNone/>
            </a:pPr>
            <a:endParaRPr lang="uk-UA" dirty="0"/>
          </a:p>
          <a:p>
            <a:pPr marL="11430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66842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7504" y="548680"/>
            <a:ext cx="7512496" cy="5852120"/>
          </a:xfrm>
        </p:spPr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7. </a:t>
            </a:r>
            <a:r>
              <a:rPr lang="uk-UA" b="1" dirty="0" smtClean="0">
                <a:solidFill>
                  <a:srgbClr val="FF0000"/>
                </a:solidFill>
              </a:rPr>
              <a:t>Який </a:t>
            </a:r>
            <a:r>
              <a:rPr lang="uk-UA" b="1" dirty="0">
                <a:solidFill>
                  <a:srgbClr val="FF0000"/>
                </a:solidFill>
              </a:rPr>
              <a:t>етап клітинного дихання відображає рівняння</a:t>
            </a:r>
          </a:p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С</a:t>
            </a:r>
            <a:r>
              <a:rPr lang="uk-UA" b="1" baseline="-25000" dirty="0">
                <a:solidFill>
                  <a:srgbClr val="FF0000"/>
                </a:solidFill>
              </a:rPr>
              <a:t>6</a:t>
            </a:r>
            <a:r>
              <a:rPr lang="uk-UA" b="1" dirty="0">
                <a:solidFill>
                  <a:srgbClr val="FF0000"/>
                </a:solidFill>
              </a:rPr>
              <a:t> Н</a:t>
            </a:r>
            <a:r>
              <a:rPr lang="uk-UA" b="1" baseline="-25000" dirty="0">
                <a:solidFill>
                  <a:srgbClr val="FF0000"/>
                </a:solidFill>
              </a:rPr>
              <a:t>12</a:t>
            </a:r>
            <a:r>
              <a:rPr lang="uk-UA" b="1" dirty="0">
                <a:solidFill>
                  <a:srgbClr val="FF0000"/>
                </a:solidFill>
              </a:rPr>
              <a:t> О</a:t>
            </a:r>
            <a:r>
              <a:rPr lang="uk-UA" b="1" baseline="-25000" dirty="0">
                <a:solidFill>
                  <a:srgbClr val="FF0000"/>
                </a:solidFill>
              </a:rPr>
              <a:t>6</a:t>
            </a:r>
            <a:r>
              <a:rPr lang="uk-UA" b="1" dirty="0">
                <a:solidFill>
                  <a:srgbClr val="FF0000"/>
                </a:solidFill>
              </a:rPr>
              <a:t> + 2Н</a:t>
            </a:r>
            <a:r>
              <a:rPr lang="uk-UA" b="1" baseline="-25000" dirty="0">
                <a:solidFill>
                  <a:srgbClr val="FF0000"/>
                </a:solidFill>
              </a:rPr>
              <a:t>3</a:t>
            </a:r>
            <a:r>
              <a:rPr lang="uk-UA" b="1" dirty="0">
                <a:solidFill>
                  <a:srgbClr val="FF0000"/>
                </a:solidFill>
              </a:rPr>
              <a:t> РО</a:t>
            </a:r>
            <a:r>
              <a:rPr lang="uk-UA" b="1" baseline="-25000" dirty="0">
                <a:solidFill>
                  <a:srgbClr val="FF0000"/>
                </a:solidFill>
              </a:rPr>
              <a:t>4</a:t>
            </a:r>
            <a:r>
              <a:rPr lang="uk-UA" b="1" dirty="0">
                <a:solidFill>
                  <a:srgbClr val="FF0000"/>
                </a:solidFill>
              </a:rPr>
              <a:t>+2АДФ →2 С</a:t>
            </a:r>
            <a:r>
              <a:rPr lang="uk-UA" b="1" baseline="-25000" dirty="0">
                <a:solidFill>
                  <a:srgbClr val="FF0000"/>
                </a:solidFill>
              </a:rPr>
              <a:t>3</a:t>
            </a:r>
            <a:r>
              <a:rPr lang="uk-UA" b="1" dirty="0">
                <a:solidFill>
                  <a:srgbClr val="FF0000"/>
                </a:solidFill>
              </a:rPr>
              <a:t> Н</a:t>
            </a:r>
            <a:r>
              <a:rPr lang="uk-UA" b="1" baseline="-25000" dirty="0">
                <a:solidFill>
                  <a:srgbClr val="FF0000"/>
                </a:solidFill>
              </a:rPr>
              <a:t>6</a:t>
            </a:r>
            <a:r>
              <a:rPr lang="uk-UA" b="1" dirty="0">
                <a:solidFill>
                  <a:srgbClr val="FF0000"/>
                </a:solidFill>
              </a:rPr>
              <a:t> О</a:t>
            </a:r>
            <a:r>
              <a:rPr lang="uk-UA" b="1" baseline="-25000" dirty="0">
                <a:solidFill>
                  <a:srgbClr val="FF0000"/>
                </a:solidFill>
              </a:rPr>
              <a:t>3</a:t>
            </a:r>
            <a:r>
              <a:rPr lang="uk-UA" b="1" dirty="0">
                <a:solidFill>
                  <a:srgbClr val="FF0000"/>
                </a:solidFill>
              </a:rPr>
              <a:t> + 2АТФ +2Н</a:t>
            </a:r>
            <a:r>
              <a:rPr lang="uk-UA" b="1" baseline="-25000" dirty="0">
                <a:solidFill>
                  <a:srgbClr val="FF0000"/>
                </a:solidFill>
              </a:rPr>
              <a:t>2</a:t>
            </a:r>
            <a:r>
              <a:rPr lang="uk-UA" b="1" dirty="0">
                <a:solidFill>
                  <a:srgbClr val="FF0000"/>
                </a:solidFill>
              </a:rPr>
              <a:t> О + </a:t>
            </a:r>
            <a:r>
              <a:rPr lang="uk-UA" b="1" dirty="0" smtClean="0">
                <a:solidFill>
                  <a:srgbClr val="FF0000"/>
                </a:solidFill>
              </a:rPr>
              <a:t>200кДж</a:t>
            </a:r>
            <a:r>
              <a:rPr lang="uk-UA" b="1" dirty="0">
                <a:solidFill>
                  <a:srgbClr val="FF0000"/>
                </a:solidFill>
              </a:rPr>
              <a:t> 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підготовчий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безкисневий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кисневий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dirty="0" smtClean="0"/>
              <a:t> фотосинтез</a:t>
            </a:r>
            <a:endParaRPr lang="uk-UA" dirty="0"/>
          </a:p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8. </a:t>
            </a:r>
            <a:r>
              <a:rPr lang="uk-UA" b="1" dirty="0" smtClean="0">
                <a:solidFill>
                  <a:srgbClr val="FF0000"/>
                </a:solidFill>
              </a:rPr>
              <a:t>Що </a:t>
            </a:r>
            <a:r>
              <a:rPr lang="uk-UA" b="1" dirty="0">
                <a:solidFill>
                  <a:srgbClr val="FF0000"/>
                </a:solidFill>
              </a:rPr>
              <a:t>таке гліколіз?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dirty="0" smtClean="0"/>
              <a:t> підготовчий </a:t>
            </a:r>
            <a:r>
              <a:rPr lang="uk-UA" dirty="0"/>
              <a:t>етап клітинного дихання</a:t>
            </a:r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безкисневий </a:t>
            </a:r>
            <a:r>
              <a:rPr lang="uk-UA" dirty="0"/>
              <a:t>етап клітинного дихання</a:t>
            </a:r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dirty="0" smtClean="0"/>
              <a:t> кисневий </a:t>
            </a:r>
            <a:r>
              <a:rPr lang="uk-UA" dirty="0"/>
              <a:t>етап клітинного дихання</a:t>
            </a:r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dirty="0" smtClean="0"/>
              <a:t> фотосинтез</a:t>
            </a:r>
            <a:endParaRPr lang="uk-UA" dirty="0"/>
          </a:p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9. </a:t>
            </a:r>
            <a:r>
              <a:rPr lang="uk-UA" b="1" dirty="0" smtClean="0">
                <a:solidFill>
                  <a:srgbClr val="FF0000"/>
                </a:solidFill>
              </a:rPr>
              <a:t>Сукупність </a:t>
            </a:r>
            <a:r>
              <a:rPr lang="uk-UA" b="1" dirty="0">
                <a:solidFill>
                  <a:srgbClr val="FF0000"/>
                </a:solidFill>
              </a:rPr>
              <a:t>реакцій, які забезпечують ріст клітин і </a:t>
            </a:r>
            <a:r>
              <a:rPr lang="uk-UA" b="1" dirty="0" err="1">
                <a:solidFill>
                  <a:srgbClr val="FF0000"/>
                </a:solidFill>
              </a:rPr>
              <a:t>огранізму</a:t>
            </a:r>
            <a:r>
              <a:rPr lang="uk-UA" b="1" dirty="0">
                <a:solidFill>
                  <a:srgbClr val="FF0000"/>
                </a:solidFill>
              </a:rPr>
              <a:t>, відбуваються з витраченням енергії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/>
              <a:t>а</a:t>
            </a:r>
            <a:r>
              <a:rPr lang="uk-UA" dirty="0" smtClean="0"/>
              <a:t>симіляція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dirty="0" smtClean="0"/>
              <a:t> дисиміляція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dirty="0" smtClean="0"/>
              <a:t> енергетичний </a:t>
            </a:r>
            <a:r>
              <a:rPr lang="uk-UA" dirty="0"/>
              <a:t>обмін </a:t>
            </a:r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dirty="0" smtClean="0"/>
              <a:t> бродіння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47592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116632"/>
            <a:ext cx="8748464" cy="6408712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10. </a:t>
            </a:r>
            <a:r>
              <a:rPr lang="uk-UA" b="1" dirty="0" smtClean="0">
                <a:solidFill>
                  <a:srgbClr val="FF0000"/>
                </a:solidFill>
              </a:rPr>
              <a:t>Клітинне </a:t>
            </a:r>
            <a:r>
              <a:rPr lang="uk-UA" b="1" dirty="0">
                <a:solidFill>
                  <a:srgbClr val="FF0000"/>
                </a:solidFill>
              </a:rPr>
              <a:t>дихання відбувається </a:t>
            </a:r>
            <a:r>
              <a:rPr lang="uk-UA" b="1" dirty="0" smtClean="0">
                <a:solidFill>
                  <a:srgbClr val="FF0000"/>
                </a:solidFill>
              </a:rPr>
              <a:t>у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uk-UA" b="1" dirty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вакуолях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хлоропласті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мітохондріях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b="1" dirty="0" smtClean="0"/>
              <a:t> </a:t>
            </a:r>
            <a:r>
              <a:rPr lang="uk-UA" dirty="0" smtClean="0"/>
              <a:t>комплекс Гольджі</a:t>
            </a:r>
          </a:p>
          <a:p>
            <a:pPr marL="114300" indent="0">
              <a:buNone/>
            </a:pPr>
            <a:r>
              <a:rPr lang="uk-UA" b="1" dirty="0" smtClean="0">
                <a:solidFill>
                  <a:srgbClr val="FF0000"/>
                </a:solidFill>
              </a:rPr>
              <a:t>11.</a:t>
            </a:r>
            <a:r>
              <a:rPr lang="uk-UA" b="1" dirty="0">
                <a:solidFill>
                  <a:srgbClr val="FF0000"/>
                </a:solidFill>
              </a:rPr>
              <a:t> </a:t>
            </a:r>
            <a:r>
              <a:rPr lang="uk-UA" b="1" dirty="0" smtClean="0">
                <a:solidFill>
                  <a:srgbClr val="FF0000"/>
                </a:solidFill>
              </a:rPr>
              <a:t>Де </a:t>
            </a:r>
            <a:r>
              <a:rPr lang="uk-UA" b="1" dirty="0">
                <a:solidFill>
                  <a:srgbClr val="FF0000"/>
                </a:solidFill>
              </a:rPr>
              <a:t>відбувається підготовчий етап енергетичного обміну?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dirty="0" smtClean="0"/>
              <a:t> у </a:t>
            </a:r>
            <a:r>
              <a:rPr lang="uk-UA" dirty="0"/>
              <a:t>клітинах</a:t>
            </a:r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у </a:t>
            </a:r>
            <a:r>
              <a:rPr lang="uk-UA" dirty="0"/>
              <a:t>цитоплазмі</a:t>
            </a:r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у мітохондріях</a:t>
            </a:r>
          </a:p>
          <a:p>
            <a:pPr marL="114300" indent="0">
              <a:buNone/>
            </a:pPr>
            <a:r>
              <a:rPr lang="uk-UA" b="1" dirty="0"/>
              <a:t> </a:t>
            </a:r>
            <a:r>
              <a:rPr lang="uk-UA" b="1" dirty="0" smtClean="0"/>
              <a:t>г </a:t>
            </a:r>
            <a:r>
              <a:rPr lang="uk-UA" dirty="0" smtClean="0"/>
              <a:t>у </a:t>
            </a:r>
            <a:r>
              <a:rPr lang="uk-UA" dirty="0"/>
              <a:t>травній </a:t>
            </a:r>
            <a:r>
              <a:rPr lang="uk-UA" dirty="0" smtClean="0"/>
              <a:t>системі</a:t>
            </a:r>
          </a:p>
          <a:p>
            <a:pPr marL="114300" indent="0">
              <a:buNone/>
            </a:pPr>
            <a:r>
              <a:rPr lang="uk-UA" b="1" dirty="0" smtClean="0">
                <a:solidFill>
                  <a:srgbClr val="FF0000"/>
                </a:solidFill>
              </a:rPr>
              <a:t>12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Де </a:t>
            </a:r>
            <a:r>
              <a:rPr lang="uk-UA" b="1" dirty="0">
                <a:solidFill>
                  <a:srgbClr val="FF0000"/>
                </a:solidFill>
              </a:rPr>
              <a:t>проходить безкисневий етап енергетичного обміну?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у </a:t>
            </a:r>
            <a:r>
              <a:rPr lang="uk-UA" dirty="0"/>
              <a:t>травній системі</a:t>
            </a:r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у </a:t>
            </a:r>
            <a:r>
              <a:rPr lang="uk-UA" dirty="0"/>
              <a:t>дихальній системі</a:t>
            </a:r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у цитоплазмі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b="1" dirty="0" smtClean="0"/>
              <a:t> </a:t>
            </a:r>
            <a:r>
              <a:rPr lang="uk-UA" dirty="0" smtClean="0"/>
              <a:t>у </a:t>
            </a:r>
            <a:r>
              <a:rPr lang="uk-UA" dirty="0"/>
              <a:t>мітохондріях</a:t>
            </a:r>
          </a:p>
          <a:p>
            <a:pPr marL="114300" indent="0">
              <a:buNone/>
            </a:pPr>
            <a:endParaRPr lang="uk-UA" dirty="0"/>
          </a:p>
          <a:p>
            <a:pPr marL="114300" indent="0">
              <a:buNone/>
            </a:pPr>
            <a:endParaRPr lang="uk-UA" dirty="0"/>
          </a:p>
          <a:p>
            <a:pPr marL="114300" indent="0">
              <a:buNone/>
            </a:pP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390047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7504" y="404664"/>
            <a:ext cx="8712968" cy="6264696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uk-UA" b="1" dirty="0" smtClean="0">
                <a:solidFill>
                  <a:srgbClr val="FF0000"/>
                </a:solidFill>
              </a:rPr>
              <a:t>13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Виберіть </a:t>
            </a:r>
            <a:r>
              <a:rPr lang="uk-UA" b="1" dirty="0">
                <a:solidFill>
                  <a:srgbClr val="FF0000"/>
                </a:solidFill>
              </a:rPr>
              <a:t>переносників водню в </a:t>
            </a:r>
            <a:r>
              <a:rPr lang="uk-UA" b="1" dirty="0" smtClean="0">
                <a:solidFill>
                  <a:srgbClr val="FF0000"/>
                </a:solidFill>
              </a:rPr>
              <a:t>клітині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uk-UA" b="1" dirty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глюкоза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НАД+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ФАД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b="1" dirty="0" smtClean="0"/>
              <a:t> </a:t>
            </a:r>
            <a:r>
              <a:rPr lang="uk-UA" dirty="0" smtClean="0"/>
              <a:t>АТФ</a:t>
            </a:r>
          </a:p>
          <a:p>
            <a:pPr marL="114300" indent="0">
              <a:buNone/>
            </a:pPr>
            <a:r>
              <a:rPr lang="uk-UA" b="1" dirty="0" smtClean="0">
                <a:solidFill>
                  <a:srgbClr val="FF0000"/>
                </a:solidFill>
              </a:rPr>
              <a:t>14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Як </a:t>
            </a:r>
            <a:r>
              <a:rPr lang="uk-UA" b="1" dirty="0">
                <a:solidFill>
                  <a:srgbClr val="FF0000"/>
                </a:solidFill>
              </a:rPr>
              <a:t>називається процес безкисневого розщеплення глюкози?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фагоцитоз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метаболізм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гліколіз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b="1" dirty="0" smtClean="0"/>
              <a:t> </a:t>
            </a:r>
            <a:r>
              <a:rPr lang="uk-UA" dirty="0" smtClean="0"/>
              <a:t>асиміляція</a:t>
            </a:r>
          </a:p>
          <a:p>
            <a:pPr marL="114300" indent="0">
              <a:buNone/>
            </a:pPr>
            <a:r>
              <a:rPr lang="uk-UA" b="1" dirty="0" smtClean="0">
                <a:solidFill>
                  <a:srgbClr val="FF0000"/>
                </a:solidFill>
              </a:rPr>
              <a:t>15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Скільки </a:t>
            </a:r>
            <a:r>
              <a:rPr lang="uk-UA" b="1" dirty="0">
                <a:solidFill>
                  <a:srgbClr val="FF0000"/>
                </a:solidFill>
              </a:rPr>
              <a:t>молів АТФ утворюється при гліколізі?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dirty="0" smtClean="0"/>
              <a:t> 2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dirty="0" smtClean="0"/>
              <a:t> 3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dirty="0" smtClean="0"/>
              <a:t> 4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dirty="0" smtClean="0"/>
              <a:t> 5</a:t>
            </a:r>
            <a:endParaRPr lang="uk-UA" dirty="0"/>
          </a:p>
          <a:p>
            <a:pPr marL="114300" indent="0">
              <a:buNone/>
            </a:pPr>
            <a:endParaRPr lang="uk-UA" dirty="0"/>
          </a:p>
          <a:p>
            <a:pPr marL="114300" indent="0">
              <a:buNone/>
            </a:pP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012187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23528" y="620688"/>
            <a:ext cx="8640960" cy="5780112"/>
          </a:xfrm>
        </p:spPr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uk-UA" b="1" dirty="0" smtClean="0">
                <a:solidFill>
                  <a:srgbClr val="FF0000"/>
                </a:solidFill>
              </a:rPr>
              <a:t>16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Де </a:t>
            </a:r>
            <a:r>
              <a:rPr lang="uk-UA" b="1" dirty="0">
                <a:solidFill>
                  <a:srgbClr val="FF0000"/>
                </a:solidFill>
              </a:rPr>
              <a:t>відбувається кисневий етап енергетичного обміну?</a:t>
            </a: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у </a:t>
            </a:r>
            <a:r>
              <a:rPr lang="uk-UA" dirty="0"/>
              <a:t>цитоплазмі</a:t>
            </a:r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у </a:t>
            </a:r>
            <a:r>
              <a:rPr lang="uk-UA" dirty="0" err="1"/>
              <a:t>матриксі</a:t>
            </a:r>
            <a:r>
              <a:rPr lang="uk-UA" dirty="0"/>
              <a:t> </a:t>
            </a:r>
            <a:r>
              <a:rPr lang="uk-UA" dirty="0" smtClean="0"/>
              <a:t>мітохондрій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у </a:t>
            </a:r>
            <a:r>
              <a:rPr lang="uk-UA" dirty="0"/>
              <a:t>ядрі</a:t>
            </a:r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b="1" dirty="0" smtClean="0"/>
              <a:t> </a:t>
            </a:r>
            <a:r>
              <a:rPr lang="uk-UA" dirty="0" smtClean="0"/>
              <a:t>у </a:t>
            </a:r>
            <a:r>
              <a:rPr lang="uk-UA" dirty="0"/>
              <a:t>травній </a:t>
            </a:r>
            <a:r>
              <a:rPr lang="uk-UA" dirty="0" smtClean="0"/>
              <a:t>системі</a:t>
            </a:r>
          </a:p>
          <a:p>
            <a:pPr marL="114300" indent="0">
              <a:buNone/>
            </a:pPr>
            <a:r>
              <a:rPr lang="uk-UA" b="1" dirty="0"/>
              <a:t>д</a:t>
            </a:r>
            <a:r>
              <a:rPr lang="uk-UA" b="1" dirty="0" smtClean="0"/>
              <a:t> </a:t>
            </a:r>
            <a:r>
              <a:rPr lang="uk-UA" dirty="0" smtClean="0"/>
              <a:t>у рибосомі</a:t>
            </a:r>
            <a:endParaRPr lang="uk-UA" dirty="0" smtClean="0"/>
          </a:p>
          <a:p>
            <a:pPr marL="114300" indent="0">
              <a:buNone/>
            </a:pPr>
            <a:r>
              <a:rPr lang="uk-UA" b="1" dirty="0" smtClean="0">
                <a:solidFill>
                  <a:srgbClr val="FF0000"/>
                </a:solidFill>
              </a:rPr>
              <a:t>17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Яка </a:t>
            </a:r>
            <a:r>
              <a:rPr lang="uk-UA" b="1" dirty="0">
                <a:solidFill>
                  <a:srgbClr val="FF0000"/>
                </a:solidFill>
              </a:rPr>
              <a:t>структура перетворює АДФ в </a:t>
            </a:r>
            <a:r>
              <a:rPr lang="uk-UA" b="1" dirty="0" smtClean="0">
                <a:solidFill>
                  <a:srgbClr val="FF0000"/>
                </a:solidFill>
              </a:rPr>
              <a:t>АТФ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uk-UA" b="1" dirty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err="1" smtClean="0"/>
              <a:t>АТФ-синтаза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НАД-Н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err="1" smtClean="0"/>
              <a:t>ДНК-полімераза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b="1" dirty="0" smtClean="0"/>
              <a:t> </a:t>
            </a:r>
            <a:r>
              <a:rPr lang="uk-UA" dirty="0" err="1" smtClean="0"/>
              <a:t>піруват</a:t>
            </a:r>
            <a:endParaRPr lang="uk-UA" dirty="0"/>
          </a:p>
          <a:p>
            <a:pPr marL="114300" indent="0">
              <a:buNone/>
            </a:pPr>
            <a:r>
              <a:rPr lang="uk-UA" b="1" dirty="0" smtClean="0">
                <a:solidFill>
                  <a:srgbClr val="FF0000"/>
                </a:solidFill>
              </a:rPr>
              <a:t>18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Повне </a:t>
            </a:r>
            <a:r>
              <a:rPr lang="uk-UA" b="1" dirty="0">
                <a:solidFill>
                  <a:srgbClr val="FF0000"/>
                </a:solidFill>
              </a:rPr>
              <a:t>окиснення глюкози до вуглекислого газу і води, це -</a:t>
            </a:r>
          </a:p>
          <a:p>
            <a:pPr marL="114300" indent="0">
              <a:buNone/>
            </a:pPr>
            <a:r>
              <a:rPr lang="uk-UA" b="1" dirty="0" smtClean="0"/>
              <a:t>а </a:t>
            </a:r>
            <a:r>
              <a:rPr lang="uk-UA" dirty="0" smtClean="0"/>
              <a:t>гліколіз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дихання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бродіння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b="1" dirty="0" smtClean="0"/>
              <a:t> </a:t>
            </a:r>
            <a:r>
              <a:rPr lang="uk-UA" dirty="0" smtClean="0"/>
              <a:t>біосинтез</a:t>
            </a:r>
            <a:endParaRPr lang="uk-UA" dirty="0"/>
          </a:p>
          <a:p>
            <a:pPr marL="114300" indent="0">
              <a:buNone/>
            </a:pP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58397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23528" y="476672"/>
            <a:ext cx="8568952" cy="6120680"/>
          </a:xfrm>
        </p:spPr>
        <p:txBody>
          <a:bodyPr>
            <a:normAutofit fontScale="92500"/>
          </a:bodyPr>
          <a:lstStyle/>
          <a:p>
            <a:pPr marL="114300" indent="0">
              <a:buNone/>
            </a:pPr>
            <a:r>
              <a:rPr lang="uk-UA" b="1" dirty="0" smtClean="0">
                <a:solidFill>
                  <a:srgbClr val="FF0000"/>
                </a:solidFill>
              </a:rPr>
              <a:t>19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Перетворення </a:t>
            </a:r>
            <a:r>
              <a:rPr lang="uk-UA" b="1" dirty="0">
                <a:solidFill>
                  <a:srgbClr val="FF0000"/>
                </a:solidFill>
              </a:rPr>
              <a:t>глюкози на молочну кислоту або етанол без участі кисню, </a:t>
            </a:r>
            <a:r>
              <a:rPr lang="uk-UA" b="1" dirty="0" smtClean="0">
                <a:solidFill>
                  <a:srgbClr val="FF0000"/>
                </a:solidFill>
              </a:rPr>
              <a:t>це</a:t>
            </a:r>
            <a:r>
              <a:rPr lang="en-US" b="1" dirty="0" smtClean="0">
                <a:solidFill>
                  <a:srgbClr val="FF0000"/>
                </a:solidFill>
              </a:rPr>
              <a:t> _</a:t>
            </a:r>
            <a:endParaRPr lang="uk-UA" b="1" dirty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дихання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бродіння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біосинтез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b="1" dirty="0" smtClean="0"/>
              <a:t> </a:t>
            </a:r>
            <a:r>
              <a:rPr lang="uk-UA" dirty="0" smtClean="0"/>
              <a:t>асиміляція</a:t>
            </a:r>
          </a:p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2</a:t>
            </a:r>
            <a:r>
              <a:rPr lang="uk-UA" b="1" dirty="0" smtClean="0">
                <a:solidFill>
                  <a:srgbClr val="FF0000"/>
                </a:solidFill>
              </a:rPr>
              <a:t>0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Скільки </a:t>
            </a:r>
            <a:r>
              <a:rPr lang="uk-UA" b="1" dirty="0">
                <a:solidFill>
                  <a:srgbClr val="FF0000"/>
                </a:solidFill>
              </a:rPr>
              <a:t>молів АТФ утворюється при повному розщепленні </a:t>
            </a:r>
            <a:r>
              <a:rPr lang="uk-UA" b="1" dirty="0" smtClean="0">
                <a:solidFill>
                  <a:srgbClr val="FF0000"/>
                </a:solidFill>
              </a:rPr>
              <a:t>глюкози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uk-UA" b="1" dirty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dirty="0" smtClean="0"/>
              <a:t> 2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dirty="0" smtClean="0"/>
              <a:t> 20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dirty="0" smtClean="0"/>
              <a:t> 28</a:t>
            </a:r>
            <a:endParaRPr lang="uk-UA" dirty="0"/>
          </a:p>
          <a:p>
            <a:pPr marL="114300" indent="0">
              <a:buNone/>
            </a:pPr>
            <a:r>
              <a:rPr lang="uk-UA" b="1" dirty="0" smtClean="0"/>
              <a:t> г </a:t>
            </a:r>
            <a:r>
              <a:rPr lang="uk-UA" dirty="0" smtClean="0"/>
              <a:t>38</a:t>
            </a:r>
            <a:endParaRPr lang="uk-UA" dirty="0"/>
          </a:p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2</a:t>
            </a:r>
            <a:r>
              <a:rPr lang="uk-UA" b="1" dirty="0" smtClean="0">
                <a:solidFill>
                  <a:srgbClr val="FF0000"/>
                </a:solidFill>
              </a:rPr>
              <a:t>1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Кінцеві </a:t>
            </a:r>
            <a:r>
              <a:rPr lang="uk-UA" b="1" dirty="0">
                <a:solidFill>
                  <a:srgbClr val="FF0000"/>
                </a:solidFill>
              </a:rPr>
              <a:t>продукти розщеплення </a:t>
            </a:r>
            <a:r>
              <a:rPr lang="uk-UA" b="1" dirty="0" smtClean="0">
                <a:solidFill>
                  <a:srgbClr val="FF0000"/>
                </a:solidFill>
              </a:rPr>
              <a:t>білків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uk-UA" b="1" dirty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глюкоза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гліцерин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амінокислоти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b="1" dirty="0" smtClean="0"/>
              <a:t> </a:t>
            </a:r>
            <a:r>
              <a:rPr lang="uk-UA" dirty="0" smtClean="0"/>
              <a:t>жирні </a:t>
            </a:r>
            <a:r>
              <a:rPr lang="uk-UA" dirty="0"/>
              <a:t>кислоти</a:t>
            </a:r>
          </a:p>
          <a:p>
            <a:pPr marL="114300" indent="0">
              <a:buNone/>
            </a:pPr>
            <a:endParaRPr lang="uk-UA" dirty="0"/>
          </a:p>
          <a:p>
            <a:pPr marL="114300" indent="0">
              <a:buNone/>
            </a:pP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236818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79512" y="548680"/>
            <a:ext cx="8640960" cy="5852120"/>
          </a:xfrm>
        </p:spPr>
        <p:txBody>
          <a:bodyPr>
            <a:normAutofit fontScale="92500"/>
          </a:bodyPr>
          <a:lstStyle/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2</a:t>
            </a:r>
            <a:r>
              <a:rPr lang="uk-UA" b="1" dirty="0" smtClean="0">
                <a:solidFill>
                  <a:srgbClr val="FF0000"/>
                </a:solidFill>
              </a:rPr>
              <a:t>2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Кінцеві </a:t>
            </a:r>
            <a:r>
              <a:rPr lang="uk-UA" b="1" dirty="0">
                <a:solidFill>
                  <a:srgbClr val="FF0000"/>
                </a:solidFill>
              </a:rPr>
              <a:t>продукти розщеплення </a:t>
            </a:r>
            <a:r>
              <a:rPr lang="uk-UA" b="1" dirty="0" smtClean="0">
                <a:solidFill>
                  <a:srgbClr val="FF0000"/>
                </a:solidFill>
              </a:rPr>
              <a:t>вуглеводів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uk-UA" b="1" dirty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глюкоза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гліцерин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амінокислоти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b="1" dirty="0" smtClean="0"/>
              <a:t> </a:t>
            </a:r>
            <a:r>
              <a:rPr lang="uk-UA" dirty="0" smtClean="0"/>
              <a:t>жирні кислоти</a:t>
            </a:r>
          </a:p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2</a:t>
            </a:r>
            <a:r>
              <a:rPr lang="uk-UA" b="1" dirty="0" smtClean="0">
                <a:solidFill>
                  <a:srgbClr val="FF0000"/>
                </a:solidFill>
              </a:rPr>
              <a:t>3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Кінцеві </a:t>
            </a:r>
            <a:r>
              <a:rPr lang="uk-UA" b="1" dirty="0">
                <a:solidFill>
                  <a:srgbClr val="FF0000"/>
                </a:solidFill>
              </a:rPr>
              <a:t>продукти розщеплення </a:t>
            </a:r>
            <a:r>
              <a:rPr lang="uk-UA" b="1" dirty="0" smtClean="0">
                <a:solidFill>
                  <a:srgbClr val="FF0000"/>
                </a:solidFill>
              </a:rPr>
              <a:t>жирів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uk-UA" b="1" dirty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глюкоза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гліцерин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smtClean="0"/>
              <a:t>амінокислоти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b="1" dirty="0" smtClean="0"/>
              <a:t> </a:t>
            </a:r>
            <a:r>
              <a:rPr lang="uk-UA" dirty="0" smtClean="0"/>
              <a:t>жирні кислоти</a:t>
            </a:r>
          </a:p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2</a:t>
            </a:r>
            <a:r>
              <a:rPr lang="uk-UA" b="1" dirty="0" smtClean="0">
                <a:solidFill>
                  <a:srgbClr val="FF0000"/>
                </a:solidFill>
              </a:rPr>
              <a:t>4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Організми</a:t>
            </a:r>
            <a:r>
              <a:rPr lang="uk-UA" b="1" dirty="0">
                <a:solidFill>
                  <a:srgbClr val="FF0000"/>
                </a:solidFill>
              </a:rPr>
              <a:t>, здатні утворювати органічні речовини за участю енергії сонячного </a:t>
            </a:r>
            <a:r>
              <a:rPr lang="uk-UA" b="1" dirty="0" smtClean="0">
                <a:solidFill>
                  <a:srgbClr val="FF0000"/>
                </a:solidFill>
              </a:rPr>
              <a:t>світла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uk-UA" b="1" dirty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err="1" smtClean="0"/>
              <a:t>хемоавтотрофи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err="1" smtClean="0"/>
              <a:t>хемогетеротрофи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err="1" smtClean="0"/>
              <a:t>фотоавтотрофи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b="1" dirty="0" smtClean="0"/>
              <a:t> </a:t>
            </a:r>
            <a:r>
              <a:rPr lang="uk-UA" dirty="0" err="1" smtClean="0"/>
              <a:t>сапротрофи</a:t>
            </a:r>
            <a:endParaRPr lang="uk-UA" dirty="0"/>
          </a:p>
          <a:p>
            <a:pPr marL="114300" indent="0">
              <a:buNone/>
            </a:pPr>
            <a:endParaRPr lang="uk-UA" dirty="0"/>
          </a:p>
          <a:p>
            <a:pPr marL="114300" indent="0">
              <a:buNone/>
            </a:pPr>
            <a:endParaRPr lang="uk-UA" dirty="0"/>
          </a:p>
          <a:p>
            <a:pPr marL="114300" indent="0">
              <a:buNone/>
            </a:pP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14081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79512" y="548680"/>
            <a:ext cx="8136904" cy="6048672"/>
          </a:xfrm>
        </p:spPr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2</a:t>
            </a:r>
            <a:r>
              <a:rPr lang="uk-UA" b="1" dirty="0" smtClean="0">
                <a:solidFill>
                  <a:srgbClr val="FF0000"/>
                </a:solidFill>
              </a:rPr>
              <a:t>5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Організми</a:t>
            </a:r>
            <a:r>
              <a:rPr lang="uk-UA" b="1" dirty="0">
                <a:solidFill>
                  <a:srgbClr val="FF0000"/>
                </a:solidFill>
              </a:rPr>
              <a:t>, здатні синтезувати органічні речовини використовуючи енергію хімічних </a:t>
            </a:r>
            <a:r>
              <a:rPr lang="uk-UA" b="1" dirty="0" smtClean="0">
                <a:solidFill>
                  <a:srgbClr val="FF0000"/>
                </a:solidFill>
              </a:rPr>
              <a:t>зв'язків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uk-UA" b="1" dirty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err="1" smtClean="0"/>
              <a:t>хемоавтотрофи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err="1" smtClean="0"/>
              <a:t>хемогетеротрофи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err="1" smtClean="0"/>
              <a:t>фотоавтрофи</a:t>
            </a:r>
            <a:endParaRPr lang="uk-UA" dirty="0"/>
          </a:p>
          <a:p>
            <a:pPr marL="114300" indent="0">
              <a:buNone/>
            </a:pPr>
            <a:r>
              <a:rPr lang="uk-UA" b="1" dirty="0" smtClean="0"/>
              <a:t>г </a:t>
            </a:r>
            <a:r>
              <a:rPr lang="uk-UA" dirty="0" err="1" smtClean="0"/>
              <a:t>фотогетеротрофи</a:t>
            </a:r>
            <a:endParaRPr lang="uk-UA" dirty="0" smtClean="0"/>
          </a:p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2</a:t>
            </a:r>
            <a:r>
              <a:rPr lang="uk-UA" b="1" dirty="0" smtClean="0">
                <a:solidFill>
                  <a:srgbClr val="FF0000"/>
                </a:solidFill>
              </a:rPr>
              <a:t>6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Організми</a:t>
            </a:r>
            <a:r>
              <a:rPr lang="uk-UA" b="1" dirty="0">
                <a:solidFill>
                  <a:srgbClr val="FF0000"/>
                </a:solidFill>
              </a:rPr>
              <a:t>, які використовують готові органічні </a:t>
            </a:r>
            <a:r>
              <a:rPr lang="uk-UA" b="1" dirty="0" smtClean="0">
                <a:solidFill>
                  <a:srgbClr val="FF0000"/>
                </a:solidFill>
              </a:rPr>
              <a:t>речовини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uk-UA" b="1" dirty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автотрофи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err="1" smtClean="0"/>
              <a:t>хемоавтотрофи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в</a:t>
            </a:r>
            <a:r>
              <a:rPr lang="uk-UA" b="1" dirty="0" smtClean="0"/>
              <a:t> </a:t>
            </a:r>
            <a:r>
              <a:rPr lang="uk-UA" dirty="0" err="1" smtClean="0"/>
              <a:t>гетеротрофи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г</a:t>
            </a:r>
            <a:r>
              <a:rPr lang="uk-UA" b="1" dirty="0" smtClean="0"/>
              <a:t> </a:t>
            </a:r>
            <a:r>
              <a:rPr lang="uk-UA" dirty="0" err="1" smtClean="0"/>
              <a:t>фотоавтотрофи</a:t>
            </a:r>
            <a:endParaRPr lang="uk-UA" dirty="0"/>
          </a:p>
          <a:p>
            <a:pPr marL="114300" indent="0">
              <a:buNone/>
            </a:pPr>
            <a:r>
              <a:rPr lang="uk-UA" b="1" dirty="0">
                <a:solidFill>
                  <a:srgbClr val="FF0000"/>
                </a:solidFill>
              </a:rPr>
              <a:t>2</a:t>
            </a:r>
            <a:r>
              <a:rPr lang="uk-UA" b="1" dirty="0" smtClean="0">
                <a:solidFill>
                  <a:srgbClr val="FF0000"/>
                </a:solidFill>
              </a:rPr>
              <a:t>7</a:t>
            </a:r>
            <a:r>
              <a:rPr lang="uk-UA" b="1" dirty="0">
                <a:solidFill>
                  <a:srgbClr val="FF0000"/>
                </a:solidFill>
              </a:rPr>
              <a:t>. </a:t>
            </a:r>
            <a:r>
              <a:rPr lang="uk-UA" b="1" dirty="0" smtClean="0">
                <a:solidFill>
                  <a:srgbClr val="FF0000"/>
                </a:solidFill>
              </a:rPr>
              <a:t>Складові </a:t>
            </a:r>
            <a:r>
              <a:rPr lang="uk-UA" b="1" dirty="0">
                <a:solidFill>
                  <a:srgbClr val="FF0000"/>
                </a:solidFill>
              </a:rPr>
              <a:t>процеси </a:t>
            </a:r>
            <a:r>
              <a:rPr lang="uk-UA" b="1" dirty="0" smtClean="0">
                <a:solidFill>
                  <a:srgbClr val="FF0000"/>
                </a:solidFill>
              </a:rPr>
              <a:t>метаболізму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uk-UA" b="1" dirty="0" smtClean="0">
              <a:solidFill>
                <a:srgbClr val="FF0000"/>
              </a:solidFill>
            </a:endParaRPr>
          </a:p>
          <a:p>
            <a:pPr marL="114300" indent="0">
              <a:buNone/>
            </a:pPr>
            <a:r>
              <a:rPr lang="uk-UA" b="1" dirty="0"/>
              <a:t>а</a:t>
            </a:r>
            <a:r>
              <a:rPr lang="uk-UA" b="1" dirty="0" smtClean="0"/>
              <a:t> </a:t>
            </a:r>
            <a:r>
              <a:rPr lang="uk-UA" dirty="0" smtClean="0"/>
              <a:t>анаболізм</a:t>
            </a:r>
            <a:endParaRPr lang="uk-UA" dirty="0"/>
          </a:p>
          <a:p>
            <a:pPr marL="114300" indent="0">
              <a:buNone/>
            </a:pPr>
            <a:r>
              <a:rPr lang="uk-UA" b="1" dirty="0"/>
              <a:t>б</a:t>
            </a:r>
            <a:r>
              <a:rPr lang="uk-UA" b="1" dirty="0" smtClean="0"/>
              <a:t> </a:t>
            </a:r>
            <a:r>
              <a:rPr lang="uk-UA" dirty="0" smtClean="0"/>
              <a:t>катаболізм</a:t>
            </a:r>
            <a:endParaRPr lang="uk-UA" dirty="0"/>
          </a:p>
          <a:p>
            <a:pPr marL="114300" indent="0">
              <a:buNone/>
            </a:pPr>
            <a:r>
              <a:rPr lang="uk-UA" b="1" dirty="0" smtClean="0"/>
              <a:t>в </a:t>
            </a:r>
            <a:r>
              <a:rPr lang="uk-UA" dirty="0" smtClean="0"/>
              <a:t>автотрофи</a:t>
            </a:r>
            <a:endParaRPr lang="uk-UA" dirty="0"/>
          </a:p>
          <a:p>
            <a:pPr marL="114300" indent="0">
              <a:buNone/>
            </a:pPr>
            <a:r>
              <a:rPr lang="uk-UA" b="1" dirty="0" smtClean="0"/>
              <a:t>г </a:t>
            </a:r>
            <a:r>
              <a:rPr lang="uk-UA" dirty="0" err="1" smtClean="0"/>
              <a:t>гетеротрофи</a:t>
            </a:r>
            <a:endParaRPr lang="uk-UA" dirty="0"/>
          </a:p>
          <a:p>
            <a:pPr marL="114300" indent="0">
              <a:buNone/>
            </a:pPr>
            <a:r>
              <a:rPr lang="uk-UA" dirty="0"/>
              <a:t> </a:t>
            </a:r>
          </a:p>
          <a:p>
            <a:pPr marL="114300" indent="0">
              <a:buNone/>
            </a:pP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48508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6480720"/>
          </a:xfrm>
        </p:spPr>
        <p:txBody>
          <a:bodyPr/>
          <a:lstStyle/>
          <a:p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800" dirty="0" smtClean="0"/>
              <a:t>1-в                                                          16-б                                                    </a:t>
            </a:r>
            <a:br>
              <a:rPr lang="uk-UA" sz="2800" dirty="0" smtClean="0"/>
            </a:br>
            <a:r>
              <a:rPr lang="uk-UA" sz="2800" dirty="0" smtClean="0"/>
              <a:t>2-б                                                          17-а</a:t>
            </a:r>
            <a:br>
              <a:rPr lang="uk-UA" sz="2800" dirty="0" smtClean="0"/>
            </a:br>
            <a:r>
              <a:rPr lang="uk-UA" sz="2800" dirty="0" smtClean="0"/>
              <a:t>3-б                                                          18-б</a:t>
            </a:r>
            <a:br>
              <a:rPr lang="uk-UA" sz="2800" dirty="0" smtClean="0"/>
            </a:br>
            <a:r>
              <a:rPr lang="uk-UA" sz="2800" dirty="0" smtClean="0"/>
              <a:t>4-б                                                          19-б</a:t>
            </a:r>
            <a:br>
              <a:rPr lang="uk-UA" sz="2800" dirty="0" smtClean="0"/>
            </a:br>
            <a:r>
              <a:rPr lang="uk-UA" sz="2800" dirty="0" smtClean="0"/>
              <a:t>5-б                                                          20-г</a:t>
            </a:r>
            <a:br>
              <a:rPr lang="uk-UA" sz="2800" dirty="0" smtClean="0"/>
            </a:br>
            <a:r>
              <a:rPr lang="uk-UA" sz="2800" dirty="0" smtClean="0"/>
              <a:t>6-в                                                          21-в</a:t>
            </a:r>
            <a:br>
              <a:rPr lang="uk-UA" sz="2800" dirty="0" smtClean="0"/>
            </a:br>
            <a:r>
              <a:rPr lang="uk-UA" sz="2800" dirty="0" smtClean="0"/>
              <a:t>7-б                                                          22-а</a:t>
            </a:r>
            <a:br>
              <a:rPr lang="uk-UA" sz="2800" dirty="0" smtClean="0"/>
            </a:br>
            <a:r>
              <a:rPr lang="uk-UA" sz="2800" dirty="0" smtClean="0"/>
              <a:t>8-б                                                          23-б, г</a:t>
            </a:r>
            <a:br>
              <a:rPr lang="uk-UA" sz="2800" dirty="0" smtClean="0"/>
            </a:br>
            <a:r>
              <a:rPr lang="uk-UA" sz="2800" dirty="0" smtClean="0"/>
              <a:t>9-а                                                          24-в</a:t>
            </a:r>
            <a:br>
              <a:rPr lang="uk-UA" sz="2800" dirty="0" smtClean="0"/>
            </a:br>
            <a:r>
              <a:rPr lang="uk-UA" sz="2800" dirty="0" smtClean="0"/>
              <a:t>10-в                                                       25-а</a:t>
            </a:r>
            <a:br>
              <a:rPr lang="uk-UA" sz="2800" dirty="0" smtClean="0"/>
            </a:br>
            <a:r>
              <a:rPr lang="uk-UA" sz="2800" dirty="0" smtClean="0"/>
              <a:t>11-г                                                       26-в</a:t>
            </a:r>
            <a:br>
              <a:rPr lang="uk-UA" sz="2800" dirty="0" smtClean="0"/>
            </a:br>
            <a:r>
              <a:rPr lang="uk-UA" sz="2800" dirty="0" smtClean="0"/>
              <a:t>12-в                                                       27-а, б</a:t>
            </a:r>
            <a:br>
              <a:rPr lang="uk-UA" sz="2800" dirty="0" smtClean="0"/>
            </a:br>
            <a:r>
              <a:rPr lang="uk-UA" sz="2800" dirty="0" smtClean="0"/>
              <a:t>13-б, в                                          </a:t>
            </a:r>
            <a:br>
              <a:rPr lang="uk-UA" sz="2800" dirty="0" smtClean="0"/>
            </a:br>
            <a:r>
              <a:rPr lang="uk-UA" sz="2800" dirty="0" smtClean="0"/>
              <a:t>14-в</a:t>
            </a:r>
            <a:r>
              <a:rPr lang="en-US" sz="2800" dirty="0" smtClean="0"/>
              <a:t>                                         </a:t>
            </a:r>
            <a:r>
              <a:rPr lang="en-US" sz="2800" b="1" dirty="0" smtClean="0">
                <a:solidFill>
                  <a:srgbClr val="FF0000"/>
                </a:solidFill>
              </a:rPr>
              <a:t>?   *   12/ 30</a:t>
            </a:r>
            <a:r>
              <a:rPr lang="uk-UA" sz="2800" b="1" dirty="0" smtClean="0">
                <a:solidFill>
                  <a:srgbClr val="FF0000"/>
                </a:solidFill>
              </a:rPr>
              <a:t/>
            </a:r>
            <a:br>
              <a:rPr lang="uk-UA" sz="2800" b="1" dirty="0" smtClean="0">
                <a:solidFill>
                  <a:srgbClr val="FF0000"/>
                </a:solidFill>
              </a:rPr>
            </a:br>
            <a:r>
              <a:rPr lang="uk-UA" sz="3200" dirty="0" smtClean="0"/>
              <a:t>15-а</a:t>
            </a:r>
            <a:br>
              <a:rPr lang="uk-UA" sz="32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400" dirty="0" smtClean="0"/>
              <a:t/>
            </a:r>
            <a:br>
              <a:rPr lang="uk-UA" sz="2400" dirty="0" smtClean="0"/>
            </a:b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647715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7620000" cy="4800600"/>
          </a:xfrm>
        </p:spPr>
        <p:txBody>
          <a:bodyPr>
            <a:normAutofit/>
          </a:bodyPr>
          <a:lstStyle/>
          <a:p>
            <a:r>
              <a:rPr lang="uk-UA" sz="8000" dirty="0" smtClean="0">
                <a:solidFill>
                  <a:srgbClr val="FF0000"/>
                </a:solidFill>
              </a:rPr>
              <a:t>Дякую за увагу</a:t>
            </a:r>
            <a:endParaRPr lang="uk-UA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7897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1086</TotalTime>
  <Words>23</Words>
  <Application>Microsoft Office PowerPoint</Application>
  <PresentationFormat>Экран (4:3)</PresentationFormat>
  <Paragraphs>144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Соседство</vt:lpstr>
      <vt:lpstr>Виконайте тести “Обмін речовин” 10 клас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1-в                                                          16-б                                                     2-б                                                          17-а 3-б                                                          18-б 4-б                                                          19-б 5-б                                                          20-г 6-в                                                          21-в 7-б                                                          22-а 8-б                                                          23-б, г 9-а                                                          24-в 10-в                                                       25-а 11-г                                                       26-в 12-в                                                       27-а, б 13-б, в                                           14-в                                         ?   *   12/ 30 15-а   </vt:lpstr>
      <vt:lpstr>Презентация PowerPoint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Обмін речовин та енергії</dc:title>
  <dc:creator>Your User Name</dc:creator>
  <cp:lastModifiedBy>TPCUser</cp:lastModifiedBy>
  <cp:revision>81</cp:revision>
  <dcterms:created xsi:type="dcterms:W3CDTF">2009-04-07T11:14:04Z</dcterms:created>
  <dcterms:modified xsi:type="dcterms:W3CDTF">2023-03-11T11:32:14Z</dcterms:modified>
</cp:coreProperties>
</file>