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Nuni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Nunito-regular.fntdata"/><Relationship Id="rId14" Type="http://schemas.openxmlformats.org/officeDocument/2006/relationships/slide" Target="slides/slide9.xml"/><Relationship Id="rId17" Type="http://schemas.openxmlformats.org/officeDocument/2006/relationships/font" Target="fonts/Nunito-italic.fntdata"/><Relationship Id="rId16" Type="http://schemas.openxmlformats.org/officeDocument/2006/relationships/font" Target="fonts/Nuni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Nuni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38be9767ff_0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38be9767ff_0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38be976c8a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38be976c8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38be9767ff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38be9767ff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38be9767ff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38be9767ff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38be9767ff_1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38be9767ff_1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38be976c8a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138be976c8a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38be976c8a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38be976c8a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38be976c8a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38be976c8a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uk.wikipedia.org/wiki/%D0%9E%D1%80%D0%B3%D0%B0%D0%BD%D1%96%D1%87%D0%BD%D1%96_%D1%80%D0%B5%D1%87%D0%BE%D0%B2%D0%B8%D0%BD%D0%B8" TargetMode="External"/><Relationship Id="rId4" Type="http://schemas.openxmlformats.org/officeDocument/2006/relationships/image" Target="../media/image3.jpg"/><Relationship Id="rId5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uk.wikipedia.org/wiki/%D0%A2%D0%B5%D1%80%D1%96%D0%BE%D0%BB%D0%BE%D0%B3%D1%96%D1%8F" TargetMode="External"/><Relationship Id="rId4" Type="http://schemas.openxmlformats.org/officeDocument/2006/relationships/image" Target="../media/image15.png"/><Relationship Id="rId5" Type="http://schemas.openxmlformats.org/officeDocument/2006/relationships/image" Target="../media/image14.jpg"/><Relationship Id="rId6" Type="http://schemas.openxmlformats.org/officeDocument/2006/relationships/image" Target="../media/image6.jpg"/><Relationship Id="rId7" Type="http://schemas.openxmlformats.org/officeDocument/2006/relationships/image" Target="../media/image5.jpg"/><Relationship Id="rId8" Type="http://schemas.openxmlformats.org/officeDocument/2006/relationships/image" Target="../media/image1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Relationship Id="rId4" Type="http://schemas.openxmlformats.org/officeDocument/2006/relationships/image" Target="../media/image12.jpg"/><Relationship Id="rId5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Relationship Id="rId4" Type="http://schemas.openxmlformats.org/officeDocument/2006/relationships/image" Target="../media/image11.jpg"/><Relationship Id="rId5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683125" y="1044650"/>
            <a:ext cx="7765500" cy="2368500"/>
          </a:xfrm>
          <a:prstGeom prst="rect">
            <a:avLst/>
          </a:prstGeom>
          <a:solidFill>
            <a:srgbClr val="FFF2CC"/>
          </a:solidFill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4800">
                <a:solidFill>
                  <a:schemeClr val="dk2"/>
                </a:solidFill>
                <a:highlight>
                  <a:srgbClr val="FFF2CC"/>
                </a:highlight>
              </a:rPr>
              <a:t>Тварина -</a:t>
            </a:r>
            <a:r>
              <a:rPr lang="uk" sz="4800">
                <a:solidFill>
                  <a:schemeClr val="dk2"/>
                </a:solidFill>
                <a:highlight>
                  <a:srgbClr val="FFF2CC"/>
                </a:highlight>
              </a:rPr>
              <a:t> живий організм</a:t>
            </a:r>
            <a:endParaRPr sz="4800">
              <a:solidFill>
                <a:schemeClr val="dk2"/>
              </a:solidFill>
              <a:highlight>
                <a:srgbClr val="FFF2CC"/>
              </a:highlight>
            </a:endParaRPr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683125" y="3413150"/>
            <a:ext cx="7765500" cy="6555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highlight>
                  <a:srgbClr val="FFF2CC"/>
                </a:highlight>
              </a:rPr>
              <a:t>7 клас біологія</a:t>
            </a:r>
            <a:endParaRPr>
              <a:highlight>
                <a:srgbClr val="FFF2CC"/>
              </a:highligh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231050" y="190875"/>
            <a:ext cx="8739900" cy="23808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Твари́ни, Животи́ни</a:t>
            </a:r>
            <a:r>
              <a:rPr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(лат. </a:t>
            </a:r>
            <a:r>
              <a:rPr i="1"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Animalia</a:t>
            </a:r>
            <a:r>
              <a:rPr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або </a:t>
            </a:r>
            <a:r>
              <a:rPr i="1"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Metazoa</a:t>
            </a:r>
            <a:r>
              <a:rPr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) — царство переважно багатоклітинних еукаріотичних (ядерних) організмів, однією з найголовніших ознак якого є гетеротрофність (тобто, споживання готових органічних</a:t>
            </a:r>
            <a:r>
              <a:rPr lang="uk" sz="2650">
                <a:solidFill>
                  <a:srgbClr val="0645AD"/>
                </a:solidFill>
                <a:highlight>
                  <a:srgbClr val="FFF2CC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uk" sz="26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речонин) та здатність активно рухатись.</a:t>
            </a:r>
            <a:endParaRPr sz="4600">
              <a:highlight>
                <a:srgbClr val="FFF2CC"/>
              </a:highlight>
            </a:endParaRPr>
          </a:p>
        </p:txBody>
      </p:sp>
      <p:sp>
        <p:nvSpPr>
          <p:cNvPr id="135" name="Google Shape;135;p14"/>
          <p:cNvSpPr txBox="1"/>
          <p:nvPr>
            <p:ph idx="1" type="body"/>
          </p:nvPr>
        </p:nvSpPr>
        <p:spPr>
          <a:xfrm>
            <a:off x="819150" y="2632025"/>
            <a:ext cx="7505700" cy="180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0600" y="2461250"/>
            <a:ext cx="4460350" cy="2421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1050" y="2461250"/>
            <a:ext cx="4279551" cy="246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"/>
          <p:cNvSpPr txBox="1"/>
          <p:nvPr>
            <p:ph type="title"/>
          </p:nvPr>
        </p:nvSpPr>
        <p:spPr>
          <a:xfrm>
            <a:off x="200850" y="180850"/>
            <a:ext cx="8760000" cy="25716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3900">
                <a:solidFill>
                  <a:schemeClr val="dk2"/>
                </a:solidFill>
                <a:highlight>
                  <a:srgbClr val="FFF2CC"/>
                </a:highlight>
              </a:rPr>
              <a:t>Середовище існування тварин</a:t>
            </a:r>
            <a:endParaRPr sz="3900">
              <a:solidFill>
                <a:schemeClr val="dk2"/>
              </a:solidFill>
              <a:highlight>
                <a:srgbClr val="FFF2CC"/>
              </a:highlight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</a:pPr>
            <a:r>
              <a:rPr lang="uk" sz="2600">
                <a:solidFill>
                  <a:schemeClr val="dk2"/>
                </a:solidFill>
                <a:highlight>
                  <a:srgbClr val="FFF2CC"/>
                </a:highlight>
              </a:rPr>
              <a:t>наземно-повітняне</a:t>
            </a:r>
            <a:endParaRPr sz="2600">
              <a:solidFill>
                <a:schemeClr val="dk2"/>
              </a:solidFill>
              <a:highlight>
                <a:srgbClr val="FFF2CC"/>
              </a:highlight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</a:pPr>
            <a:r>
              <a:rPr lang="uk" sz="2600">
                <a:solidFill>
                  <a:schemeClr val="dk2"/>
                </a:solidFill>
                <a:highlight>
                  <a:srgbClr val="FFF2CC"/>
                </a:highlight>
              </a:rPr>
              <a:t>ґрунтове</a:t>
            </a:r>
            <a:endParaRPr sz="2600">
              <a:solidFill>
                <a:schemeClr val="dk2"/>
              </a:solidFill>
              <a:highlight>
                <a:srgbClr val="FFF2CC"/>
              </a:highlight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</a:pPr>
            <a:r>
              <a:rPr lang="uk" sz="2600">
                <a:solidFill>
                  <a:schemeClr val="dk2"/>
                </a:solidFill>
                <a:highlight>
                  <a:srgbClr val="FFF2CC"/>
                </a:highlight>
              </a:rPr>
              <a:t>водне</a:t>
            </a:r>
            <a:endParaRPr sz="2600">
              <a:solidFill>
                <a:schemeClr val="dk2"/>
              </a:solidFill>
              <a:highlight>
                <a:srgbClr val="FFF2CC"/>
              </a:highlight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</a:pPr>
            <a:r>
              <a:rPr lang="uk" sz="2600">
                <a:solidFill>
                  <a:schemeClr val="dk2"/>
                </a:solidFill>
                <a:highlight>
                  <a:srgbClr val="FFF2CC"/>
                </a:highlight>
              </a:rPr>
              <a:t>інший живий організм для середовища існування</a:t>
            </a:r>
            <a:endParaRPr sz="2600">
              <a:solidFill>
                <a:schemeClr val="dk2"/>
              </a:solidFill>
              <a:highlight>
                <a:srgbClr val="FFF2CC"/>
              </a:highlight>
            </a:endParaRPr>
          </a:p>
        </p:txBody>
      </p:sp>
      <p:sp>
        <p:nvSpPr>
          <p:cNvPr id="143" name="Google Shape;143;p15"/>
          <p:cNvSpPr txBox="1"/>
          <p:nvPr>
            <p:ph idx="1" type="body"/>
          </p:nvPr>
        </p:nvSpPr>
        <p:spPr>
          <a:xfrm>
            <a:off x="200850" y="2752450"/>
            <a:ext cx="8760000" cy="21801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4" name="Google Shape;14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850" y="2571750"/>
            <a:ext cx="8760002" cy="23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"/>
          <p:cNvSpPr txBox="1"/>
          <p:nvPr>
            <p:ph type="title"/>
          </p:nvPr>
        </p:nvSpPr>
        <p:spPr>
          <a:xfrm>
            <a:off x="200925" y="221000"/>
            <a:ext cx="8760000" cy="47619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uk" sz="28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Х</a:t>
            </a: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арактерні особливості тварин: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гетеротрофне живлення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рухливість, активність;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мінлива форма тіла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зростання, яке обмежене певним періодом життя (до формування дорослого організму);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подразливість у вигляді таксисів (у одноклітинних) і рефлексів (у багатоклітинних)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у клітинах відсутні клітинні стінки , пластиди, великі вакуолі;</a:t>
            </a:r>
            <a:endParaRPr sz="2350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778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350"/>
              <a:buFont typeface="Arial"/>
              <a:buChar char="●"/>
            </a:pPr>
            <a:r>
              <a:rPr lang="uk" sz="23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запасною речовиною клітин є глікоген</a:t>
            </a:r>
            <a:endParaRPr sz="4300">
              <a:highlight>
                <a:srgbClr val="FFF2CC"/>
              </a:highlight>
            </a:endParaRPr>
          </a:p>
        </p:txBody>
      </p:sp>
      <p:sp>
        <p:nvSpPr>
          <p:cNvPr id="150" name="Google Shape;150;p16"/>
          <p:cNvSpPr txBox="1"/>
          <p:nvPr>
            <p:ph idx="1" type="body"/>
          </p:nvPr>
        </p:nvSpPr>
        <p:spPr>
          <a:xfrm rot="-137">
            <a:off x="819100" y="4078624"/>
            <a:ext cx="7505700" cy="36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"/>
          <p:cNvSpPr txBox="1"/>
          <p:nvPr>
            <p:ph type="title"/>
          </p:nvPr>
        </p:nvSpPr>
        <p:spPr>
          <a:xfrm>
            <a:off x="200925" y="221000"/>
            <a:ext cx="8760000" cy="15792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Зооло́гія</a:t>
            </a:r>
            <a:r>
              <a:rPr lang="uk" sz="2750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— наука , що вивчає тварин та їхні взаємозв'язки з довкіллям </a:t>
            </a:r>
            <a:endParaRPr sz="4700">
              <a:highlight>
                <a:srgbClr val="FFF2CC"/>
              </a:highlight>
            </a:endParaRPr>
          </a:p>
        </p:txBody>
      </p:sp>
      <p:sp>
        <p:nvSpPr>
          <p:cNvPr id="156" name="Google Shape;156;p17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925" y="1446600"/>
            <a:ext cx="8760000" cy="355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8"/>
          <p:cNvSpPr txBox="1"/>
          <p:nvPr>
            <p:ph type="title"/>
          </p:nvPr>
        </p:nvSpPr>
        <p:spPr>
          <a:xfrm>
            <a:off x="2541600" y="190875"/>
            <a:ext cx="6439500" cy="47820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Теріоло́гія</a:t>
            </a:r>
            <a:r>
              <a:rPr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, також </a:t>
            </a:r>
            <a:r>
              <a:rPr b="1"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маммаліологія, маммалогія, ссавцезнавство</a:t>
            </a:r>
            <a:r>
              <a:rPr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наука про ссавців</a:t>
            </a:r>
            <a:endParaRPr sz="1190">
              <a:solidFill>
                <a:schemeClr val="dk2"/>
              </a:solidFill>
              <a:highlight>
                <a:srgbClr val="FCE5CD"/>
              </a:highlight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Орнітоло́гія</a:t>
            </a:r>
            <a:r>
              <a:rPr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наука про птахів</a:t>
            </a:r>
            <a:endParaRPr sz="1190">
              <a:solidFill>
                <a:schemeClr val="dk2"/>
              </a:solidFill>
              <a:highlight>
                <a:srgbClr val="FCE5CD"/>
              </a:highlight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Герпетологія</a:t>
            </a:r>
            <a:r>
              <a:rPr lang="uk" sz="1190">
                <a:solidFill>
                  <a:schemeClr val="dk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наука про плазунів та амфібій</a:t>
            </a:r>
            <a:endParaRPr sz="1190">
              <a:solidFill>
                <a:schemeClr val="dk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Іхтіоло́гія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(грец.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Ιχθυολογία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від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ιχθύς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i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риба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) — наука про риб</a:t>
            </a:r>
            <a:endParaRPr sz="1190">
              <a:highlight>
                <a:srgbClr val="FCE5CD"/>
              </a:highlight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Малаколо́гія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(грец.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μαλαχιον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i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молюск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і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λογος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i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слово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, </a:t>
            </a:r>
            <a:r>
              <a:rPr i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вчення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) — розділ зоології, що вивчає молюсків.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Ентомоло́гія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(від грец.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έντομον, εντόμου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«комаха» та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λόγος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«слово», «вчення») — наука, що вивчає комах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Карцинологія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(від дав.-гр.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καρκίνος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рак та λόγος — слово, вчення) — наука про ракоподібних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Акарологія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(від дав.-гр.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ἄκαρι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(</a:t>
            </a:r>
            <a:r>
              <a:rPr i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akari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) — кліщ і 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λόγος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слово, вчення) — розділ зоології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Арахноло́гія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, або </a:t>
            </a: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павукозна́вство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, — галузь зоології, що вивчає павукоподібних.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Гельмінтоло́гія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наука, яка вивчає гельмінтів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rPr b="1"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Протозооло́гія</a:t>
            </a:r>
            <a:r>
              <a:rPr lang="uk" sz="1190">
                <a:solidFill>
                  <a:srgbClr val="202122"/>
                </a:solidFill>
                <a:highlight>
                  <a:srgbClr val="FCE5CD"/>
                </a:highlight>
                <a:latin typeface="Arial"/>
                <a:ea typeface="Arial"/>
                <a:cs typeface="Arial"/>
                <a:sym typeface="Arial"/>
              </a:rPr>
              <a:t> — розділ зоології, що вивчає найпростіших : амеб, інфузорій </a:t>
            </a:r>
            <a:endParaRPr sz="1190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845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045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045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945">
              <a:solidFill>
                <a:srgbClr val="202122"/>
              </a:solidFill>
              <a:highlight>
                <a:srgbClr val="FCE5CD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304800" marR="304800" rtl="0" algn="l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045">
              <a:solidFill>
                <a:srgbClr val="202122"/>
              </a:solidFill>
              <a:highlight>
                <a:srgbClr val="FCE5CD"/>
              </a:highlight>
              <a:uFill>
                <a:noFill/>
              </a:uFill>
              <a:latin typeface="Arial"/>
              <a:ea typeface="Arial"/>
              <a:cs typeface="Arial"/>
              <a:sym typeface="Arial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rtl="0" algn="l">
              <a:spcBef>
                <a:spcPts val="2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000">
              <a:highlight>
                <a:srgbClr val="FCE5CD"/>
              </a:highlight>
            </a:endParaRPr>
          </a:p>
        </p:txBody>
      </p:sp>
      <p:sp>
        <p:nvSpPr>
          <p:cNvPr id="163" name="Google Shape;163;p18"/>
          <p:cNvSpPr txBox="1"/>
          <p:nvPr>
            <p:ph idx="1" type="body"/>
          </p:nvPr>
        </p:nvSpPr>
        <p:spPr>
          <a:xfrm>
            <a:off x="190875" y="190875"/>
            <a:ext cx="2611800" cy="47820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4" name="Google Shape;16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149" y="271250"/>
            <a:ext cx="1260049" cy="1153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25450" y="1165325"/>
            <a:ext cx="1477300" cy="92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3737" y="1958950"/>
            <a:ext cx="1386877" cy="924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15849" y="2883175"/>
            <a:ext cx="1386899" cy="1027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17150" y="3754350"/>
            <a:ext cx="1477302" cy="1107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9"/>
          <p:cNvSpPr txBox="1"/>
          <p:nvPr>
            <p:ph type="title"/>
          </p:nvPr>
        </p:nvSpPr>
        <p:spPr>
          <a:xfrm>
            <a:off x="180825" y="221000"/>
            <a:ext cx="8770200" cy="24111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202122"/>
                </a:solidFill>
              </a:rPr>
              <a:t>С</a:t>
            </a:r>
            <a:r>
              <a:rPr lang="uk">
                <a:solidFill>
                  <a:srgbClr val="202122"/>
                </a:solidFill>
              </a:rPr>
              <a:t>укупність тієї чи іншої </a:t>
            </a:r>
            <a:r>
              <a:rPr lang="uk">
                <a:solidFill>
                  <a:srgbClr val="202122"/>
                </a:solidFill>
              </a:rPr>
              <a:t>території</a:t>
            </a:r>
            <a:r>
              <a:rPr lang="uk">
                <a:solidFill>
                  <a:srgbClr val="202122"/>
                </a:solidFill>
              </a:rPr>
              <a:t> вивчає </a:t>
            </a:r>
            <a:r>
              <a:rPr b="1" lang="uk">
                <a:solidFill>
                  <a:srgbClr val="202122"/>
                </a:solidFill>
              </a:rPr>
              <a:t>фауністика.</a:t>
            </a:r>
            <a:endParaRPr b="1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Морфологія</a:t>
            </a:r>
            <a:r>
              <a:rPr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— вивчає будову та форму тіла тварин</a:t>
            </a:r>
            <a:endParaRPr sz="2561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Анатомія</a:t>
            </a:r>
            <a:r>
              <a:rPr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- вивчає внутрішню будову тварин</a:t>
            </a:r>
            <a:endParaRPr sz="2561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Ембріологія</a:t>
            </a:r>
            <a:r>
              <a:rPr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- вивчає зародків тварин</a:t>
            </a:r>
            <a:endParaRPr sz="2561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Гістологія</a:t>
            </a:r>
            <a:r>
              <a:rPr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- вивчає тканини тварин</a:t>
            </a:r>
            <a:endParaRPr sz="2561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Цитологія</a:t>
            </a:r>
            <a:r>
              <a:rPr lang="uk" sz="2561">
                <a:solidFill>
                  <a:srgbClr val="202122"/>
                </a:solidFill>
                <a:highlight>
                  <a:srgbClr val="FFF2CC"/>
                </a:highlight>
                <a:latin typeface="Arial"/>
                <a:ea typeface="Arial"/>
                <a:cs typeface="Arial"/>
                <a:sym typeface="Arial"/>
              </a:rPr>
              <a:t> - вивчає клітини</a:t>
            </a:r>
            <a:endParaRPr sz="2561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61">
              <a:solidFill>
                <a:srgbClr val="202122"/>
              </a:solidFill>
              <a:highlight>
                <a:srgbClr val="FFF2C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2"/>
              </a:solidFill>
            </a:endParaRPr>
          </a:p>
        </p:txBody>
      </p:sp>
      <p:sp>
        <p:nvSpPr>
          <p:cNvPr id="174" name="Google Shape;174;p19"/>
          <p:cNvSpPr txBox="1"/>
          <p:nvPr>
            <p:ph idx="1" type="body"/>
          </p:nvPr>
        </p:nvSpPr>
        <p:spPr>
          <a:xfrm>
            <a:off x="180825" y="2632100"/>
            <a:ext cx="8770200" cy="23106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5" name="Google Shape;17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825" y="2632100"/>
            <a:ext cx="2258793" cy="2310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39625" y="2632100"/>
            <a:ext cx="2482875" cy="2310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22500" y="2632100"/>
            <a:ext cx="4028526" cy="231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 txBox="1"/>
          <p:nvPr>
            <p:ph type="title"/>
          </p:nvPr>
        </p:nvSpPr>
        <p:spPr>
          <a:xfrm>
            <a:off x="180825" y="221000"/>
            <a:ext cx="8760000" cy="25518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rgbClr val="202122"/>
                </a:solidFill>
                <a:highlight>
                  <a:srgbClr val="FFF2CC"/>
                </a:highlight>
              </a:rPr>
              <a:t>Методи вивчення тваринних організмів</a:t>
            </a:r>
            <a:endParaRPr sz="2200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200"/>
              <a:buChar char="●"/>
            </a:pPr>
            <a:r>
              <a:rPr lang="uk" sz="2200">
                <a:solidFill>
                  <a:srgbClr val="202122"/>
                </a:solidFill>
                <a:highlight>
                  <a:srgbClr val="FFF2CC"/>
                </a:highlight>
              </a:rPr>
              <a:t>порівняльно-описовий метод (мікро-, макроскопічні дослідження)</a:t>
            </a:r>
            <a:endParaRPr sz="2200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200"/>
              <a:buChar char="●"/>
            </a:pPr>
            <a:r>
              <a:rPr lang="uk" sz="2200">
                <a:solidFill>
                  <a:srgbClr val="202122"/>
                </a:solidFill>
                <a:highlight>
                  <a:srgbClr val="FFF2CC"/>
                </a:highlight>
              </a:rPr>
              <a:t>експериментальний метод (польові та лабораторні експерименти)</a:t>
            </a:r>
            <a:endParaRPr sz="2200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200"/>
              <a:buChar char="●"/>
            </a:pPr>
            <a:r>
              <a:rPr lang="uk" sz="2200">
                <a:solidFill>
                  <a:srgbClr val="202122"/>
                </a:solidFill>
                <a:highlight>
                  <a:srgbClr val="FFF2CC"/>
                </a:highlight>
              </a:rPr>
              <a:t>моніторинг</a:t>
            </a:r>
            <a:endParaRPr sz="2200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200"/>
              <a:buChar char="●"/>
            </a:pPr>
            <a:r>
              <a:rPr lang="uk" sz="2200">
                <a:solidFill>
                  <a:srgbClr val="202122"/>
                </a:solidFill>
                <a:highlight>
                  <a:srgbClr val="FFF2CC"/>
                </a:highlight>
              </a:rPr>
              <a:t>моделювання</a:t>
            </a:r>
            <a:endParaRPr sz="2200">
              <a:solidFill>
                <a:srgbClr val="202122"/>
              </a:solidFill>
              <a:highlight>
                <a:srgbClr val="FFF2CC"/>
              </a:highlight>
            </a:endParaRPr>
          </a:p>
        </p:txBody>
      </p:sp>
      <p:sp>
        <p:nvSpPr>
          <p:cNvPr id="183" name="Google Shape;183;p20"/>
          <p:cNvSpPr txBox="1"/>
          <p:nvPr>
            <p:ph idx="1" type="body"/>
          </p:nvPr>
        </p:nvSpPr>
        <p:spPr>
          <a:xfrm>
            <a:off x="180825" y="2772800"/>
            <a:ext cx="8760000" cy="21900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4" name="Google Shape;18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825" y="2772800"/>
            <a:ext cx="2998125" cy="219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8950" y="2772800"/>
            <a:ext cx="2873125" cy="2190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52075" y="2772800"/>
            <a:ext cx="2873125" cy="219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1"/>
          <p:cNvSpPr txBox="1"/>
          <p:nvPr>
            <p:ph type="title"/>
          </p:nvPr>
        </p:nvSpPr>
        <p:spPr>
          <a:xfrm>
            <a:off x="186900" y="180750"/>
            <a:ext cx="8770200" cy="4782000"/>
          </a:xfrm>
          <a:prstGeom prst="rect">
            <a:avLst/>
          </a:prstGeom>
          <a:solidFill>
            <a:srgbClr val="FFF2CC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7700">
                <a:solidFill>
                  <a:srgbClr val="202122"/>
                </a:solidFill>
                <a:highlight>
                  <a:srgbClr val="FFF2CC"/>
                </a:highlight>
              </a:rPr>
              <a:t>Дякую </a:t>
            </a:r>
            <a:endParaRPr sz="7700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7700">
                <a:solidFill>
                  <a:srgbClr val="202122"/>
                </a:solidFill>
                <a:highlight>
                  <a:srgbClr val="FFF2CC"/>
                </a:highlight>
              </a:rPr>
              <a:t>за увагу</a:t>
            </a:r>
            <a:endParaRPr sz="7700">
              <a:solidFill>
                <a:srgbClr val="202122"/>
              </a:solidFill>
              <a:highlight>
                <a:srgbClr val="FFF2CC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500">
              <a:solidFill>
                <a:srgbClr val="202122"/>
              </a:solidFill>
              <a:highlight>
                <a:srgbClr val="FFF2CC"/>
              </a:highlight>
            </a:endParaRPr>
          </a:p>
        </p:txBody>
      </p:sp>
      <p:sp>
        <p:nvSpPr>
          <p:cNvPr id="192" name="Google Shape;192;p21"/>
          <p:cNvSpPr txBox="1"/>
          <p:nvPr>
            <p:ph idx="1" type="body"/>
          </p:nvPr>
        </p:nvSpPr>
        <p:spPr>
          <a:xfrm>
            <a:off x="819150" y="4369975"/>
            <a:ext cx="7505700" cy="6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3" name="Google Shape;19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5513" y="2632025"/>
            <a:ext cx="2993675" cy="217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